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96"/>
    <p:restoredTop sz="94610"/>
  </p:normalViewPr>
  <p:slideViewPr>
    <p:cSldViewPr snapToGrid="0" snapToObjects="1">
      <p:cViewPr>
        <p:scale>
          <a:sx n="100" d="100"/>
          <a:sy n="100" d="100"/>
        </p:scale>
        <p:origin x="66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9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3" Type="http://schemas.openxmlformats.org/officeDocument/2006/relationships/image" Target="../media/image13.png"/><Relationship Id="rId7" Type="http://schemas.openxmlformats.org/officeDocument/2006/relationships/image" Target="../media/image7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81.png"/><Relationship Id="rId4" Type="http://schemas.openxmlformats.org/officeDocument/2006/relationships/image" Target="../media/image65.png"/><Relationship Id="rId9" Type="http://schemas.openxmlformats.org/officeDocument/2006/relationships/image" Target="../media/image80.pn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73.png"/><Relationship Id="rId3" Type="http://schemas.openxmlformats.org/officeDocument/2006/relationships/image" Target="../media/image13.png"/><Relationship Id="rId7" Type="http://schemas.openxmlformats.org/officeDocument/2006/relationships/image" Target="../media/image85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0" Type="http://schemas.openxmlformats.org/officeDocument/2006/relationships/image" Target="../media/image80.png"/><Relationship Id="rId4" Type="http://schemas.openxmlformats.org/officeDocument/2006/relationships/image" Target="../media/image84.jpeg"/><Relationship Id="rId9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13.png"/><Relationship Id="rId7" Type="http://schemas.openxmlformats.org/officeDocument/2006/relationships/image" Target="../media/image94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92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71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1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1.png"/><Relationship Id="rId18" Type="http://schemas.openxmlformats.org/officeDocument/2006/relationships/image" Target="../media/image127.png"/><Relationship Id="rId3" Type="http://schemas.openxmlformats.org/officeDocument/2006/relationships/image" Target="../media/image1.png"/><Relationship Id="rId21" Type="http://schemas.openxmlformats.org/officeDocument/2006/relationships/image" Target="../media/image144.png"/><Relationship Id="rId7" Type="http://schemas.openxmlformats.org/officeDocument/2006/relationships/image" Target="../media/image136.png"/><Relationship Id="rId12" Type="http://schemas.openxmlformats.org/officeDocument/2006/relationships/image" Target="../media/image140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3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24" Type="http://schemas.openxmlformats.org/officeDocument/2006/relationships/image" Target="../media/image147.png"/><Relationship Id="rId5" Type="http://schemas.openxmlformats.org/officeDocument/2006/relationships/image" Target="../media/image134.png"/><Relationship Id="rId15" Type="http://schemas.openxmlformats.org/officeDocument/2006/relationships/image" Target="../media/image124.png"/><Relationship Id="rId23" Type="http://schemas.openxmlformats.org/officeDocument/2006/relationships/image" Target="../media/image146.png"/><Relationship Id="rId10" Type="http://schemas.openxmlformats.org/officeDocument/2006/relationships/image" Target="../media/image138.png"/><Relationship Id="rId19" Type="http://schemas.openxmlformats.org/officeDocument/2006/relationships/image" Target="../media/image128.png"/><Relationship Id="rId4" Type="http://schemas.openxmlformats.org/officeDocument/2006/relationships/image" Target="../media/image111.png"/><Relationship Id="rId9" Type="http://schemas.openxmlformats.org/officeDocument/2006/relationships/image" Target="../media/image117.png"/><Relationship Id="rId14" Type="http://schemas.openxmlformats.org/officeDocument/2006/relationships/image" Target="../media/image142.png"/><Relationship Id="rId22" Type="http://schemas.openxmlformats.org/officeDocument/2006/relationships/image" Target="../media/image1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5.png"/><Relationship Id="rId3" Type="http://schemas.openxmlformats.org/officeDocument/2006/relationships/image" Target="../media/image13.png"/><Relationship Id="rId7" Type="http://schemas.openxmlformats.org/officeDocument/2006/relationships/image" Target="../media/image150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.png"/><Relationship Id="rId9" Type="http://schemas.openxmlformats.org/officeDocument/2006/relationships/image" Target="../media/image152.png"/><Relationship Id="rId14" Type="http://schemas.openxmlformats.org/officeDocument/2006/relationships/image" Target="../media/image15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3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10" Type="http://schemas.openxmlformats.org/officeDocument/2006/relationships/image" Target="../media/image178.png"/><Relationship Id="rId4" Type="http://schemas.openxmlformats.org/officeDocument/2006/relationships/image" Target="../media/image17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11" Type="http://schemas.openxmlformats.org/officeDocument/2006/relationships/image" Target="../media/image183.png"/><Relationship Id="rId5" Type="http://schemas.openxmlformats.org/officeDocument/2006/relationships/image" Target="../media/image179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1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1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14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13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9448495" y="-914400"/>
            <a:ext cx="3657600" cy="3657600"/>
          </a:xfrm>
          <a:prstGeom prst="ellipse">
            <a:avLst/>
          </a:prstGeom>
          <a:solidFill>
            <a:srgbClr val="1E3A5F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2"/>
          <p:cNvSpPr/>
          <p:nvPr/>
        </p:nvSpPr>
        <p:spPr>
          <a:xfrm>
            <a:off x="6705295" y="3962095"/>
            <a:ext cx="2438705" cy="2438705"/>
          </a:xfrm>
          <a:prstGeom prst="ellipse">
            <a:avLst/>
          </a:prstGeom>
          <a:solidFill>
            <a:srgbClr val="1E3A5F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228600" y="0"/>
            <a:ext cx="609905" cy="6858000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2083" r="-2083"/>
          <a:stretch/>
        </p:blipFill>
        <p:spPr>
          <a:xfrm>
            <a:off x="1524305" y="1497787"/>
            <a:ext cx="457200" cy="9144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2095805" y="1368857"/>
            <a:ext cx="28200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</a:t>
            </a:r>
            <a:endParaRPr lang="en-US" sz="1500" dirty="0"/>
          </a:p>
        </p:txBody>
      </p:sp>
      <p:sp>
        <p:nvSpPr>
          <p:cNvPr id="11" name="Text 6"/>
          <p:cNvSpPr txBox="1"/>
          <p:nvPr/>
        </p:nvSpPr>
        <p:spPr>
          <a:xfrm>
            <a:off x="1524305" y="1940357"/>
            <a:ext cx="9315907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Module 8:</a:t>
            </a:r>
            <a:endParaRPr lang="en-US" sz="3600" dirty="0"/>
          </a:p>
          <a:p>
            <a:pPr marL="0" indent="0" algn="l">
              <a:buNone/>
            </a:pPr>
            <a:r>
              <a:rPr lang="en-US" sz="4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Promotion + Integrated</a:t>
            </a:r>
            <a:endParaRPr lang="en-US" sz="3600" dirty="0"/>
          </a:p>
          <a:p>
            <a:pPr marL="0" indent="0" algn="l">
              <a:buNone/>
            </a:pPr>
            <a:r>
              <a:rPr lang="en-US" sz="4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Marketing Communications</a:t>
            </a:r>
            <a:endParaRPr lang="en-US" sz="3600" dirty="0"/>
          </a:p>
          <a:p>
            <a:pPr marL="0" indent="0" algn="l">
              <a:buNone/>
            </a:pPr>
            <a:r>
              <a:rPr lang="en-US" sz="4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(IMC) + Campaign Planning</a:t>
            </a:r>
            <a:endParaRPr lang="en-US" sz="3600" dirty="0"/>
          </a:p>
        </p:txBody>
      </p:sp>
      <p:sp>
        <p:nvSpPr>
          <p:cNvPr id="12" name="Shape 7"/>
          <p:cNvSpPr/>
          <p:nvPr/>
        </p:nvSpPr>
        <p:spPr>
          <a:xfrm>
            <a:off x="1524305" y="4797857"/>
            <a:ext cx="38405" cy="724205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8"/>
          <p:cNvSpPr txBox="1"/>
          <p:nvPr/>
        </p:nvSpPr>
        <p:spPr>
          <a:xfrm>
            <a:off x="1790395" y="4874666"/>
            <a:ext cx="20802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Instructor</a:t>
            </a:r>
            <a:endParaRPr lang="en-US" sz="1000" dirty="0"/>
          </a:p>
        </p:txBody>
      </p:sp>
      <p:sp>
        <p:nvSpPr>
          <p:cNvPr id="14" name="Text 9"/>
          <p:cNvSpPr txBox="1"/>
          <p:nvPr/>
        </p:nvSpPr>
        <p:spPr>
          <a:xfrm>
            <a:off x="1790395" y="5103266"/>
            <a:ext cx="238109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Dr. Liz Kheng</a:t>
            </a:r>
            <a:endParaRPr lang="en-US" sz="22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t="-1" b="-1"/>
          <a:stretch/>
        </p:blipFill>
        <p:spPr>
          <a:xfrm>
            <a:off x="0" y="6743700"/>
            <a:ext cx="12191695" cy="114300"/>
          </a:xfrm>
          <a:prstGeom prst="rect">
            <a:avLst/>
          </a:prstGeom>
        </p:spPr>
      </p:pic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 t="-4" b="-4"/>
          <a:stretch/>
        </p:blipFill>
        <p:spPr>
          <a:xfrm>
            <a:off x="0" y="6743700"/>
            <a:ext cx="4063594" cy="114300"/>
          </a:xfrm>
          <a:prstGeom prst="rect">
            <a:avLst/>
          </a:prstGeom>
        </p:spPr>
      </p:pic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rcRect l="-1" r="-1"/>
          <a:stretch/>
        </p:blipFill>
        <p:spPr>
          <a:xfrm>
            <a:off x="4063594" y="6743700"/>
            <a:ext cx="8128102" cy="11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152705"/>
            <a:ext cx="4568343" cy="6705295"/>
          </a:xfrm>
          <a:prstGeom prst="rect">
            <a:avLst/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4"/>
          <p:cNvSpPr/>
          <p:nvPr/>
        </p:nvSpPr>
        <p:spPr>
          <a:xfrm>
            <a:off x="5080406" y="152705"/>
            <a:ext cx="7114946" cy="670529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l="-4" r="-4"/>
          <a:stretch/>
        </p:blipFill>
        <p:spPr>
          <a:xfrm>
            <a:off x="5080406" y="152705"/>
            <a:ext cx="7112203" cy="6705295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582" y="533095"/>
            <a:ext cx="1733702" cy="2286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399582" y="533095"/>
            <a:ext cx="1733702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Real-World Case Study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399582" y="838505"/>
            <a:ext cx="63916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Dove</a:t>
            </a:r>
            <a:endParaRPr lang="en-US" sz="2700" dirty="0"/>
          </a:p>
        </p:txBody>
      </p:sp>
      <p:sp>
        <p:nvSpPr>
          <p:cNvPr id="14" name="Text 7"/>
          <p:cNvSpPr txBox="1"/>
          <p:nvPr/>
        </p:nvSpPr>
        <p:spPr>
          <a:xfrm>
            <a:off x="5399582" y="1257300"/>
            <a:ext cx="63157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"Real Beauty" Campaign</a:t>
            </a:r>
            <a:endParaRPr lang="en-US" sz="1500" dirty="0"/>
          </a:p>
        </p:txBody>
      </p:sp>
      <p:sp>
        <p:nvSpPr>
          <p:cNvPr id="15" name="Shape 8"/>
          <p:cNvSpPr/>
          <p:nvPr/>
        </p:nvSpPr>
        <p:spPr>
          <a:xfrm>
            <a:off x="5399582" y="1981505"/>
            <a:ext cx="620054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9"/>
          <p:cNvSpPr txBox="1"/>
          <p:nvPr/>
        </p:nvSpPr>
        <p:spPr>
          <a:xfrm>
            <a:off x="5399582" y="1752905"/>
            <a:ext cx="63157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6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Campaign Components</a:t>
            </a:r>
            <a:endParaRPr lang="en-US" sz="12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rcRect l="-33" r="-33"/>
          <a:stretch/>
        </p:blipFill>
        <p:spPr>
          <a:xfrm>
            <a:off x="5247182" y="2079854"/>
            <a:ext cx="329895" cy="293046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5710580" y="2104949"/>
            <a:ext cx="290687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Viral Video:</a:t>
            </a:r>
            <a:r>
              <a:rPr lang="en-US" sz="11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"Evolution" &amp; "Sketches" films.</a:t>
            </a:r>
            <a:endParaRPr lang="en-US" sz="11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7"/>
          <a:srcRect t="-180" b="-180"/>
          <a:stretch/>
        </p:blipFill>
        <p:spPr>
          <a:xfrm>
            <a:off x="8688680" y="2079854"/>
            <a:ext cx="364990" cy="293046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9145879" y="2104949"/>
            <a:ext cx="25338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Social Conversation:</a:t>
            </a:r>
            <a:r>
              <a:rPr lang="en-US" sz="11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#RealBeauty debates.</a:t>
            </a:r>
            <a:endParaRPr lang="en-US" sz="1100" dirty="0"/>
          </a:p>
        </p:txBody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47182" y="2651354"/>
            <a:ext cx="293046" cy="293046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5691378" y="2676449"/>
            <a:ext cx="286207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 &amp; Media:</a:t>
            </a:r>
            <a:r>
              <a:rPr lang="en-US" sz="11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Talk shows &amp; news coverage.</a:t>
            </a:r>
            <a:endParaRPr lang="en-US" sz="1100" dirty="0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9"/>
          <a:srcRect t="-180" b="-180"/>
          <a:stretch/>
        </p:blipFill>
        <p:spPr>
          <a:xfrm>
            <a:off x="8688680" y="2651354"/>
            <a:ext cx="364990" cy="293046"/>
          </a:xfrm>
          <a:prstGeom prst="rect">
            <a:avLst/>
          </a:prstGeom>
        </p:spPr>
      </p:pic>
      <p:sp>
        <p:nvSpPr>
          <p:cNvPr id="24" name="Text 13"/>
          <p:cNvSpPr txBox="1"/>
          <p:nvPr/>
        </p:nvSpPr>
        <p:spPr>
          <a:xfrm>
            <a:off x="9145879" y="2676449"/>
            <a:ext cx="25338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Workshops:</a:t>
            </a:r>
            <a:r>
              <a:rPr lang="en-US" sz="11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Self-esteem education programs.</a:t>
            </a:r>
            <a:endParaRPr lang="en-US" sz="1100" dirty="0"/>
          </a:p>
        </p:txBody>
      </p:sp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0"/>
          <a:srcRect l="-33" r="-33"/>
          <a:stretch/>
        </p:blipFill>
        <p:spPr>
          <a:xfrm>
            <a:off x="5247182" y="3222854"/>
            <a:ext cx="329895" cy="293046"/>
          </a:xfrm>
          <a:prstGeom prst="rect">
            <a:avLst/>
          </a:prstGeom>
        </p:spPr>
      </p:pic>
      <p:sp>
        <p:nvSpPr>
          <p:cNvPr id="26" name="Text 14"/>
          <p:cNvSpPr txBox="1"/>
          <p:nvPr/>
        </p:nvSpPr>
        <p:spPr>
          <a:xfrm>
            <a:off x="5710580" y="3247949"/>
            <a:ext cx="411937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Paid Media:</a:t>
            </a:r>
            <a:r>
              <a:rPr lang="en-US" sz="11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Billboards featuring real, unretouched women.</a:t>
            </a:r>
            <a:endParaRPr lang="en-US" sz="1100" dirty="0"/>
          </a:p>
        </p:txBody>
      </p:sp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11"/>
          <a:srcRect t="-14" b="-14"/>
          <a:stretch/>
        </p:blipFill>
        <p:spPr>
          <a:xfrm>
            <a:off x="5399582" y="3874313"/>
            <a:ext cx="6197803" cy="1043330"/>
          </a:xfrm>
          <a:prstGeom prst="rect">
            <a:avLst/>
          </a:prstGeom>
        </p:spPr>
      </p:pic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675731" y="4064508"/>
            <a:ext cx="142646" cy="190195"/>
          </a:xfrm>
          <a:prstGeom prst="rect">
            <a:avLst/>
          </a:prstGeom>
        </p:spPr>
      </p:pic>
      <p:sp>
        <p:nvSpPr>
          <p:cNvPr id="29" name="Text 15"/>
          <p:cNvSpPr txBox="1"/>
          <p:nvPr/>
        </p:nvSpPr>
        <p:spPr>
          <a:xfrm>
            <a:off x="5932678" y="4027018"/>
            <a:ext cx="55531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5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Lesson</a:t>
            </a:r>
            <a:endParaRPr lang="en-US" sz="1300" dirty="0"/>
          </a:p>
        </p:txBody>
      </p:sp>
      <p:sp>
        <p:nvSpPr>
          <p:cNvPr id="30" name="Text 16"/>
          <p:cNvSpPr txBox="1"/>
          <p:nvPr/>
        </p:nvSpPr>
        <p:spPr>
          <a:xfrm>
            <a:off x="5932678" y="4331513"/>
            <a:ext cx="5515661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Tell the </a:t>
            </a: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same authentic story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across every channel. When you stand for something real, your customers become your most powerful marketers. </a:t>
            </a:r>
            <a:endParaRPr lang="en-US" sz="1000" dirty="0"/>
          </a:p>
        </p:txBody>
      </p:sp>
      <p:sp>
        <p:nvSpPr>
          <p:cNvPr id="31" name="Text 17"/>
          <p:cNvSpPr txBox="1"/>
          <p:nvPr/>
        </p:nvSpPr>
        <p:spPr>
          <a:xfrm>
            <a:off x="5399582" y="5315407"/>
            <a:ext cx="63157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Measurable Impact</a:t>
            </a:r>
            <a:endParaRPr lang="en-US" sz="1000" dirty="0"/>
          </a:p>
        </p:txBody>
      </p:sp>
      <p:sp>
        <p:nvSpPr>
          <p:cNvPr id="32" name="Shape 18"/>
          <p:cNvSpPr/>
          <p:nvPr/>
        </p:nvSpPr>
        <p:spPr>
          <a:xfrm>
            <a:off x="5399582" y="5619902"/>
            <a:ext cx="1971446" cy="857707"/>
          </a:xfrm>
          <a:prstGeom prst="roundRect">
            <a:avLst>
              <a:gd name="adj" fmla="val 142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Text 19"/>
          <p:cNvSpPr txBox="1"/>
          <p:nvPr/>
        </p:nvSpPr>
        <p:spPr>
          <a:xfrm>
            <a:off x="5523026" y="5781751"/>
            <a:ext cx="17245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2x</a:t>
            </a:r>
            <a:endParaRPr lang="en-US" sz="2200" dirty="0"/>
          </a:p>
        </p:txBody>
      </p:sp>
      <p:sp>
        <p:nvSpPr>
          <p:cNvPr id="34" name="Text 20"/>
          <p:cNvSpPr txBox="1"/>
          <p:nvPr/>
        </p:nvSpPr>
        <p:spPr>
          <a:xfrm>
            <a:off x="5523026" y="6163056"/>
            <a:ext cx="17245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Sales Doubled</a:t>
            </a:r>
            <a:endParaRPr lang="en-US" sz="1200" dirty="0"/>
          </a:p>
        </p:txBody>
      </p:sp>
      <p:sp>
        <p:nvSpPr>
          <p:cNvPr id="35" name="Shape 21"/>
          <p:cNvSpPr/>
          <p:nvPr/>
        </p:nvSpPr>
        <p:spPr>
          <a:xfrm>
            <a:off x="7515504" y="5619902"/>
            <a:ext cx="1971446" cy="857707"/>
          </a:xfrm>
          <a:prstGeom prst="roundRect">
            <a:avLst>
              <a:gd name="adj" fmla="val 142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Text 22"/>
          <p:cNvSpPr txBox="1"/>
          <p:nvPr/>
        </p:nvSpPr>
        <p:spPr>
          <a:xfrm>
            <a:off x="7818170" y="5781751"/>
            <a:ext cx="158374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37%71%</a:t>
            </a:r>
            <a:endParaRPr lang="en-US" sz="2200" dirty="0"/>
          </a:p>
        </p:txBody>
      </p:sp>
      <p:sp>
        <p:nvSpPr>
          <p:cNvPr id="37" name="Text 23"/>
          <p:cNvSpPr txBox="1"/>
          <p:nvPr/>
        </p:nvSpPr>
        <p:spPr>
          <a:xfrm>
            <a:off x="7639862" y="6163056"/>
            <a:ext cx="17245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Brand Awareness</a:t>
            </a:r>
            <a:endParaRPr lang="en-US" sz="1200" dirty="0"/>
          </a:p>
        </p:txBody>
      </p:sp>
      <p:sp>
        <p:nvSpPr>
          <p:cNvPr id="38" name="Shape 24"/>
          <p:cNvSpPr/>
          <p:nvPr/>
        </p:nvSpPr>
        <p:spPr>
          <a:xfrm>
            <a:off x="9632340" y="5619902"/>
            <a:ext cx="1971446" cy="857707"/>
          </a:xfrm>
          <a:prstGeom prst="roundRect">
            <a:avLst>
              <a:gd name="adj" fmla="val 142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9" name="Text 25"/>
          <p:cNvSpPr txBox="1"/>
          <p:nvPr/>
        </p:nvSpPr>
        <p:spPr>
          <a:xfrm>
            <a:off x="9755784" y="5781751"/>
            <a:ext cx="17245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30M+</a:t>
            </a:r>
            <a:endParaRPr lang="en-US" sz="2200" dirty="0"/>
          </a:p>
        </p:txBody>
      </p:sp>
      <p:sp>
        <p:nvSpPr>
          <p:cNvPr id="40" name="Text 26"/>
          <p:cNvSpPr txBox="1"/>
          <p:nvPr/>
        </p:nvSpPr>
        <p:spPr>
          <a:xfrm>
            <a:off x="9755784" y="6163056"/>
            <a:ext cx="17245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Viral Views</a:t>
            </a:r>
            <a:endParaRPr lang="en-US" sz="1200" dirty="0"/>
          </a:p>
        </p:txBody>
      </p:sp>
      <p:pic>
        <p:nvPicPr>
          <p:cNvPr id="41" name="Image 12" descr="preencoded.png"/>
          <p:cNvPicPr>
            <a:picLocks noChangeAspect="1"/>
          </p:cNvPicPr>
          <p:nvPr/>
        </p:nvPicPr>
        <p:blipFill>
          <a:blip r:embed="rId13"/>
          <a:srcRect t="-1100" b="-1100"/>
          <a:stretch/>
        </p:blipFill>
        <p:spPr>
          <a:xfrm>
            <a:off x="8440877" y="5940857"/>
            <a:ext cx="114300" cy="133502"/>
          </a:xfrm>
          <a:prstGeom prst="rect">
            <a:avLst/>
          </a:prstGeom>
        </p:spPr>
      </p:pic>
      <p:sp>
        <p:nvSpPr>
          <p:cNvPr id="42" name="Shape 27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28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29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30"/>
          <p:cNvSpPr txBox="1"/>
          <p:nvPr/>
        </p:nvSpPr>
        <p:spPr>
          <a:xfrm>
            <a:off x="9172397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46" name="Text 31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</a:t>
            </a:r>
            <a:endParaRPr lang="en-US" sz="1300" dirty="0"/>
          </a:p>
        </p:txBody>
      </p:sp>
      <p:pic>
        <p:nvPicPr>
          <p:cNvPr id="50" name="Picture 49" descr="A poster for a promotional mix&#10;&#10;AI-generated content may be incorrect.">
            <a:extLst>
              <a:ext uri="{FF2B5EF4-FFF2-40B4-BE49-F238E27FC236}">
                <a16:creationId xmlns:a16="http://schemas.microsoft.com/office/drawing/2014/main" id="{59F3A5BC-A9FA-78F1-1C97-174ED04A0B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657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152705"/>
            <a:ext cx="5086807" cy="6705295"/>
          </a:xfrm>
          <a:prstGeom prst="rect">
            <a:avLst/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12069" r="12069"/>
          <a:stretch/>
        </p:blipFill>
        <p:spPr>
          <a:xfrm>
            <a:off x="0" y="152705"/>
            <a:ext cx="5086807" cy="670529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152705"/>
            <a:ext cx="5086807" cy="6705295"/>
          </a:xfrm>
          <a:prstGeom prst="rect">
            <a:avLst/>
          </a:prstGeom>
          <a:solidFill>
            <a:srgbClr val="1E3A5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4"/>
          <p:cNvSpPr/>
          <p:nvPr/>
        </p:nvSpPr>
        <p:spPr>
          <a:xfrm>
            <a:off x="5080406" y="152705"/>
            <a:ext cx="7114946" cy="670529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>
            <a:alphaModFix amt="3000"/>
          </a:blip>
          <a:srcRect l="-4" r="-4"/>
          <a:stretch/>
        </p:blipFill>
        <p:spPr>
          <a:xfrm>
            <a:off x="5080406" y="152705"/>
            <a:ext cx="7112203" cy="6705295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606" y="533095"/>
            <a:ext cx="1733702" cy="2286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537606" y="533095"/>
            <a:ext cx="1733702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Real-World Case Study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537606" y="838505"/>
            <a:ext cx="63916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 Bull</a:t>
            </a:r>
            <a:endParaRPr lang="en-US" sz="2700" dirty="0"/>
          </a:p>
        </p:txBody>
      </p:sp>
      <p:sp>
        <p:nvSpPr>
          <p:cNvPr id="14" name="Text 7"/>
          <p:cNvSpPr txBox="1"/>
          <p:nvPr/>
        </p:nvSpPr>
        <p:spPr>
          <a:xfrm>
            <a:off x="5537606" y="1257300"/>
            <a:ext cx="63157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Marketing Beyond the Can</a:t>
            </a:r>
            <a:endParaRPr lang="en-US" sz="1500" dirty="0"/>
          </a:p>
        </p:txBody>
      </p:sp>
      <p:sp>
        <p:nvSpPr>
          <p:cNvPr id="15" name="Shape 8"/>
          <p:cNvSpPr/>
          <p:nvPr/>
        </p:nvSpPr>
        <p:spPr>
          <a:xfrm>
            <a:off x="5537606" y="1981505"/>
            <a:ext cx="620054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9"/>
          <p:cNvSpPr txBox="1"/>
          <p:nvPr/>
        </p:nvSpPr>
        <p:spPr>
          <a:xfrm>
            <a:off x="5537606" y="1752905"/>
            <a:ext cx="63157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Multi-Channel Activation</a:t>
            </a:r>
            <a:endParaRPr lang="en-US" sz="10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37606" y="2143354"/>
            <a:ext cx="152705" cy="152705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6070702" y="2104949"/>
            <a:ext cx="25722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Owned Media: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Red Bull Media House (TV, magazines, films).</a:t>
            </a:r>
            <a:endParaRPr lang="en-US" sz="10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712403" y="2143354"/>
            <a:ext cx="152705" cy="152705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9245498" y="2104949"/>
            <a:ext cx="25722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Sponsorships: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F1 Racing, X Games, hundreds of athletes.</a:t>
            </a:r>
            <a:endParaRPr lang="en-US" sz="1000" dirty="0"/>
          </a:p>
        </p:txBody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537606" y="2714854"/>
            <a:ext cx="152705" cy="152705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6070702" y="2676449"/>
            <a:ext cx="25722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Mega Events: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Stratos Space Jump, Flugtag, Soapbox Race.</a:t>
            </a:r>
            <a:endParaRPr lang="en-US" sz="1000" dirty="0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0"/>
          <a:srcRect t="-180" b="-180"/>
          <a:stretch/>
        </p:blipFill>
        <p:spPr>
          <a:xfrm>
            <a:off x="8712403" y="2714854"/>
            <a:ext cx="190195" cy="152705"/>
          </a:xfrm>
          <a:prstGeom prst="rect">
            <a:avLst/>
          </a:prstGeom>
        </p:spPr>
      </p:pic>
      <p:sp>
        <p:nvSpPr>
          <p:cNvPr id="24" name="Text 13"/>
          <p:cNvSpPr txBox="1"/>
          <p:nvPr/>
        </p:nvSpPr>
        <p:spPr>
          <a:xfrm>
            <a:off x="9283903" y="2676449"/>
            <a:ext cx="25338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Field Marketing: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"Wings Teams" &amp; product sampling.</a:t>
            </a:r>
            <a:endParaRPr lang="en-US" sz="1000" dirty="0"/>
          </a:p>
        </p:txBody>
      </p:sp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1"/>
          <a:srcRect l="-33" r="-33"/>
          <a:stretch/>
        </p:blipFill>
        <p:spPr>
          <a:xfrm>
            <a:off x="5537606" y="3286354"/>
            <a:ext cx="171907" cy="152705"/>
          </a:xfrm>
          <a:prstGeom prst="rect">
            <a:avLst/>
          </a:prstGeom>
        </p:spPr>
      </p:pic>
      <p:sp>
        <p:nvSpPr>
          <p:cNvPr id="26" name="Text 14"/>
          <p:cNvSpPr txBox="1"/>
          <p:nvPr/>
        </p:nvSpPr>
        <p:spPr>
          <a:xfrm>
            <a:off x="6089904" y="3247949"/>
            <a:ext cx="354970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Retail POS: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Distinctive branded fridges at checkout.</a:t>
            </a:r>
            <a:endParaRPr lang="en-US" sz="1000" dirty="0"/>
          </a:p>
        </p:txBody>
      </p:sp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12"/>
          <a:srcRect t="-14" b="-14"/>
          <a:stretch/>
        </p:blipFill>
        <p:spPr>
          <a:xfrm>
            <a:off x="5537606" y="3874313"/>
            <a:ext cx="6197803" cy="1043330"/>
          </a:xfrm>
          <a:prstGeom prst="rect">
            <a:avLst/>
          </a:prstGeom>
        </p:spPr>
      </p:pic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813755" y="4064508"/>
            <a:ext cx="142646" cy="190195"/>
          </a:xfrm>
          <a:prstGeom prst="rect">
            <a:avLst/>
          </a:prstGeom>
        </p:spPr>
      </p:pic>
      <p:sp>
        <p:nvSpPr>
          <p:cNvPr id="29" name="Text 15"/>
          <p:cNvSpPr txBox="1"/>
          <p:nvPr/>
        </p:nvSpPr>
        <p:spPr>
          <a:xfrm>
            <a:off x="6070702" y="4027018"/>
            <a:ext cx="55531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5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Lesson: Show, Don't Tell</a:t>
            </a:r>
            <a:endParaRPr lang="en-US" sz="1300" dirty="0"/>
          </a:p>
        </p:txBody>
      </p:sp>
      <p:sp>
        <p:nvSpPr>
          <p:cNvPr id="30" name="Text 16"/>
          <p:cNvSpPr txBox="1"/>
          <p:nvPr/>
        </p:nvSpPr>
        <p:spPr>
          <a:xfrm>
            <a:off x="6070702" y="4331513"/>
            <a:ext cx="5515661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Embed the product into the </a:t>
            </a: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lifestyle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rather than interrupting it. Red Bull doesn't just sponsor the event; they </a:t>
            </a:r>
            <a:r>
              <a:rPr lang="en-US" sz="10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are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the event content that people want to watch. </a:t>
            </a:r>
            <a:endParaRPr lang="en-US" sz="1000" dirty="0"/>
          </a:p>
        </p:txBody>
      </p:sp>
      <p:sp>
        <p:nvSpPr>
          <p:cNvPr id="31" name="Text 17"/>
          <p:cNvSpPr txBox="1"/>
          <p:nvPr/>
        </p:nvSpPr>
        <p:spPr>
          <a:xfrm>
            <a:off x="5537606" y="5315407"/>
            <a:ext cx="63157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Measurable Results</a:t>
            </a:r>
            <a:endParaRPr lang="en-US" sz="1000" dirty="0"/>
          </a:p>
        </p:txBody>
      </p:sp>
      <p:sp>
        <p:nvSpPr>
          <p:cNvPr id="32" name="Shape 18"/>
          <p:cNvSpPr/>
          <p:nvPr/>
        </p:nvSpPr>
        <p:spPr>
          <a:xfrm>
            <a:off x="5537606" y="5619902"/>
            <a:ext cx="1971446" cy="857707"/>
          </a:xfrm>
          <a:prstGeom prst="roundRect">
            <a:avLst>
              <a:gd name="adj" fmla="val 142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Text 19"/>
          <p:cNvSpPr txBox="1"/>
          <p:nvPr/>
        </p:nvSpPr>
        <p:spPr>
          <a:xfrm>
            <a:off x="5661050" y="5781751"/>
            <a:ext cx="17245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~43%</a:t>
            </a:r>
            <a:endParaRPr lang="en-US" sz="2200" dirty="0"/>
          </a:p>
        </p:txBody>
      </p:sp>
      <p:sp>
        <p:nvSpPr>
          <p:cNvPr id="34" name="Text 20"/>
          <p:cNvSpPr txBox="1"/>
          <p:nvPr/>
        </p:nvSpPr>
        <p:spPr>
          <a:xfrm>
            <a:off x="5661050" y="6163056"/>
            <a:ext cx="17245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Global Market Share</a:t>
            </a:r>
            <a:endParaRPr lang="en-US" sz="900" dirty="0"/>
          </a:p>
        </p:txBody>
      </p:sp>
      <p:sp>
        <p:nvSpPr>
          <p:cNvPr id="35" name="Shape 21"/>
          <p:cNvSpPr/>
          <p:nvPr/>
        </p:nvSpPr>
        <p:spPr>
          <a:xfrm>
            <a:off x="7653528" y="5619902"/>
            <a:ext cx="1971446" cy="857707"/>
          </a:xfrm>
          <a:prstGeom prst="roundRect">
            <a:avLst>
              <a:gd name="adj" fmla="val 142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Text 22"/>
          <p:cNvSpPr txBox="1"/>
          <p:nvPr/>
        </p:nvSpPr>
        <p:spPr>
          <a:xfrm>
            <a:off x="7777886" y="5781751"/>
            <a:ext cx="17245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$9B+</a:t>
            </a:r>
            <a:endParaRPr lang="en-US" sz="2200" dirty="0"/>
          </a:p>
        </p:txBody>
      </p:sp>
      <p:sp>
        <p:nvSpPr>
          <p:cNvPr id="37" name="Text 23"/>
          <p:cNvSpPr txBox="1"/>
          <p:nvPr/>
        </p:nvSpPr>
        <p:spPr>
          <a:xfrm>
            <a:off x="7777886" y="6163056"/>
            <a:ext cx="17245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Annual Revenue</a:t>
            </a:r>
            <a:endParaRPr lang="en-US" sz="900" dirty="0"/>
          </a:p>
        </p:txBody>
      </p:sp>
      <p:sp>
        <p:nvSpPr>
          <p:cNvPr id="38" name="Shape 24"/>
          <p:cNvSpPr/>
          <p:nvPr/>
        </p:nvSpPr>
        <p:spPr>
          <a:xfrm>
            <a:off x="9770364" y="5619902"/>
            <a:ext cx="1971446" cy="857707"/>
          </a:xfrm>
          <a:prstGeom prst="roundRect">
            <a:avLst>
              <a:gd name="adj" fmla="val 142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9" name="Text 25"/>
          <p:cNvSpPr txBox="1"/>
          <p:nvPr/>
        </p:nvSpPr>
        <p:spPr>
          <a:xfrm>
            <a:off x="9893808" y="5781751"/>
            <a:ext cx="17245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#1</a:t>
            </a:r>
            <a:endParaRPr lang="en-US" sz="2200" dirty="0"/>
          </a:p>
        </p:txBody>
      </p:sp>
      <p:sp>
        <p:nvSpPr>
          <p:cNvPr id="40" name="Text 26"/>
          <p:cNvSpPr txBox="1"/>
          <p:nvPr/>
        </p:nvSpPr>
        <p:spPr>
          <a:xfrm>
            <a:off x="9893808" y="6163056"/>
            <a:ext cx="17245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Energy Drink Brand</a:t>
            </a:r>
            <a:endParaRPr lang="en-US" sz="900" dirty="0"/>
          </a:p>
        </p:txBody>
      </p:sp>
      <p:sp>
        <p:nvSpPr>
          <p:cNvPr id="41" name="Shape 27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28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29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30"/>
          <p:cNvSpPr txBox="1"/>
          <p:nvPr/>
        </p:nvSpPr>
        <p:spPr>
          <a:xfrm>
            <a:off x="9310421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45" name="Text 31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57200" y="-39319"/>
            <a:ext cx="75895" cy="1123798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761695" y="-39319"/>
            <a:ext cx="34390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Customer Journey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61695" y="227686"/>
            <a:ext cx="3453689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Marketing Funnel</a:t>
            </a:r>
            <a:endParaRPr lang="en-US" sz="2700" dirty="0"/>
          </a:p>
        </p:txBody>
      </p:sp>
      <p:sp>
        <p:nvSpPr>
          <p:cNvPr id="8" name="Shape 4"/>
          <p:cNvSpPr/>
          <p:nvPr/>
        </p:nvSpPr>
        <p:spPr>
          <a:xfrm>
            <a:off x="457200" y="1313078"/>
            <a:ext cx="3629254" cy="1476756"/>
          </a:xfrm>
          <a:prstGeom prst="roundRect">
            <a:avLst>
              <a:gd name="adj" fmla="val 4794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 txBox="1"/>
          <p:nvPr/>
        </p:nvSpPr>
        <p:spPr>
          <a:xfrm>
            <a:off x="694944" y="1551737"/>
            <a:ext cx="32671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Principle</a:t>
            </a:r>
            <a:endParaRPr lang="en-US" sz="1300" dirty="0"/>
          </a:p>
        </p:txBody>
      </p:sp>
      <p:sp>
        <p:nvSpPr>
          <p:cNvPr id="10" name="Text 6"/>
          <p:cNvSpPr txBox="1"/>
          <p:nvPr/>
        </p:nvSpPr>
        <p:spPr>
          <a:xfrm>
            <a:off x="694944" y="1894637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Use a </a:t>
            </a:r>
            <a:r>
              <a:rPr lang="en-US" sz="10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consistent message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adapted with </a:t>
            </a:r>
            <a:r>
              <a:rPr lang="en-US" sz="10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stage-appropriate tactics</a:t>
            </a: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guide customers from strangers to advocates. </a:t>
            </a:r>
            <a:endParaRPr lang="en-US" sz="10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20" r="-20"/>
          <a:stretch/>
        </p:blipFill>
        <p:spPr>
          <a:xfrm>
            <a:off x="457200" y="3087014"/>
            <a:ext cx="3628339" cy="647395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3602736" y="3182112"/>
            <a:ext cx="4096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5E7E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12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rcRect l="-20" r="-20"/>
          <a:stretch/>
        </p:blipFill>
        <p:spPr>
          <a:xfrm>
            <a:off x="457200" y="3849624"/>
            <a:ext cx="3628339" cy="647395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3544214" y="3944722"/>
            <a:ext cx="4672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5E7E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12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 l="-20" r="-20"/>
          <a:stretch/>
        </p:blipFill>
        <p:spPr>
          <a:xfrm>
            <a:off x="457200" y="4611319"/>
            <a:ext cx="3628339" cy="647395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3543300" y="4706417"/>
            <a:ext cx="4672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5E7E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12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5"/>
          <a:srcRect l="-20" r="-20"/>
          <a:stretch/>
        </p:blipFill>
        <p:spPr>
          <a:xfrm>
            <a:off x="457200" y="5373014"/>
            <a:ext cx="3628339" cy="647395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3511296" y="5468112"/>
            <a:ext cx="50566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5E7E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12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5"/>
          <a:srcRect l="-20" r="-20"/>
          <a:stretch/>
        </p:blipFill>
        <p:spPr>
          <a:xfrm>
            <a:off x="457200" y="6135624"/>
            <a:ext cx="3628339" cy="647395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3539642" y="6230722"/>
            <a:ext cx="4764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5E7E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sz="1200" dirty="0"/>
          </a:p>
        </p:txBody>
      </p:sp>
      <p:sp>
        <p:nvSpPr>
          <p:cNvPr id="21" name="Shape 12"/>
          <p:cNvSpPr/>
          <p:nvPr/>
        </p:nvSpPr>
        <p:spPr>
          <a:xfrm rot="60000">
            <a:off x="4619549" y="457200"/>
            <a:ext cx="6972300" cy="5943600"/>
          </a:xfrm>
          <a:prstGeom prst="roundRect">
            <a:avLst>
              <a:gd name="adj" fmla="val 394"/>
            </a:avLst>
          </a:prstGeom>
          <a:solidFill>
            <a:srgbClr val="F3F4F6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3"/>
          <p:cNvSpPr txBox="1"/>
          <p:nvPr/>
        </p:nvSpPr>
        <p:spPr>
          <a:xfrm>
            <a:off x="647395" y="3201314"/>
            <a:ext cx="3400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Awareness</a:t>
            </a:r>
            <a:endParaRPr lang="en-US" sz="1200" dirty="0"/>
          </a:p>
        </p:txBody>
      </p:sp>
      <p:sp>
        <p:nvSpPr>
          <p:cNvPr id="23" name="Text 14"/>
          <p:cNvSpPr txBox="1"/>
          <p:nvPr/>
        </p:nvSpPr>
        <p:spPr>
          <a:xfrm>
            <a:off x="647395" y="3468319"/>
            <a:ext cx="34006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know you exist."</a:t>
            </a:r>
            <a:endParaRPr lang="en-US" sz="1200" dirty="0"/>
          </a:p>
        </p:txBody>
      </p:sp>
      <p:sp>
        <p:nvSpPr>
          <p:cNvPr id="24" name="Text 15"/>
          <p:cNvSpPr txBox="1"/>
          <p:nvPr/>
        </p:nvSpPr>
        <p:spPr>
          <a:xfrm>
            <a:off x="647395" y="3963924"/>
            <a:ext cx="3400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Interest</a:t>
            </a:r>
            <a:endParaRPr lang="en-US" sz="1200" dirty="0"/>
          </a:p>
        </p:txBody>
      </p:sp>
      <p:sp>
        <p:nvSpPr>
          <p:cNvPr id="25" name="Text 16"/>
          <p:cNvSpPr txBox="1"/>
          <p:nvPr/>
        </p:nvSpPr>
        <p:spPr>
          <a:xfrm>
            <a:off x="647395" y="4230014"/>
            <a:ext cx="34006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want to know more."</a:t>
            </a:r>
            <a:endParaRPr lang="en-US" sz="1200" dirty="0"/>
          </a:p>
        </p:txBody>
      </p:sp>
      <p:sp>
        <p:nvSpPr>
          <p:cNvPr id="26" name="Text 17"/>
          <p:cNvSpPr txBox="1"/>
          <p:nvPr/>
        </p:nvSpPr>
        <p:spPr>
          <a:xfrm>
            <a:off x="647395" y="4725619"/>
            <a:ext cx="3400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Consideration</a:t>
            </a:r>
            <a:endParaRPr lang="en-US" sz="1200" dirty="0"/>
          </a:p>
        </p:txBody>
      </p:sp>
      <p:sp>
        <p:nvSpPr>
          <p:cNvPr id="27" name="Text 18"/>
          <p:cNvSpPr txBox="1"/>
          <p:nvPr/>
        </p:nvSpPr>
        <p:spPr>
          <a:xfrm>
            <a:off x="647395" y="4992624"/>
            <a:ext cx="34006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"Is this right for me?"</a:t>
            </a:r>
            <a:endParaRPr lang="en-US" sz="1200" dirty="0"/>
          </a:p>
        </p:txBody>
      </p:sp>
      <p:sp>
        <p:nvSpPr>
          <p:cNvPr id="28" name="Text 19"/>
          <p:cNvSpPr txBox="1"/>
          <p:nvPr/>
        </p:nvSpPr>
        <p:spPr>
          <a:xfrm>
            <a:off x="647395" y="5487314"/>
            <a:ext cx="3400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Conversion</a:t>
            </a:r>
            <a:endParaRPr lang="en-US" sz="1200" dirty="0"/>
          </a:p>
        </p:txBody>
      </p:sp>
      <p:sp>
        <p:nvSpPr>
          <p:cNvPr id="29" name="Text 20"/>
          <p:cNvSpPr txBox="1"/>
          <p:nvPr/>
        </p:nvSpPr>
        <p:spPr>
          <a:xfrm>
            <a:off x="647395" y="5754319"/>
            <a:ext cx="34006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"I'm buying."</a:t>
            </a:r>
            <a:endParaRPr lang="en-US" sz="1200" dirty="0"/>
          </a:p>
        </p:txBody>
      </p:sp>
      <p:sp>
        <p:nvSpPr>
          <p:cNvPr id="30" name="Text 21"/>
          <p:cNvSpPr txBox="1"/>
          <p:nvPr/>
        </p:nvSpPr>
        <p:spPr>
          <a:xfrm>
            <a:off x="647395" y="6249924"/>
            <a:ext cx="3400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Loyalty</a:t>
            </a:r>
            <a:endParaRPr lang="en-US" sz="1200" dirty="0"/>
          </a:p>
        </p:txBody>
      </p:sp>
      <p:sp>
        <p:nvSpPr>
          <p:cNvPr id="31" name="Text 22"/>
          <p:cNvSpPr txBox="1"/>
          <p:nvPr/>
        </p:nvSpPr>
        <p:spPr>
          <a:xfrm>
            <a:off x="647395" y="6516014"/>
            <a:ext cx="34006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"I'm telling my friends."</a:t>
            </a:r>
            <a:endParaRPr lang="en-US" sz="1200" dirty="0"/>
          </a:p>
        </p:txBody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19549" y="457200"/>
            <a:ext cx="6963156" cy="5943600"/>
          </a:xfrm>
          <a:prstGeom prst="rect">
            <a:avLst/>
          </a:prstGeom>
        </p:spPr>
      </p:pic>
      <p:pic>
        <p:nvPicPr>
          <p:cNvPr id="33" name="Image 8" descr="preencoded.png"/>
          <p:cNvPicPr>
            <a:picLocks noChangeAspect="1"/>
          </p:cNvPicPr>
          <p:nvPr/>
        </p:nvPicPr>
        <p:blipFill>
          <a:blip r:embed="rId7"/>
          <a:srcRect t="27" b="27"/>
          <a:stretch/>
        </p:blipFill>
        <p:spPr>
          <a:xfrm>
            <a:off x="4704588" y="916229"/>
            <a:ext cx="6801307" cy="5029200"/>
          </a:xfrm>
          <a:prstGeom prst="rect">
            <a:avLst/>
          </a:prstGeom>
        </p:spPr>
      </p:pic>
      <p:sp>
        <p:nvSpPr>
          <p:cNvPr id="34" name="Shape 23"/>
          <p:cNvSpPr/>
          <p:nvPr/>
        </p:nvSpPr>
        <p:spPr>
          <a:xfrm>
            <a:off x="4848149" y="5447995"/>
            <a:ext cx="38405" cy="724205"/>
          </a:xfrm>
          <a:prstGeom prst="roundRect">
            <a:avLst>
              <a:gd name="adj" fmla="val 250625"/>
            </a:avLst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5" name="Text 24"/>
          <p:cNvSpPr txBox="1"/>
          <p:nvPr/>
        </p:nvSpPr>
        <p:spPr>
          <a:xfrm>
            <a:off x="5038344" y="5524805"/>
            <a:ext cx="281360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 Guide</a:t>
            </a:r>
            <a:endParaRPr lang="en-US" sz="1200" dirty="0"/>
          </a:p>
        </p:txBody>
      </p:sp>
      <p:sp>
        <p:nvSpPr>
          <p:cNvPr id="36" name="Text 25"/>
          <p:cNvSpPr txBox="1"/>
          <p:nvPr/>
        </p:nvSpPr>
        <p:spPr>
          <a:xfrm>
            <a:off x="5038344" y="5715000"/>
            <a:ext cx="27816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funnel narrows as intent increases, requiring more targeted communication.</a:t>
            </a:r>
            <a:endParaRPr lang="en-US" sz="1200" dirty="0"/>
          </a:p>
        </p:txBody>
      </p:sp>
      <p:sp>
        <p:nvSpPr>
          <p:cNvPr id="37" name="Text 26"/>
          <p:cNvSpPr txBox="1"/>
          <p:nvPr/>
        </p:nvSpPr>
        <p:spPr>
          <a:xfrm>
            <a:off x="9310421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38" name="Text 27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57200" y="457200"/>
            <a:ext cx="75895" cy="609905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 txBox="1"/>
          <p:nvPr/>
        </p:nvSpPr>
        <p:spPr>
          <a:xfrm>
            <a:off x="761695" y="457200"/>
            <a:ext cx="37435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Tactical Execution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61695" y="724205"/>
            <a:ext cx="418978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Funnel Stages &amp; Tactics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10436962" y="724205"/>
            <a:ext cx="1304849" cy="342900"/>
          </a:xfrm>
          <a:prstGeom prst="roundRect">
            <a:avLst>
              <a:gd name="adj" fmla="val 59259"/>
            </a:avLst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10818266" y="800100"/>
            <a:ext cx="8485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Framework</a:t>
            </a:r>
            <a:endParaRPr lang="en-US" sz="10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95705"/>
            <a:ext cx="1695298" cy="50474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57200" y="1295705"/>
            <a:ext cx="1696212" cy="5056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5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Stage</a:t>
            </a:r>
            <a:endParaRPr lang="en-US" sz="12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840" y="1295705"/>
            <a:ext cx="2819095" cy="50474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148840" y="1295705"/>
            <a:ext cx="2820010" cy="5056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5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Customer Mindset</a:t>
            </a:r>
            <a:endParaRPr lang="en-US" sz="12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7935" y="1295705"/>
            <a:ext cx="3390595" cy="50474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967935" y="1295705"/>
            <a:ext cx="3391510" cy="5056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5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Tools / Tactics</a:t>
            </a:r>
            <a:endParaRPr lang="en-US" sz="12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215" y="1295705"/>
            <a:ext cx="3390595" cy="50474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351215" y="1295705"/>
            <a:ext cx="3391510" cy="5056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5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Sample Metrics</a:t>
            </a:r>
            <a:endParaRPr lang="en-US" sz="1200" dirty="0"/>
          </a:p>
        </p:txBody>
      </p:sp>
      <p:sp>
        <p:nvSpPr>
          <p:cNvPr id="17" name="Shape 10"/>
          <p:cNvSpPr/>
          <p:nvPr/>
        </p:nvSpPr>
        <p:spPr>
          <a:xfrm>
            <a:off x="457200" y="2348179"/>
            <a:ext cx="16952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8" name="Shape 11"/>
          <p:cNvSpPr/>
          <p:nvPr/>
        </p:nvSpPr>
        <p:spPr>
          <a:xfrm>
            <a:off x="2148840" y="2348179"/>
            <a:ext cx="28190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9" name="Text 12"/>
          <p:cNvSpPr txBox="1"/>
          <p:nvPr/>
        </p:nvSpPr>
        <p:spPr>
          <a:xfrm>
            <a:off x="2301545" y="1946758"/>
            <a:ext cx="261518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just heard about it"</a:t>
            </a:r>
            <a:endParaRPr lang="en-US" sz="1200" dirty="0"/>
          </a:p>
        </p:txBody>
      </p:sp>
      <p:sp>
        <p:nvSpPr>
          <p:cNvPr id="20" name="Shape 13"/>
          <p:cNvSpPr/>
          <p:nvPr/>
        </p:nvSpPr>
        <p:spPr>
          <a:xfrm>
            <a:off x="4967935" y="2348179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1" name="Text 14"/>
          <p:cNvSpPr txBox="1"/>
          <p:nvPr/>
        </p:nvSpPr>
        <p:spPr>
          <a:xfrm>
            <a:off x="5330038" y="1946758"/>
            <a:ext cx="29910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PR, Paid Social, Influencers, SEO</a:t>
            </a:r>
            <a:endParaRPr lang="en-US" sz="1200" dirty="0"/>
          </a:p>
        </p:txBody>
      </p:sp>
      <p:sp>
        <p:nvSpPr>
          <p:cNvPr id="22" name="Shape 15"/>
          <p:cNvSpPr/>
          <p:nvPr/>
        </p:nvSpPr>
        <p:spPr>
          <a:xfrm>
            <a:off x="8351215" y="2348179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3" name="Text 16"/>
          <p:cNvSpPr txBox="1"/>
          <p:nvPr/>
        </p:nvSpPr>
        <p:spPr>
          <a:xfrm>
            <a:off x="8503920" y="1946758"/>
            <a:ext cx="3430829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Reach, Impressions, CPM, Share of Voice</a:t>
            </a:r>
            <a:endParaRPr lang="en-US" sz="1200" dirty="0"/>
          </a:p>
        </p:txBody>
      </p:sp>
      <p:sp>
        <p:nvSpPr>
          <p:cNvPr id="24" name="Shape 17"/>
          <p:cNvSpPr/>
          <p:nvPr/>
        </p:nvSpPr>
        <p:spPr>
          <a:xfrm>
            <a:off x="457200" y="2356409"/>
            <a:ext cx="11277295" cy="562356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5" name="Shape 18"/>
          <p:cNvSpPr/>
          <p:nvPr/>
        </p:nvSpPr>
        <p:spPr>
          <a:xfrm>
            <a:off x="457200" y="2909621"/>
            <a:ext cx="16952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6" name="Shape 19"/>
          <p:cNvSpPr/>
          <p:nvPr/>
        </p:nvSpPr>
        <p:spPr>
          <a:xfrm>
            <a:off x="2148840" y="2909621"/>
            <a:ext cx="28190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7" name="Text 20"/>
          <p:cNvSpPr txBox="1"/>
          <p:nvPr/>
        </p:nvSpPr>
        <p:spPr>
          <a:xfrm>
            <a:off x="2301545" y="2509114"/>
            <a:ext cx="261518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"Tell me more"</a:t>
            </a:r>
            <a:endParaRPr lang="en-US" sz="1200" dirty="0"/>
          </a:p>
        </p:txBody>
      </p:sp>
      <p:sp>
        <p:nvSpPr>
          <p:cNvPr id="28" name="Shape 21"/>
          <p:cNvSpPr/>
          <p:nvPr/>
        </p:nvSpPr>
        <p:spPr>
          <a:xfrm>
            <a:off x="4967935" y="2909621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9" name="Text 22"/>
          <p:cNvSpPr txBox="1"/>
          <p:nvPr/>
        </p:nvSpPr>
        <p:spPr>
          <a:xfrm>
            <a:off x="5330038" y="2509114"/>
            <a:ext cx="29910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Video, Blogs, Email Newsletters</a:t>
            </a:r>
            <a:endParaRPr lang="en-US" sz="1200" dirty="0"/>
          </a:p>
        </p:txBody>
      </p:sp>
      <p:sp>
        <p:nvSpPr>
          <p:cNvPr id="30" name="Shape 23"/>
          <p:cNvSpPr/>
          <p:nvPr/>
        </p:nvSpPr>
        <p:spPr>
          <a:xfrm>
            <a:off x="8351215" y="2909621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1" name="Text 24"/>
          <p:cNvSpPr txBox="1"/>
          <p:nvPr/>
        </p:nvSpPr>
        <p:spPr>
          <a:xfrm>
            <a:off x="8503920" y="2509114"/>
            <a:ext cx="351586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CTR, Time on Page, Video Completion Rate</a:t>
            </a:r>
            <a:endParaRPr lang="en-US" sz="1200" dirty="0"/>
          </a:p>
        </p:txBody>
      </p:sp>
      <p:sp>
        <p:nvSpPr>
          <p:cNvPr id="32" name="Shape 25"/>
          <p:cNvSpPr/>
          <p:nvPr/>
        </p:nvSpPr>
        <p:spPr>
          <a:xfrm>
            <a:off x="457200" y="3471977"/>
            <a:ext cx="16952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3" name="Shape 26"/>
          <p:cNvSpPr/>
          <p:nvPr/>
        </p:nvSpPr>
        <p:spPr>
          <a:xfrm>
            <a:off x="2148840" y="3471977"/>
            <a:ext cx="28190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4" name="Text 27"/>
          <p:cNvSpPr txBox="1"/>
          <p:nvPr/>
        </p:nvSpPr>
        <p:spPr>
          <a:xfrm>
            <a:off x="2301545" y="3070555"/>
            <a:ext cx="261518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"Is it right for me?"</a:t>
            </a:r>
            <a:endParaRPr lang="en-US" sz="1200" dirty="0"/>
          </a:p>
        </p:txBody>
      </p:sp>
      <p:sp>
        <p:nvSpPr>
          <p:cNvPr id="35" name="Shape 28"/>
          <p:cNvSpPr/>
          <p:nvPr/>
        </p:nvSpPr>
        <p:spPr>
          <a:xfrm>
            <a:off x="4967935" y="3471977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6" name="Text 29"/>
          <p:cNvSpPr txBox="1"/>
          <p:nvPr/>
        </p:nvSpPr>
        <p:spPr>
          <a:xfrm>
            <a:off x="5368442" y="3070555"/>
            <a:ext cx="295259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Comparisons, Reviews, Webinars</a:t>
            </a:r>
            <a:endParaRPr lang="en-US" sz="1200" dirty="0"/>
          </a:p>
        </p:txBody>
      </p:sp>
      <p:sp>
        <p:nvSpPr>
          <p:cNvPr id="37" name="Shape 30"/>
          <p:cNvSpPr/>
          <p:nvPr/>
        </p:nvSpPr>
        <p:spPr>
          <a:xfrm>
            <a:off x="8351215" y="3471977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8" name="Text 31"/>
          <p:cNvSpPr txBox="1"/>
          <p:nvPr/>
        </p:nvSpPr>
        <p:spPr>
          <a:xfrm>
            <a:off x="8503920" y="3070555"/>
            <a:ext cx="32004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MQLs, Add-to-Cart, Demo Requests</a:t>
            </a:r>
            <a:endParaRPr lang="en-US" sz="1200" dirty="0"/>
          </a:p>
        </p:txBody>
      </p:sp>
      <p:sp>
        <p:nvSpPr>
          <p:cNvPr id="39" name="Shape 32"/>
          <p:cNvSpPr/>
          <p:nvPr/>
        </p:nvSpPr>
        <p:spPr>
          <a:xfrm>
            <a:off x="457200" y="3480206"/>
            <a:ext cx="11277295" cy="562356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0" name="Shape 33"/>
          <p:cNvSpPr/>
          <p:nvPr/>
        </p:nvSpPr>
        <p:spPr>
          <a:xfrm>
            <a:off x="457200" y="4033418"/>
            <a:ext cx="16952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1" name="Shape 34"/>
          <p:cNvSpPr/>
          <p:nvPr/>
        </p:nvSpPr>
        <p:spPr>
          <a:xfrm>
            <a:off x="2148840" y="4033418"/>
            <a:ext cx="28190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2" name="Text 35"/>
          <p:cNvSpPr txBox="1"/>
          <p:nvPr/>
        </p:nvSpPr>
        <p:spPr>
          <a:xfrm>
            <a:off x="2301545" y="3632911"/>
            <a:ext cx="261518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"I'm ready"</a:t>
            </a:r>
            <a:endParaRPr lang="en-US" sz="1200" dirty="0"/>
          </a:p>
        </p:txBody>
      </p:sp>
      <p:sp>
        <p:nvSpPr>
          <p:cNvPr id="43" name="Shape 36"/>
          <p:cNvSpPr/>
          <p:nvPr/>
        </p:nvSpPr>
        <p:spPr>
          <a:xfrm>
            <a:off x="4967935" y="4033418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4" name="Text 37"/>
          <p:cNvSpPr txBox="1"/>
          <p:nvPr/>
        </p:nvSpPr>
        <p:spPr>
          <a:xfrm>
            <a:off x="5349240" y="3632911"/>
            <a:ext cx="29718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Promos, Retargeting, Checkout UX</a:t>
            </a:r>
            <a:endParaRPr lang="en-US" sz="1200" dirty="0"/>
          </a:p>
        </p:txBody>
      </p:sp>
      <p:sp>
        <p:nvSpPr>
          <p:cNvPr id="45" name="Shape 38"/>
          <p:cNvSpPr/>
          <p:nvPr/>
        </p:nvSpPr>
        <p:spPr>
          <a:xfrm>
            <a:off x="8351215" y="4033418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6" name="Text 39"/>
          <p:cNvSpPr txBox="1"/>
          <p:nvPr/>
        </p:nvSpPr>
        <p:spPr>
          <a:xfrm>
            <a:off x="8503920" y="3632911"/>
            <a:ext cx="32004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Conversion Rate (CVR), CPA, Revenue</a:t>
            </a:r>
            <a:endParaRPr lang="en-US" sz="1200" dirty="0"/>
          </a:p>
        </p:txBody>
      </p:sp>
      <p:sp>
        <p:nvSpPr>
          <p:cNvPr id="47" name="Text 40"/>
          <p:cNvSpPr txBox="1"/>
          <p:nvPr/>
        </p:nvSpPr>
        <p:spPr>
          <a:xfrm>
            <a:off x="2301545" y="4195267"/>
            <a:ext cx="261518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"Worth it"</a:t>
            </a:r>
            <a:endParaRPr lang="en-US" sz="1200" dirty="0"/>
          </a:p>
        </p:txBody>
      </p:sp>
      <p:sp>
        <p:nvSpPr>
          <p:cNvPr id="48" name="Text 41"/>
          <p:cNvSpPr txBox="1"/>
          <p:nvPr/>
        </p:nvSpPr>
        <p:spPr>
          <a:xfrm>
            <a:off x="5330038" y="4195267"/>
            <a:ext cx="31153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Onboarding, Loyalty Programs, Referrals</a:t>
            </a:r>
            <a:endParaRPr lang="en-US" sz="1200" dirty="0"/>
          </a:p>
        </p:txBody>
      </p:sp>
      <p:sp>
        <p:nvSpPr>
          <p:cNvPr id="49" name="Text 42"/>
          <p:cNvSpPr txBox="1"/>
          <p:nvPr/>
        </p:nvSpPr>
        <p:spPr>
          <a:xfrm>
            <a:off x="8503920" y="4195267"/>
            <a:ext cx="360182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Retention Rate, Repeat Purchase, NPS, LTV</a:t>
            </a:r>
            <a:endParaRPr lang="en-US" sz="1200" dirty="0"/>
          </a:p>
        </p:txBody>
      </p:sp>
      <p:sp>
        <p:nvSpPr>
          <p:cNvPr id="50" name="Shape 43"/>
          <p:cNvSpPr/>
          <p:nvPr/>
        </p:nvSpPr>
        <p:spPr>
          <a:xfrm>
            <a:off x="457200" y="5961888"/>
            <a:ext cx="11277295" cy="591617"/>
          </a:xfrm>
          <a:prstGeom prst="roundRect">
            <a:avLst>
              <a:gd name="adj" fmla="val 36307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pic>
        <p:nvPicPr>
          <p:cNvPr id="51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0644" y="6163056"/>
            <a:ext cx="267005" cy="267005"/>
          </a:xfrm>
          <a:prstGeom prst="rect">
            <a:avLst/>
          </a:prstGeom>
        </p:spPr>
      </p:pic>
      <p:sp>
        <p:nvSpPr>
          <p:cNvPr id="52" name="Text 44"/>
          <p:cNvSpPr txBox="1"/>
          <p:nvPr/>
        </p:nvSpPr>
        <p:spPr>
          <a:xfrm>
            <a:off x="981608" y="6177788"/>
            <a:ext cx="87352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Note:</a:t>
            </a:r>
            <a:r>
              <a:rPr lang="en-US" sz="14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Metrics should align directly with the goal of each stage. Don't measure "Awareness" with "Sales" directly—measure if people are seeing you first. </a:t>
            </a:r>
            <a:endParaRPr lang="en-US" sz="1400" dirty="0"/>
          </a:p>
        </p:txBody>
      </p:sp>
      <p:pic>
        <p:nvPicPr>
          <p:cNvPr id="53" name="Image 6" descr="preencoded.png"/>
          <p:cNvPicPr>
            <a:picLocks noChangeAspect="1"/>
          </p:cNvPicPr>
          <p:nvPr/>
        </p:nvPicPr>
        <p:blipFill>
          <a:blip r:embed="rId8"/>
          <a:srcRect l="-837" r="-837"/>
          <a:stretch/>
        </p:blipFill>
        <p:spPr>
          <a:xfrm>
            <a:off x="10589666" y="826618"/>
            <a:ext cx="152705" cy="133502"/>
          </a:xfrm>
          <a:prstGeom prst="rect">
            <a:avLst/>
          </a:prstGeom>
        </p:spPr>
      </p:pic>
      <p:pic>
        <p:nvPicPr>
          <p:cNvPr id="54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905" y="1946758"/>
            <a:ext cx="1390802" cy="247802"/>
          </a:xfrm>
          <a:prstGeom prst="rect">
            <a:avLst/>
          </a:prstGeom>
        </p:spPr>
      </p:pic>
      <p:sp>
        <p:nvSpPr>
          <p:cNvPr id="55" name="Text 45"/>
          <p:cNvSpPr/>
          <p:nvPr/>
        </p:nvSpPr>
        <p:spPr>
          <a:xfrm>
            <a:off x="609905" y="1946758"/>
            <a:ext cx="139080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369A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Awareness</a:t>
            </a:r>
            <a:endParaRPr lang="en-US" sz="1200" dirty="0"/>
          </a:p>
        </p:txBody>
      </p:sp>
      <p:pic>
        <p:nvPicPr>
          <p:cNvPr id="56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120640" y="1983334"/>
            <a:ext cx="133502" cy="133502"/>
          </a:xfrm>
          <a:prstGeom prst="rect">
            <a:avLst/>
          </a:prstGeom>
        </p:spPr>
      </p:pic>
      <p:pic>
        <p:nvPicPr>
          <p:cNvPr id="57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905" y="2509114"/>
            <a:ext cx="1390802" cy="247802"/>
          </a:xfrm>
          <a:prstGeom prst="rect">
            <a:avLst/>
          </a:prstGeom>
        </p:spPr>
      </p:pic>
      <p:sp>
        <p:nvSpPr>
          <p:cNvPr id="58" name="Text 46"/>
          <p:cNvSpPr/>
          <p:nvPr/>
        </p:nvSpPr>
        <p:spPr>
          <a:xfrm>
            <a:off x="609905" y="2509114"/>
            <a:ext cx="139080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284C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Interest</a:t>
            </a:r>
            <a:endParaRPr lang="en-US" sz="1200" dirty="0"/>
          </a:p>
        </p:txBody>
      </p:sp>
      <p:pic>
        <p:nvPicPr>
          <p:cNvPr id="59" name="Image 10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0640" y="2544775"/>
            <a:ext cx="133502" cy="133502"/>
          </a:xfrm>
          <a:prstGeom prst="rect">
            <a:avLst/>
          </a:prstGeom>
        </p:spPr>
      </p:pic>
      <p:pic>
        <p:nvPicPr>
          <p:cNvPr id="60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905" y="3070555"/>
            <a:ext cx="1390802" cy="247802"/>
          </a:xfrm>
          <a:prstGeom prst="rect">
            <a:avLst/>
          </a:prstGeom>
        </p:spPr>
      </p:pic>
      <p:sp>
        <p:nvSpPr>
          <p:cNvPr id="61" name="Text 47"/>
          <p:cNvSpPr/>
          <p:nvPr/>
        </p:nvSpPr>
        <p:spPr>
          <a:xfrm>
            <a:off x="609905" y="3070555"/>
            <a:ext cx="139080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EA5E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Consideration</a:t>
            </a:r>
            <a:endParaRPr lang="en-US" sz="1200" dirty="0"/>
          </a:p>
        </p:txBody>
      </p:sp>
      <p:pic>
        <p:nvPicPr>
          <p:cNvPr id="62" name="Image 12" descr="preencoded.png"/>
          <p:cNvPicPr>
            <a:picLocks noChangeAspect="1"/>
          </p:cNvPicPr>
          <p:nvPr/>
        </p:nvPicPr>
        <p:blipFill>
          <a:blip r:embed="rId14"/>
          <a:srcRect l="-1507" r="-1507"/>
          <a:stretch/>
        </p:blipFill>
        <p:spPr>
          <a:xfrm>
            <a:off x="5120640" y="3107131"/>
            <a:ext cx="171907" cy="133502"/>
          </a:xfrm>
          <a:prstGeom prst="rect">
            <a:avLst/>
          </a:prstGeom>
        </p:spPr>
      </p:pic>
      <p:pic>
        <p:nvPicPr>
          <p:cNvPr id="63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905" y="3632911"/>
            <a:ext cx="1390802" cy="247802"/>
          </a:xfrm>
          <a:prstGeom prst="rect">
            <a:avLst/>
          </a:prstGeom>
        </p:spPr>
      </p:pic>
      <p:sp>
        <p:nvSpPr>
          <p:cNvPr id="64" name="Text 48"/>
          <p:cNvSpPr/>
          <p:nvPr/>
        </p:nvSpPr>
        <p:spPr>
          <a:xfrm>
            <a:off x="609905" y="3632911"/>
            <a:ext cx="139080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284C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Conversion</a:t>
            </a:r>
            <a:endParaRPr lang="en-US" sz="1200" dirty="0"/>
          </a:p>
        </p:txBody>
      </p:sp>
      <p:pic>
        <p:nvPicPr>
          <p:cNvPr id="65" name="Image 14" descr="preencoded.png"/>
          <p:cNvPicPr>
            <a:picLocks noChangeAspect="1"/>
          </p:cNvPicPr>
          <p:nvPr/>
        </p:nvPicPr>
        <p:blipFill>
          <a:blip r:embed="rId16"/>
          <a:srcRect l="-837" r="-837"/>
          <a:stretch/>
        </p:blipFill>
        <p:spPr>
          <a:xfrm>
            <a:off x="5120640" y="3669487"/>
            <a:ext cx="152705" cy="133502"/>
          </a:xfrm>
          <a:prstGeom prst="rect">
            <a:avLst/>
          </a:prstGeom>
        </p:spPr>
      </p:pic>
      <p:pic>
        <p:nvPicPr>
          <p:cNvPr id="66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905" y="4195267"/>
            <a:ext cx="1390802" cy="247802"/>
          </a:xfrm>
          <a:prstGeom prst="rect">
            <a:avLst/>
          </a:prstGeom>
        </p:spPr>
      </p:pic>
      <p:sp>
        <p:nvSpPr>
          <p:cNvPr id="67" name="Text 49"/>
          <p:cNvSpPr/>
          <p:nvPr/>
        </p:nvSpPr>
        <p:spPr>
          <a:xfrm>
            <a:off x="609905" y="4195267"/>
            <a:ext cx="139080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Loyalty</a:t>
            </a:r>
            <a:endParaRPr lang="en-US" sz="1200" dirty="0"/>
          </a:p>
        </p:txBody>
      </p:sp>
      <p:pic>
        <p:nvPicPr>
          <p:cNvPr id="68" name="Image 16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5120640" y="4230929"/>
            <a:ext cx="133502" cy="133502"/>
          </a:xfrm>
          <a:prstGeom prst="rect">
            <a:avLst/>
          </a:prstGeom>
        </p:spPr>
      </p:pic>
      <p:sp>
        <p:nvSpPr>
          <p:cNvPr id="69" name="Shape 50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Shape 51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1" name="Shape 52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09905" y="304495"/>
            <a:ext cx="75895" cy="647395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 txBox="1"/>
          <p:nvPr/>
        </p:nvSpPr>
        <p:spPr>
          <a:xfrm>
            <a:off x="914400" y="304495"/>
            <a:ext cx="10782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 C: Strategy Essentials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14400" y="571500"/>
            <a:ext cx="108585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Campaign Planning Framework</a:t>
            </a:r>
            <a:endParaRPr lang="en-US" sz="2700" dirty="0"/>
          </a:p>
        </p:txBody>
      </p:sp>
      <p:sp>
        <p:nvSpPr>
          <p:cNvPr id="7" name="Text 4"/>
          <p:cNvSpPr txBox="1"/>
          <p:nvPr/>
        </p:nvSpPr>
        <p:spPr>
          <a:xfrm>
            <a:off x="6362395" y="2668218"/>
            <a:ext cx="5334610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Successful campaigns aren't accidents. They are built on a solid foundation of seven core elements that align strategy with execution.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734263" y="1867205"/>
            <a:ext cx="5257800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9" name="Text 6"/>
          <p:cNvSpPr txBox="1"/>
          <p:nvPr/>
        </p:nvSpPr>
        <p:spPr>
          <a:xfrm>
            <a:off x="734263" y="1524305"/>
            <a:ext cx="5372100" cy="2679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7 Essentials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734263" y="2181758"/>
            <a:ext cx="5257800" cy="571500"/>
          </a:xfrm>
          <a:prstGeom prst="roundRect">
            <a:avLst>
              <a:gd name="adj" fmla="val 21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 sz="1200"/>
          </a:p>
        </p:txBody>
      </p:sp>
      <p:sp>
        <p:nvSpPr>
          <p:cNvPr id="11" name="Shape 8"/>
          <p:cNvSpPr/>
          <p:nvPr/>
        </p:nvSpPr>
        <p:spPr>
          <a:xfrm>
            <a:off x="734263" y="2181758"/>
            <a:ext cx="38405" cy="571500"/>
          </a:xfrm>
          <a:prstGeom prst="roundRect">
            <a:avLst>
              <a:gd name="adj" fmla="val 317459"/>
            </a:avLst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2" name="Shape 9"/>
          <p:cNvSpPr/>
          <p:nvPr/>
        </p:nvSpPr>
        <p:spPr>
          <a:xfrm>
            <a:off x="886968" y="2315261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62863" y="2391156"/>
            <a:ext cx="152705" cy="152705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1344168" y="2257654"/>
            <a:ext cx="32580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1. Goal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1344168" y="2486254"/>
            <a:ext cx="372983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specifically are we trying to achieve? (SMART)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734263" y="2943454"/>
            <a:ext cx="5257800" cy="571500"/>
          </a:xfrm>
          <a:prstGeom prst="roundRect">
            <a:avLst>
              <a:gd name="adj" fmla="val 21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 sz="1200"/>
          </a:p>
        </p:txBody>
      </p:sp>
      <p:sp>
        <p:nvSpPr>
          <p:cNvPr id="17" name="Shape 13"/>
          <p:cNvSpPr/>
          <p:nvPr/>
        </p:nvSpPr>
        <p:spPr>
          <a:xfrm>
            <a:off x="734263" y="2943454"/>
            <a:ext cx="38405" cy="571500"/>
          </a:xfrm>
          <a:prstGeom prst="roundRect">
            <a:avLst>
              <a:gd name="adj" fmla="val 317459"/>
            </a:avLst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8" name="Shape 14"/>
          <p:cNvSpPr/>
          <p:nvPr/>
        </p:nvSpPr>
        <p:spPr>
          <a:xfrm>
            <a:off x="886968" y="3076956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 t="-180" b="-180"/>
          <a:stretch/>
        </p:blipFill>
        <p:spPr>
          <a:xfrm>
            <a:off x="943660" y="3153766"/>
            <a:ext cx="190195" cy="152705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1344168" y="3020263"/>
            <a:ext cx="30102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2. Target</a:t>
            </a:r>
            <a:endParaRPr lang="en-US" sz="1200" dirty="0"/>
          </a:p>
        </p:txBody>
      </p:sp>
      <p:sp>
        <p:nvSpPr>
          <p:cNvPr id="21" name="Text 16"/>
          <p:cNvSpPr txBox="1"/>
          <p:nvPr/>
        </p:nvSpPr>
        <p:spPr>
          <a:xfrm>
            <a:off x="1344168" y="3248863"/>
            <a:ext cx="344454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Who is the primary audience for this message?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734263" y="3706063"/>
            <a:ext cx="5257800" cy="571500"/>
          </a:xfrm>
          <a:prstGeom prst="roundRect">
            <a:avLst>
              <a:gd name="adj" fmla="val 21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 sz="1200"/>
          </a:p>
        </p:txBody>
      </p:sp>
      <p:sp>
        <p:nvSpPr>
          <p:cNvPr id="23" name="Shape 18"/>
          <p:cNvSpPr/>
          <p:nvPr/>
        </p:nvSpPr>
        <p:spPr>
          <a:xfrm>
            <a:off x="734263" y="3706063"/>
            <a:ext cx="38405" cy="571500"/>
          </a:xfrm>
          <a:prstGeom prst="roundRect">
            <a:avLst>
              <a:gd name="adj" fmla="val 317459"/>
            </a:avLst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4" name="Shape 19"/>
          <p:cNvSpPr/>
          <p:nvPr/>
        </p:nvSpPr>
        <p:spPr>
          <a:xfrm>
            <a:off x="886968" y="3839566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62863" y="3915461"/>
            <a:ext cx="152705" cy="152705"/>
          </a:xfrm>
          <a:prstGeom prst="rect">
            <a:avLst/>
          </a:prstGeom>
        </p:spPr>
      </p:pic>
      <p:sp>
        <p:nvSpPr>
          <p:cNvPr id="26" name="Text 20"/>
          <p:cNvSpPr txBox="1"/>
          <p:nvPr/>
        </p:nvSpPr>
        <p:spPr>
          <a:xfrm>
            <a:off x="1344168" y="3781958"/>
            <a:ext cx="22786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3. Message</a:t>
            </a:r>
            <a:endParaRPr lang="en-US" sz="1200" dirty="0"/>
          </a:p>
        </p:txBody>
      </p:sp>
      <p:sp>
        <p:nvSpPr>
          <p:cNvPr id="27" name="Text 21"/>
          <p:cNvSpPr txBox="1"/>
          <p:nvPr/>
        </p:nvSpPr>
        <p:spPr>
          <a:xfrm>
            <a:off x="1344168" y="4010558"/>
            <a:ext cx="260786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is the core value proposition?</a:t>
            </a:r>
            <a:endParaRPr lang="en-US" sz="1200" dirty="0"/>
          </a:p>
        </p:txBody>
      </p:sp>
      <p:sp>
        <p:nvSpPr>
          <p:cNvPr id="28" name="Shape 22"/>
          <p:cNvSpPr/>
          <p:nvPr/>
        </p:nvSpPr>
        <p:spPr>
          <a:xfrm>
            <a:off x="734263" y="4467758"/>
            <a:ext cx="5257800" cy="571500"/>
          </a:xfrm>
          <a:prstGeom prst="roundRect">
            <a:avLst>
              <a:gd name="adj" fmla="val 21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 sz="1200"/>
          </a:p>
        </p:txBody>
      </p:sp>
      <p:sp>
        <p:nvSpPr>
          <p:cNvPr id="29" name="Shape 23"/>
          <p:cNvSpPr/>
          <p:nvPr/>
        </p:nvSpPr>
        <p:spPr>
          <a:xfrm>
            <a:off x="734263" y="4467758"/>
            <a:ext cx="38405" cy="571500"/>
          </a:xfrm>
          <a:prstGeom prst="roundRect">
            <a:avLst>
              <a:gd name="adj" fmla="val 317459"/>
            </a:avLst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0" name="Shape 24"/>
          <p:cNvSpPr/>
          <p:nvPr/>
        </p:nvSpPr>
        <p:spPr>
          <a:xfrm>
            <a:off x="886968" y="4601261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62863" y="4677156"/>
            <a:ext cx="152705" cy="152705"/>
          </a:xfrm>
          <a:prstGeom prst="rect">
            <a:avLst/>
          </a:prstGeom>
        </p:spPr>
      </p:pic>
      <p:sp>
        <p:nvSpPr>
          <p:cNvPr id="32" name="Text 25"/>
          <p:cNvSpPr txBox="1"/>
          <p:nvPr/>
        </p:nvSpPr>
        <p:spPr>
          <a:xfrm>
            <a:off x="1344168" y="4543654"/>
            <a:ext cx="253654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4. Offer</a:t>
            </a:r>
            <a:endParaRPr lang="en-US" sz="1200" dirty="0"/>
          </a:p>
        </p:txBody>
      </p:sp>
      <p:sp>
        <p:nvSpPr>
          <p:cNvPr id="33" name="Text 26"/>
          <p:cNvSpPr txBox="1"/>
          <p:nvPr/>
        </p:nvSpPr>
        <p:spPr>
          <a:xfrm>
            <a:off x="1344168" y="4772254"/>
            <a:ext cx="290230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incentive drives them to act now?</a:t>
            </a:r>
            <a:endParaRPr lang="en-US" sz="1200" dirty="0"/>
          </a:p>
        </p:txBody>
      </p:sp>
      <p:sp>
        <p:nvSpPr>
          <p:cNvPr id="34" name="Shape 27"/>
          <p:cNvSpPr/>
          <p:nvPr/>
        </p:nvSpPr>
        <p:spPr>
          <a:xfrm>
            <a:off x="6383426" y="3439973"/>
            <a:ext cx="5257800" cy="571500"/>
          </a:xfrm>
          <a:prstGeom prst="roundRect">
            <a:avLst>
              <a:gd name="adj" fmla="val 21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 sz="1200"/>
          </a:p>
        </p:txBody>
      </p:sp>
      <p:sp>
        <p:nvSpPr>
          <p:cNvPr id="35" name="Shape 28"/>
          <p:cNvSpPr/>
          <p:nvPr/>
        </p:nvSpPr>
        <p:spPr>
          <a:xfrm>
            <a:off x="6383426" y="3439973"/>
            <a:ext cx="38405" cy="571500"/>
          </a:xfrm>
          <a:prstGeom prst="roundRect">
            <a:avLst>
              <a:gd name="adj" fmla="val 317459"/>
            </a:avLst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6" name="Shape 29"/>
          <p:cNvSpPr/>
          <p:nvPr/>
        </p:nvSpPr>
        <p:spPr>
          <a:xfrm>
            <a:off x="6536131" y="3573475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37" name="Image 5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6622084" y="3650285"/>
            <a:ext cx="133502" cy="152705"/>
          </a:xfrm>
          <a:prstGeom prst="rect">
            <a:avLst/>
          </a:prstGeom>
        </p:spPr>
      </p:pic>
      <p:sp>
        <p:nvSpPr>
          <p:cNvPr id="38" name="Text 30"/>
          <p:cNvSpPr txBox="1"/>
          <p:nvPr/>
        </p:nvSpPr>
        <p:spPr>
          <a:xfrm>
            <a:off x="6993331" y="3516782"/>
            <a:ext cx="242773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5. Channels</a:t>
            </a:r>
            <a:endParaRPr lang="en-US" sz="1200" dirty="0"/>
          </a:p>
        </p:txBody>
      </p:sp>
      <p:sp>
        <p:nvSpPr>
          <p:cNvPr id="39" name="Text 31"/>
          <p:cNvSpPr txBox="1"/>
          <p:nvPr/>
        </p:nvSpPr>
        <p:spPr>
          <a:xfrm>
            <a:off x="6993331" y="3745382"/>
            <a:ext cx="277703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Where will we reach them effectively?</a:t>
            </a:r>
            <a:endParaRPr lang="en-US" sz="1200" dirty="0"/>
          </a:p>
        </p:txBody>
      </p:sp>
      <p:sp>
        <p:nvSpPr>
          <p:cNvPr id="40" name="Shape 32"/>
          <p:cNvSpPr/>
          <p:nvPr/>
        </p:nvSpPr>
        <p:spPr>
          <a:xfrm>
            <a:off x="6383426" y="4202582"/>
            <a:ext cx="5257800" cy="571500"/>
          </a:xfrm>
          <a:prstGeom prst="roundRect">
            <a:avLst>
              <a:gd name="adj" fmla="val 21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 sz="1200"/>
          </a:p>
        </p:txBody>
      </p:sp>
      <p:sp>
        <p:nvSpPr>
          <p:cNvPr id="41" name="Shape 33"/>
          <p:cNvSpPr/>
          <p:nvPr/>
        </p:nvSpPr>
        <p:spPr>
          <a:xfrm>
            <a:off x="6383426" y="4202582"/>
            <a:ext cx="38405" cy="571500"/>
          </a:xfrm>
          <a:prstGeom prst="roundRect">
            <a:avLst>
              <a:gd name="adj" fmla="val 317459"/>
            </a:avLst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2" name="Shape 34"/>
          <p:cNvSpPr/>
          <p:nvPr/>
        </p:nvSpPr>
        <p:spPr>
          <a:xfrm>
            <a:off x="6536131" y="4336085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43" name="Image 6" descr="preencoded.png"/>
          <p:cNvPicPr>
            <a:picLocks noChangeAspect="1"/>
          </p:cNvPicPr>
          <p:nvPr/>
        </p:nvPicPr>
        <p:blipFill>
          <a:blip r:embed="rId9"/>
          <a:srcRect t="-180" b="-180"/>
          <a:stretch/>
        </p:blipFill>
        <p:spPr>
          <a:xfrm>
            <a:off x="6640372" y="4411980"/>
            <a:ext cx="95098" cy="152705"/>
          </a:xfrm>
          <a:prstGeom prst="rect">
            <a:avLst/>
          </a:prstGeom>
        </p:spPr>
      </p:pic>
      <p:sp>
        <p:nvSpPr>
          <p:cNvPr id="44" name="Text 35"/>
          <p:cNvSpPr txBox="1"/>
          <p:nvPr/>
        </p:nvSpPr>
        <p:spPr>
          <a:xfrm>
            <a:off x="6993331" y="4278477"/>
            <a:ext cx="209763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6. CTA (Call to Action)</a:t>
            </a:r>
            <a:endParaRPr lang="en-US" sz="1200" dirty="0"/>
          </a:p>
        </p:txBody>
      </p:sp>
      <p:sp>
        <p:nvSpPr>
          <p:cNvPr id="45" name="Text 36"/>
          <p:cNvSpPr txBox="1"/>
          <p:nvPr/>
        </p:nvSpPr>
        <p:spPr>
          <a:xfrm>
            <a:off x="6993331" y="4507077"/>
            <a:ext cx="209763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is the single next step?</a:t>
            </a:r>
            <a:endParaRPr lang="en-US" sz="1200" dirty="0"/>
          </a:p>
        </p:txBody>
      </p:sp>
      <p:sp>
        <p:nvSpPr>
          <p:cNvPr id="46" name="Shape 37"/>
          <p:cNvSpPr/>
          <p:nvPr/>
        </p:nvSpPr>
        <p:spPr>
          <a:xfrm>
            <a:off x="6383426" y="4964277"/>
            <a:ext cx="5257800" cy="571500"/>
          </a:xfrm>
          <a:prstGeom prst="roundRect">
            <a:avLst>
              <a:gd name="adj" fmla="val 21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 sz="1200"/>
          </a:p>
        </p:txBody>
      </p:sp>
      <p:sp>
        <p:nvSpPr>
          <p:cNvPr id="47" name="Shape 38"/>
          <p:cNvSpPr/>
          <p:nvPr/>
        </p:nvSpPr>
        <p:spPr>
          <a:xfrm>
            <a:off x="6383426" y="4964277"/>
            <a:ext cx="38405" cy="571500"/>
          </a:xfrm>
          <a:prstGeom prst="roundRect">
            <a:avLst>
              <a:gd name="adj" fmla="val 317459"/>
            </a:avLst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8" name="Shape 39"/>
          <p:cNvSpPr/>
          <p:nvPr/>
        </p:nvSpPr>
        <p:spPr>
          <a:xfrm>
            <a:off x="6536131" y="5097780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49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612026" y="5173675"/>
            <a:ext cx="152705" cy="152705"/>
          </a:xfrm>
          <a:prstGeom prst="rect">
            <a:avLst/>
          </a:prstGeom>
        </p:spPr>
      </p:pic>
      <p:sp>
        <p:nvSpPr>
          <p:cNvPr id="50" name="Text 40"/>
          <p:cNvSpPr txBox="1"/>
          <p:nvPr/>
        </p:nvSpPr>
        <p:spPr>
          <a:xfrm>
            <a:off x="6993331" y="5040173"/>
            <a:ext cx="19623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7. Metrics</a:t>
            </a:r>
            <a:endParaRPr lang="en-US" sz="1200" dirty="0"/>
          </a:p>
        </p:txBody>
      </p:sp>
      <p:sp>
        <p:nvSpPr>
          <p:cNvPr id="51" name="Text 41"/>
          <p:cNvSpPr txBox="1"/>
          <p:nvPr/>
        </p:nvSpPr>
        <p:spPr>
          <a:xfrm>
            <a:off x="6993331" y="5268773"/>
            <a:ext cx="224485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will we measure success?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l="-1" r="-1"/>
          <a:stretch/>
        </p:blipFill>
        <p:spPr>
          <a:xfrm>
            <a:off x="0" y="152705"/>
            <a:ext cx="12191695" cy="6705295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57200" y="1181405"/>
            <a:ext cx="112772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457200" y="457200"/>
            <a:ext cx="54580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Applied Framework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7200" y="685800"/>
            <a:ext cx="578358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Case Study: Movie Night Campaign</a:t>
            </a:r>
            <a:endParaRPr lang="en-US" sz="22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0773" y="685800"/>
            <a:ext cx="1895551" cy="3429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241280" y="685800"/>
            <a:ext cx="1495044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 Org Example</a:t>
            </a:r>
            <a:endParaRPr lang="en-US" sz="1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l="-1507" r="-1507"/>
          <a:stretch/>
        </p:blipFill>
        <p:spPr>
          <a:xfrm>
            <a:off x="9993478" y="788213"/>
            <a:ext cx="171907" cy="133502"/>
          </a:xfrm>
          <a:prstGeom prst="rect">
            <a:avLst/>
          </a:prstGeom>
        </p:spPr>
      </p:pic>
      <p:sp>
        <p:nvSpPr>
          <p:cNvPr id="11" name="Shape 5"/>
          <p:cNvSpPr/>
          <p:nvPr/>
        </p:nvSpPr>
        <p:spPr>
          <a:xfrm>
            <a:off x="457200" y="1419149"/>
            <a:ext cx="3610051" cy="5134356"/>
          </a:xfrm>
          <a:prstGeom prst="roundRect">
            <a:avLst>
              <a:gd name="adj" fmla="val 53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6"/>
          <p:cNvSpPr/>
          <p:nvPr/>
        </p:nvSpPr>
        <p:spPr>
          <a:xfrm>
            <a:off x="457200" y="1419149"/>
            <a:ext cx="3610051" cy="47549"/>
          </a:xfrm>
          <a:prstGeom prst="roundRect">
            <a:avLst>
              <a:gd name="adj" fmla="val 40592"/>
            </a:avLst>
          </a:prstGeom>
          <a:solidFill>
            <a:srgbClr val="1E3A5F"/>
          </a:solidFill>
          <a:ln w="12700">
            <a:solidFill>
              <a:srgbClr val="1E3A5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7"/>
          <p:cNvSpPr/>
          <p:nvPr/>
        </p:nvSpPr>
        <p:spPr>
          <a:xfrm>
            <a:off x="466344" y="2115007"/>
            <a:ext cx="3590849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8"/>
          <p:cNvSpPr txBox="1"/>
          <p:nvPr/>
        </p:nvSpPr>
        <p:spPr>
          <a:xfrm>
            <a:off x="876910" y="1657807"/>
            <a:ext cx="31053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Plan</a:t>
            </a:r>
            <a:endParaRPr lang="en-US" sz="1500" dirty="0"/>
          </a:p>
        </p:txBody>
      </p:sp>
      <p:sp>
        <p:nvSpPr>
          <p:cNvPr id="15" name="Shape 9"/>
          <p:cNvSpPr/>
          <p:nvPr/>
        </p:nvSpPr>
        <p:spPr>
          <a:xfrm>
            <a:off x="657454" y="2314346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47979" y="2404872"/>
            <a:ext cx="123444" cy="123444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076249" y="2314346"/>
            <a:ext cx="221924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SMART Goal</a:t>
            </a:r>
            <a:endParaRPr lang="en-US" sz="900" dirty="0"/>
          </a:p>
        </p:txBody>
      </p:sp>
      <p:sp>
        <p:nvSpPr>
          <p:cNvPr id="18" name="Text 11"/>
          <p:cNvSpPr txBox="1"/>
          <p:nvPr/>
        </p:nvSpPr>
        <p:spPr>
          <a:xfrm>
            <a:off x="1076249" y="2467051"/>
            <a:ext cx="253928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Increase attendance by 30%</a:t>
            </a:r>
            <a:endParaRPr lang="en-US" sz="1200" dirty="0"/>
          </a:p>
        </p:txBody>
      </p:sp>
      <p:sp>
        <p:nvSpPr>
          <p:cNvPr id="19" name="Text 12"/>
          <p:cNvSpPr txBox="1"/>
          <p:nvPr/>
        </p:nvSpPr>
        <p:spPr>
          <a:xfrm>
            <a:off x="1076249" y="2695651"/>
            <a:ext cx="221924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(120 → 156 students)</a:t>
            </a:r>
            <a:endParaRPr lang="en-US" sz="900" dirty="0"/>
          </a:p>
        </p:txBody>
      </p:sp>
      <p:sp>
        <p:nvSpPr>
          <p:cNvPr id="20" name="Shape 13"/>
          <p:cNvSpPr/>
          <p:nvPr/>
        </p:nvSpPr>
        <p:spPr>
          <a:xfrm>
            <a:off x="657454" y="3000146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 t="-524" b="-524"/>
          <a:stretch/>
        </p:blipFill>
        <p:spPr>
          <a:xfrm>
            <a:off x="733349" y="3090672"/>
            <a:ext cx="152705" cy="123444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1076249" y="3000146"/>
            <a:ext cx="15819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Target Audience</a:t>
            </a:r>
            <a:endParaRPr lang="en-US" sz="900" dirty="0"/>
          </a:p>
        </p:txBody>
      </p:sp>
      <p:sp>
        <p:nvSpPr>
          <p:cNvPr id="23" name="Text 15"/>
          <p:cNvSpPr txBox="1"/>
          <p:nvPr/>
        </p:nvSpPr>
        <p:spPr>
          <a:xfrm>
            <a:off x="1076249" y="3152851"/>
            <a:ext cx="17145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First-year residents</a:t>
            </a:r>
            <a:endParaRPr lang="en-US" sz="1000" dirty="0"/>
          </a:p>
        </p:txBody>
      </p:sp>
      <p:sp>
        <p:nvSpPr>
          <p:cNvPr id="24" name="Text 16"/>
          <p:cNvSpPr txBox="1"/>
          <p:nvPr/>
        </p:nvSpPr>
        <p:spPr>
          <a:xfrm>
            <a:off x="1076249" y="3343046"/>
            <a:ext cx="17913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Within 10-min walk of Union</a:t>
            </a:r>
            <a:endParaRPr lang="en-US" sz="900" dirty="0"/>
          </a:p>
        </p:txBody>
      </p:sp>
      <p:sp>
        <p:nvSpPr>
          <p:cNvPr id="25" name="Shape 17"/>
          <p:cNvSpPr/>
          <p:nvPr/>
        </p:nvSpPr>
        <p:spPr>
          <a:xfrm>
            <a:off x="657454" y="3648456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47979" y="3738982"/>
            <a:ext cx="123444" cy="123444"/>
          </a:xfrm>
          <a:prstGeom prst="rect">
            <a:avLst/>
          </a:prstGeom>
        </p:spPr>
      </p:pic>
      <p:sp>
        <p:nvSpPr>
          <p:cNvPr id="27" name="Text 18"/>
          <p:cNvSpPr txBox="1"/>
          <p:nvPr/>
        </p:nvSpPr>
        <p:spPr>
          <a:xfrm>
            <a:off x="1076249" y="3724351"/>
            <a:ext cx="93360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Message</a:t>
            </a:r>
            <a:endParaRPr lang="en-US" sz="900" dirty="0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454" y="4067251"/>
            <a:ext cx="3209544" cy="619049"/>
          </a:xfrm>
          <a:prstGeom prst="rect">
            <a:avLst/>
          </a:prstGeom>
        </p:spPr>
      </p:pic>
      <p:sp>
        <p:nvSpPr>
          <p:cNvPr id="29" name="Text 19"/>
          <p:cNvSpPr/>
          <p:nvPr/>
        </p:nvSpPr>
        <p:spPr>
          <a:xfrm>
            <a:off x="657454" y="4067251"/>
            <a:ext cx="3210458" cy="6199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D7FA6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1E3A5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"Free snacks. New friends. Big screen. 7pm @ Union Theater—limited seats."</a:t>
            </a:r>
            <a:endParaRPr lang="en-US" sz="1000" dirty="0"/>
          </a:p>
        </p:txBody>
      </p:sp>
      <p:sp>
        <p:nvSpPr>
          <p:cNvPr id="30" name="Shape 20"/>
          <p:cNvSpPr/>
          <p:nvPr/>
        </p:nvSpPr>
        <p:spPr>
          <a:xfrm>
            <a:off x="657454" y="4988966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8" descr="preencoded.png"/>
          <p:cNvPicPr>
            <a:picLocks noChangeAspect="1"/>
          </p:cNvPicPr>
          <p:nvPr/>
        </p:nvPicPr>
        <p:blipFill>
          <a:blip r:embed="rId11"/>
          <a:srcRect t="-1359" b="-1359"/>
          <a:stretch/>
        </p:blipFill>
        <p:spPr>
          <a:xfrm>
            <a:off x="757123" y="5079492"/>
            <a:ext cx="105156" cy="123444"/>
          </a:xfrm>
          <a:prstGeom prst="rect">
            <a:avLst/>
          </a:prstGeom>
        </p:spPr>
      </p:pic>
      <p:sp>
        <p:nvSpPr>
          <p:cNvPr id="32" name="Text 21"/>
          <p:cNvSpPr txBox="1"/>
          <p:nvPr/>
        </p:nvSpPr>
        <p:spPr>
          <a:xfrm>
            <a:off x="1076249" y="4988966"/>
            <a:ext cx="18288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&amp; CTA</a:t>
            </a:r>
            <a:endParaRPr lang="en-US" sz="900" dirty="0"/>
          </a:p>
        </p:txBody>
      </p:sp>
      <p:sp>
        <p:nvSpPr>
          <p:cNvPr id="33" name="Text 22"/>
          <p:cNvSpPr txBox="1"/>
          <p:nvPr/>
        </p:nvSpPr>
        <p:spPr>
          <a:xfrm>
            <a:off x="1076249" y="5141671"/>
            <a:ext cx="208574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Free popcorn + Raffle entry</a:t>
            </a:r>
            <a:endParaRPr lang="en-US" sz="1000" dirty="0"/>
          </a:p>
        </p:txBody>
      </p:sp>
      <p:sp>
        <p:nvSpPr>
          <p:cNvPr id="34" name="Text 23"/>
          <p:cNvSpPr txBox="1"/>
          <p:nvPr/>
        </p:nvSpPr>
        <p:spPr>
          <a:xfrm>
            <a:off x="1076249" y="5331866"/>
            <a:ext cx="18288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"Reserve your seat now"</a:t>
            </a:r>
            <a:endParaRPr lang="en-US" sz="900" dirty="0"/>
          </a:p>
        </p:txBody>
      </p:sp>
      <p:sp>
        <p:nvSpPr>
          <p:cNvPr id="35" name="Shape 24"/>
          <p:cNvSpPr/>
          <p:nvPr/>
        </p:nvSpPr>
        <p:spPr>
          <a:xfrm>
            <a:off x="4292194" y="1419149"/>
            <a:ext cx="3610051" cy="5134356"/>
          </a:xfrm>
          <a:prstGeom prst="roundRect">
            <a:avLst>
              <a:gd name="adj" fmla="val 53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Shape 25"/>
          <p:cNvSpPr/>
          <p:nvPr/>
        </p:nvSpPr>
        <p:spPr>
          <a:xfrm>
            <a:off x="4292194" y="1419149"/>
            <a:ext cx="3610051" cy="47549"/>
          </a:xfrm>
          <a:prstGeom prst="roundRect">
            <a:avLst>
              <a:gd name="adj" fmla="val 40592"/>
            </a:avLst>
          </a:prstGeom>
          <a:solidFill>
            <a:srgbClr val="64748B"/>
          </a:solidFill>
          <a:ln w="12700">
            <a:solidFill>
              <a:srgbClr val="64748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7" name="Shape 26"/>
          <p:cNvSpPr/>
          <p:nvPr/>
        </p:nvSpPr>
        <p:spPr>
          <a:xfrm>
            <a:off x="4302252" y="2115007"/>
            <a:ext cx="3590849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8" name="Text 27"/>
          <p:cNvSpPr txBox="1"/>
          <p:nvPr/>
        </p:nvSpPr>
        <p:spPr>
          <a:xfrm>
            <a:off x="4759452" y="1657807"/>
            <a:ext cx="30577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KPIs Tracked</a:t>
            </a:r>
            <a:endParaRPr lang="en-US" sz="1200" dirty="0"/>
          </a:p>
        </p:txBody>
      </p:sp>
      <p:sp>
        <p:nvSpPr>
          <p:cNvPr id="39" name="Text 28"/>
          <p:cNvSpPr txBox="1"/>
          <p:nvPr/>
        </p:nvSpPr>
        <p:spPr>
          <a:xfrm>
            <a:off x="4492447" y="2314346"/>
            <a:ext cx="32863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Metrics defined before launch to measure funnel progression:</a:t>
            </a:r>
            <a:endParaRPr lang="en-US" sz="1200" dirty="0"/>
          </a:p>
        </p:txBody>
      </p:sp>
      <p:sp>
        <p:nvSpPr>
          <p:cNvPr id="40" name="Shape 29"/>
          <p:cNvSpPr/>
          <p:nvPr/>
        </p:nvSpPr>
        <p:spPr>
          <a:xfrm>
            <a:off x="4492447" y="2848356"/>
            <a:ext cx="3209544" cy="437998"/>
          </a:xfrm>
          <a:prstGeom prst="roundRect">
            <a:avLst>
              <a:gd name="adj" fmla="val 27231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41" name="Image 9" descr="preencoded.png"/>
          <p:cNvPicPr>
            <a:picLocks noChangeAspect="1"/>
          </p:cNvPicPr>
          <p:nvPr/>
        </p:nvPicPr>
        <p:blipFill>
          <a:blip r:embed="rId12"/>
          <a:srcRect l="-837" r="-837"/>
          <a:stretch/>
        </p:blipFill>
        <p:spPr>
          <a:xfrm>
            <a:off x="4606747" y="2998318"/>
            <a:ext cx="152705" cy="133502"/>
          </a:xfrm>
          <a:prstGeom prst="rect">
            <a:avLst/>
          </a:prstGeom>
        </p:spPr>
      </p:pic>
      <p:sp>
        <p:nvSpPr>
          <p:cNvPr id="42" name="Text 30"/>
          <p:cNvSpPr txBox="1"/>
          <p:nvPr/>
        </p:nvSpPr>
        <p:spPr>
          <a:xfrm>
            <a:off x="4873752" y="2848356"/>
            <a:ext cx="60498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Reach</a:t>
            </a:r>
            <a:endParaRPr lang="en-US" sz="1200" dirty="0"/>
          </a:p>
        </p:txBody>
      </p:sp>
      <p:sp>
        <p:nvSpPr>
          <p:cNvPr id="43" name="Text 31"/>
          <p:cNvSpPr txBox="1"/>
          <p:nvPr/>
        </p:nvSpPr>
        <p:spPr>
          <a:xfrm>
            <a:off x="6405769" y="2848356"/>
            <a:ext cx="123861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Awareness</a:t>
            </a:r>
            <a:endParaRPr lang="en-US" sz="1200" dirty="0"/>
          </a:p>
        </p:txBody>
      </p:sp>
      <p:sp>
        <p:nvSpPr>
          <p:cNvPr id="44" name="Shape 32"/>
          <p:cNvSpPr/>
          <p:nvPr/>
        </p:nvSpPr>
        <p:spPr>
          <a:xfrm>
            <a:off x="4492447" y="3358591"/>
            <a:ext cx="3209544" cy="437998"/>
          </a:xfrm>
          <a:prstGeom prst="roundRect">
            <a:avLst>
              <a:gd name="adj" fmla="val 27231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45" name="Image 10" descr="preencoded.png"/>
          <p:cNvPicPr>
            <a:picLocks noChangeAspect="1"/>
          </p:cNvPicPr>
          <p:nvPr/>
        </p:nvPicPr>
        <p:blipFill>
          <a:blip r:embed="rId13"/>
          <a:srcRect l="-1507" r="-1507"/>
          <a:stretch/>
        </p:blipFill>
        <p:spPr>
          <a:xfrm>
            <a:off x="4606747" y="3509467"/>
            <a:ext cx="85954" cy="133502"/>
          </a:xfrm>
          <a:prstGeom prst="rect">
            <a:avLst/>
          </a:prstGeom>
        </p:spPr>
      </p:pic>
      <p:sp>
        <p:nvSpPr>
          <p:cNvPr id="46" name="Text 33"/>
          <p:cNvSpPr txBox="1"/>
          <p:nvPr/>
        </p:nvSpPr>
        <p:spPr>
          <a:xfrm>
            <a:off x="4807001" y="3358591"/>
            <a:ext cx="17391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CTR (Click-Through)</a:t>
            </a:r>
            <a:endParaRPr lang="en-US" sz="1200" dirty="0"/>
          </a:p>
        </p:txBody>
      </p:sp>
      <p:sp>
        <p:nvSpPr>
          <p:cNvPr id="47" name="Text 34"/>
          <p:cNvSpPr txBox="1"/>
          <p:nvPr/>
        </p:nvSpPr>
        <p:spPr>
          <a:xfrm>
            <a:off x="6723516" y="3358591"/>
            <a:ext cx="924525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Interest</a:t>
            </a:r>
            <a:endParaRPr lang="en-US" sz="1200" dirty="0"/>
          </a:p>
        </p:txBody>
      </p:sp>
      <p:sp>
        <p:nvSpPr>
          <p:cNvPr id="48" name="Shape 35"/>
          <p:cNvSpPr/>
          <p:nvPr/>
        </p:nvSpPr>
        <p:spPr>
          <a:xfrm>
            <a:off x="4492447" y="3868826"/>
            <a:ext cx="3209544" cy="437998"/>
          </a:xfrm>
          <a:prstGeom prst="roundRect">
            <a:avLst>
              <a:gd name="adj" fmla="val 27231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49" name="Image 11" descr="preencoded.png"/>
          <p:cNvPicPr>
            <a:picLocks noChangeAspect="1"/>
          </p:cNvPicPr>
          <p:nvPr/>
        </p:nvPicPr>
        <p:blipFill>
          <a:blip r:embed="rId14"/>
          <a:srcRect l="-837" r="-837"/>
          <a:stretch/>
        </p:blipFill>
        <p:spPr>
          <a:xfrm>
            <a:off x="4606747" y="4019702"/>
            <a:ext cx="152705" cy="133502"/>
          </a:xfrm>
          <a:prstGeom prst="rect">
            <a:avLst/>
          </a:prstGeom>
        </p:spPr>
      </p:pic>
      <p:sp>
        <p:nvSpPr>
          <p:cNvPr id="50" name="Text 36"/>
          <p:cNvSpPr txBox="1"/>
          <p:nvPr/>
        </p:nvSpPr>
        <p:spPr>
          <a:xfrm>
            <a:off x="4873752" y="3868826"/>
            <a:ext cx="118392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Reservations</a:t>
            </a:r>
            <a:endParaRPr lang="en-US" sz="1200" dirty="0"/>
          </a:p>
        </p:txBody>
      </p:sp>
      <p:sp>
        <p:nvSpPr>
          <p:cNvPr id="51" name="Text 37"/>
          <p:cNvSpPr txBox="1"/>
          <p:nvPr/>
        </p:nvSpPr>
        <p:spPr>
          <a:xfrm>
            <a:off x="6908067" y="3868826"/>
            <a:ext cx="73997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Intent</a:t>
            </a:r>
            <a:endParaRPr lang="en-US" sz="1200" dirty="0"/>
          </a:p>
        </p:txBody>
      </p:sp>
      <p:sp>
        <p:nvSpPr>
          <p:cNvPr id="52" name="Shape 38"/>
          <p:cNvSpPr/>
          <p:nvPr/>
        </p:nvSpPr>
        <p:spPr>
          <a:xfrm>
            <a:off x="4492447" y="4379976"/>
            <a:ext cx="3209544" cy="437998"/>
          </a:xfrm>
          <a:prstGeom prst="roundRect">
            <a:avLst>
              <a:gd name="adj" fmla="val 27231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53" name="Image 12" descr="preencoded.png"/>
          <p:cNvPicPr>
            <a:picLocks noChangeAspect="1"/>
          </p:cNvPicPr>
          <p:nvPr/>
        </p:nvPicPr>
        <p:blipFill>
          <a:blip r:embed="rId15"/>
          <a:srcRect l="-1507" r="-1507"/>
          <a:stretch/>
        </p:blipFill>
        <p:spPr>
          <a:xfrm>
            <a:off x="4606747" y="4529938"/>
            <a:ext cx="171907" cy="133502"/>
          </a:xfrm>
          <a:prstGeom prst="rect">
            <a:avLst/>
          </a:prstGeom>
        </p:spPr>
      </p:pic>
      <p:sp>
        <p:nvSpPr>
          <p:cNvPr id="54" name="Text 39"/>
          <p:cNvSpPr txBox="1"/>
          <p:nvPr/>
        </p:nvSpPr>
        <p:spPr>
          <a:xfrm>
            <a:off x="4892954" y="4379976"/>
            <a:ext cx="12765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Actual Attendance</a:t>
            </a:r>
            <a:endParaRPr lang="en-US" sz="1200" dirty="0"/>
          </a:p>
        </p:txBody>
      </p:sp>
      <p:sp>
        <p:nvSpPr>
          <p:cNvPr id="55" name="Text 40"/>
          <p:cNvSpPr txBox="1"/>
          <p:nvPr/>
        </p:nvSpPr>
        <p:spPr>
          <a:xfrm>
            <a:off x="6872631" y="4379976"/>
            <a:ext cx="777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Action</a:t>
            </a:r>
            <a:endParaRPr lang="en-US" sz="1200" dirty="0"/>
          </a:p>
        </p:txBody>
      </p:sp>
      <p:sp>
        <p:nvSpPr>
          <p:cNvPr id="56" name="Shape 41"/>
          <p:cNvSpPr/>
          <p:nvPr/>
        </p:nvSpPr>
        <p:spPr>
          <a:xfrm>
            <a:off x="4492447" y="4890211"/>
            <a:ext cx="3209544" cy="437998"/>
          </a:xfrm>
          <a:prstGeom prst="roundRect">
            <a:avLst>
              <a:gd name="adj" fmla="val 27231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57" name="Image 13" descr="preencoded.png"/>
          <p:cNvPicPr>
            <a:picLocks noChangeAspect="1"/>
          </p:cNvPicPr>
          <p:nvPr/>
        </p:nvPicPr>
        <p:blipFill>
          <a:blip r:embed="rId16"/>
          <a:srcRect l="-2512" r="-2512"/>
          <a:stretch/>
        </p:blipFill>
        <p:spPr>
          <a:xfrm>
            <a:off x="4606747" y="5041087"/>
            <a:ext cx="105156" cy="133502"/>
          </a:xfrm>
          <a:prstGeom prst="rect">
            <a:avLst/>
          </a:prstGeom>
        </p:spPr>
      </p:pic>
      <p:sp>
        <p:nvSpPr>
          <p:cNvPr id="58" name="Text 42"/>
          <p:cNvSpPr txBox="1"/>
          <p:nvPr/>
        </p:nvSpPr>
        <p:spPr>
          <a:xfrm>
            <a:off x="4826203" y="4890211"/>
            <a:ext cx="752551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 Rate</a:t>
            </a:r>
            <a:endParaRPr lang="en-US" sz="1200" dirty="0"/>
          </a:p>
        </p:txBody>
      </p:sp>
      <p:sp>
        <p:nvSpPr>
          <p:cNvPr id="59" name="Text 43"/>
          <p:cNvSpPr txBox="1"/>
          <p:nvPr/>
        </p:nvSpPr>
        <p:spPr>
          <a:xfrm>
            <a:off x="5893094" y="4890211"/>
            <a:ext cx="175677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Loyalty/Commit</a:t>
            </a:r>
            <a:endParaRPr lang="en-US" sz="1200" dirty="0"/>
          </a:p>
        </p:txBody>
      </p:sp>
      <p:pic>
        <p:nvPicPr>
          <p:cNvPr id="60" name="Image 14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57454" y="1690726"/>
            <a:ext cx="142646" cy="190195"/>
          </a:xfrm>
          <a:prstGeom prst="rect">
            <a:avLst/>
          </a:prstGeom>
        </p:spPr>
      </p:pic>
      <p:pic>
        <p:nvPicPr>
          <p:cNvPr id="61" name="Image 15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4492447" y="1690726"/>
            <a:ext cx="190195" cy="190195"/>
          </a:xfrm>
          <a:prstGeom prst="rect">
            <a:avLst/>
          </a:prstGeom>
        </p:spPr>
      </p:pic>
      <p:pic>
        <p:nvPicPr>
          <p:cNvPr id="62" name="Image 16" descr="preencoded.png"/>
          <p:cNvPicPr>
            <a:picLocks noChangeAspect="1"/>
          </p:cNvPicPr>
          <p:nvPr/>
        </p:nvPicPr>
        <p:blipFill>
          <a:blip r:embed="rId19"/>
          <a:srcRect t="-8" b="-8"/>
          <a:stretch/>
        </p:blipFill>
        <p:spPr>
          <a:xfrm>
            <a:off x="8128102" y="1419149"/>
            <a:ext cx="3606394" cy="5134356"/>
          </a:xfrm>
          <a:prstGeom prst="rect">
            <a:avLst/>
          </a:prstGeom>
        </p:spPr>
      </p:pic>
      <p:pic>
        <p:nvPicPr>
          <p:cNvPr id="63" name="Image 17" descr="preencoded.png"/>
          <p:cNvPicPr>
            <a:picLocks noChangeAspect="1"/>
          </p:cNvPicPr>
          <p:nvPr/>
        </p:nvPicPr>
        <p:blipFill>
          <a:blip r:embed="rId20">
            <a:alphaModFix amt="30000"/>
          </a:blip>
          <a:srcRect l="-7" r="-7"/>
          <a:stretch/>
        </p:blipFill>
        <p:spPr>
          <a:xfrm>
            <a:off x="8137246" y="1466698"/>
            <a:ext cx="3588106" cy="5076749"/>
          </a:xfrm>
          <a:prstGeom prst="rect">
            <a:avLst/>
          </a:prstGeom>
        </p:spPr>
      </p:pic>
      <p:sp>
        <p:nvSpPr>
          <p:cNvPr id="64" name="Shape 44"/>
          <p:cNvSpPr/>
          <p:nvPr/>
        </p:nvSpPr>
        <p:spPr>
          <a:xfrm>
            <a:off x="8137246" y="2115007"/>
            <a:ext cx="3590849" cy="9144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45"/>
          <p:cNvSpPr txBox="1"/>
          <p:nvPr/>
        </p:nvSpPr>
        <p:spPr>
          <a:xfrm>
            <a:off x="8623706" y="1657807"/>
            <a:ext cx="30294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Results</a:t>
            </a:r>
            <a:endParaRPr lang="en-US" sz="1500" dirty="0"/>
          </a:p>
        </p:txBody>
      </p:sp>
      <p:pic>
        <p:nvPicPr>
          <p:cNvPr id="66" name="Image 18" descr="preencoded.png"/>
          <p:cNvPicPr>
            <a:picLocks noChangeAspect="1"/>
          </p:cNvPicPr>
          <p:nvPr/>
        </p:nvPicPr>
        <p:blipFill>
          <a:blip r:embed="rId21"/>
          <a:srcRect l="-1282" r="-1282"/>
          <a:stretch/>
        </p:blipFill>
        <p:spPr>
          <a:xfrm>
            <a:off x="8328355" y="1690726"/>
            <a:ext cx="219456" cy="190195"/>
          </a:xfrm>
          <a:prstGeom prst="rect">
            <a:avLst/>
          </a:prstGeom>
        </p:spPr>
      </p:pic>
      <p:sp>
        <p:nvSpPr>
          <p:cNvPr id="67" name="Shape 46"/>
          <p:cNvSpPr/>
          <p:nvPr/>
        </p:nvSpPr>
        <p:spPr>
          <a:xfrm>
            <a:off x="8328355" y="3629254"/>
            <a:ext cx="3209544" cy="9144"/>
          </a:xfrm>
          <a:prstGeom prst="rect">
            <a:avLst/>
          </a:prstGeom>
          <a:solidFill>
            <a:srgbClr val="1E40AF"/>
          </a:solidFill>
          <a:ln w="12700">
            <a:solidFill>
              <a:srgbClr val="1E40A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47"/>
          <p:cNvSpPr txBox="1"/>
          <p:nvPr/>
        </p:nvSpPr>
        <p:spPr>
          <a:xfrm>
            <a:off x="8270748" y="2391156"/>
            <a:ext cx="332475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Total Attendees</a:t>
            </a:r>
            <a:endParaRPr lang="en-US" sz="900" dirty="0"/>
          </a:p>
        </p:txBody>
      </p:sp>
      <p:sp>
        <p:nvSpPr>
          <p:cNvPr id="69" name="Text 48"/>
          <p:cNvSpPr txBox="1"/>
          <p:nvPr/>
        </p:nvSpPr>
        <p:spPr>
          <a:xfrm>
            <a:off x="8232343" y="2562149"/>
            <a:ext cx="3400654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162</a:t>
            </a:r>
            <a:endParaRPr lang="en-US" sz="4200" dirty="0"/>
          </a:p>
        </p:txBody>
      </p:sp>
      <p:sp>
        <p:nvSpPr>
          <p:cNvPr id="70" name="Text 49"/>
          <p:cNvSpPr txBox="1"/>
          <p:nvPr/>
        </p:nvSpPr>
        <p:spPr>
          <a:xfrm>
            <a:off x="8328355" y="4524451"/>
            <a:ext cx="102687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Reservations</a:t>
            </a:r>
            <a:endParaRPr lang="en-US" sz="1200" dirty="0"/>
          </a:p>
        </p:txBody>
      </p:sp>
      <p:sp>
        <p:nvSpPr>
          <p:cNvPr id="71" name="Text 50"/>
          <p:cNvSpPr txBox="1"/>
          <p:nvPr/>
        </p:nvSpPr>
        <p:spPr>
          <a:xfrm>
            <a:off x="8328355" y="4714646"/>
            <a:ext cx="99486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3C5F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Total sign-ups</a:t>
            </a:r>
            <a:endParaRPr lang="en-US" sz="1200" dirty="0"/>
          </a:p>
        </p:txBody>
      </p:sp>
      <p:sp>
        <p:nvSpPr>
          <p:cNvPr id="72" name="Text 51"/>
          <p:cNvSpPr txBox="1"/>
          <p:nvPr/>
        </p:nvSpPr>
        <p:spPr>
          <a:xfrm>
            <a:off x="11142878" y="4562856"/>
            <a:ext cx="4764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190</a:t>
            </a:r>
            <a:endParaRPr lang="en-US" dirty="0"/>
          </a:p>
        </p:txBody>
      </p:sp>
      <p:pic>
        <p:nvPicPr>
          <p:cNvPr id="73" name="Image 19" descr="preencoded.png"/>
          <p:cNvPicPr>
            <a:picLocks noChangeAspect="1"/>
          </p:cNvPicPr>
          <p:nvPr/>
        </p:nvPicPr>
        <p:blipFill>
          <a:blip r:embed="rId22"/>
          <a:srcRect t="-398" b="-398"/>
          <a:stretch/>
        </p:blipFill>
        <p:spPr>
          <a:xfrm>
            <a:off x="8328355" y="5020056"/>
            <a:ext cx="3206801" cy="57607"/>
          </a:xfrm>
          <a:prstGeom prst="rect">
            <a:avLst/>
          </a:prstGeom>
        </p:spPr>
      </p:pic>
      <p:pic>
        <p:nvPicPr>
          <p:cNvPr id="74" name="Image 20" descr="preencoded.png"/>
          <p:cNvPicPr>
            <a:picLocks noChangeAspect="1"/>
          </p:cNvPicPr>
          <p:nvPr/>
        </p:nvPicPr>
        <p:blipFill>
          <a:blip r:embed="rId23"/>
          <a:srcRect t="-398" b="-398"/>
          <a:stretch/>
        </p:blipFill>
        <p:spPr>
          <a:xfrm>
            <a:off x="8328355" y="5020056"/>
            <a:ext cx="3206801" cy="57607"/>
          </a:xfrm>
          <a:prstGeom prst="rect">
            <a:avLst/>
          </a:prstGeom>
        </p:spPr>
      </p:pic>
      <p:sp>
        <p:nvSpPr>
          <p:cNvPr id="75" name="Text 52"/>
          <p:cNvSpPr txBox="1"/>
          <p:nvPr/>
        </p:nvSpPr>
        <p:spPr>
          <a:xfrm>
            <a:off x="8328354" y="5229454"/>
            <a:ext cx="127833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 Rate</a:t>
            </a:r>
            <a:endParaRPr lang="en-US" sz="1200" dirty="0"/>
          </a:p>
        </p:txBody>
      </p:sp>
      <p:sp>
        <p:nvSpPr>
          <p:cNvPr id="76" name="Text 53"/>
          <p:cNvSpPr txBox="1"/>
          <p:nvPr/>
        </p:nvSpPr>
        <p:spPr>
          <a:xfrm>
            <a:off x="8328355" y="5419649"/>
            <a:ext cx="7818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3C5F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Turnout %</a:t>
            </a:r>
            <a:endParaRPr lang="en-US" sz="1200" dirty="0"/>
          </a:p>
        </p:txBody>
      </p:sp>
      <p:sp>
        <p:nvSpPr>
          <p:cNvPr id="77" name="Text 54"/>
          <p:cNvSpPr txBox="1"/>
          <p:nvPr/>
        </p:nvSpPr>
        <p:spPr>
          <a:xfrm>
            <a:off x="11066983" y="5266944"/>
            <a:ext cx="5532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85%</a:t>
            </a:r>
            <a:endParaRPr lang="en-US" dirty="0"/>
          </a:p>
        </p:txBody>
      </p:sp>
      <p:pic>
        <p:nvPicPr>
          <p:cNvPr id="78" name="Image 21" descr="preencoded.png"/>
          <p:cNvPicPr>
            <a:picLocks noChangeAspect="1"/>
          </p:cNvPicPr>
          <p:nvPr/>
        </p:nvPicPr>
        <p:blipFill>
          <a:blip r:embed="rId22"/>
          <a:srcRect t="-398" b="-398"/>
          <a:stretch/>
        </p:blipFill>
        <p:spPr>
          <a:xfrm>
            <a:off x="8328355" y="5724144"/>
            <a:ext cx="3206801" cy="57607"/>
          </a:xfrm>
          <a:prstGeom prst="rect">
            <a:avLst/>
          </a:prstGeom>
        </p:spPr>
      </p:pic>
      <p:pic>
        <p:nvPicPr>
          <p:cNvPr id="79" name="Image 22" descr="preencoded.png"/>
          <p:cNvPicPr>
            <a:picLocks noChangeAspect="1"/>
          </p:cNvPicPr>
          <p:nvPr/>
        </p:nvPicPr>
        <p:blipFill>
          <a:blip r:embed="rId24"/>
          <a:srcRect t="-397" b="-397"/>
          <a:stretch/>
        </p:blipFill>
        <p:spPr>
          <a:xfrm>
            <a:off x="8328355" y="5724144"/>
            <a:ext cx="2725826" cy="57607"/>
          </a:xfrm>
          <a:prstGeom prst="rect">
            <a:avLst/>
          </a:prstGeom>
        </p:spPr>
      </p:pic>
      <p:sp>
        <p:nvSpPr>
          <p:cNvPr id="80" name="Text 55"/>
          <p:cNvSpPr txBox="1"/>
          <p:nvPr/>
        </p:nvSpPr>
        <p:spPr>
          <a:xfrm>
            <a:off x="8328355" y="6010351"/>
            <a:ext cx="123626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Cost / Attendee</a:t>
            </a:r>
            <a:endParaRPr lang="en-US" sz="1200" dirty="0"/>
          </a:p>
        </p:txBody>
      </p:sp>
      <p:sp>
        <p:nvSpPr>
          <p:cNvPr id="81" name="Text 56"/>
          <p:cNvSpPr txBox="1"/>
          <p:nvPr/>
        </p:nvSpPr>
        <p:spPr>
          <a:xfrm>
            <a:off x="8328355" y="6200546"/>
            <a:ext cx="11146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3C5F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Efficiency</a:t>
            </a:r>
            <a:endParaRPr lang="en-US" sz="1200" dirty="0"/>
          </a:p>
        </p:txBody>
      </p:sp>
      <p:sp>
        <p:nvSpPr>
          <p:cNvPr id="82" name="Text 57"/>
          <p:cNvSpPr txBox="1"/>
          <p:nvPr/>
        </p:nvSpPr>
        <p:spPr>
          <a:xfrm>
            <a:off x="10946282" y="6048756"/>
            <a:ext cx="70317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FBBF2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$1.85</a:t>
            </a:r>
            <a:endParaRPr lang="en-US" dirty="0"/>
          </a:p>
        </p:txBody>
      </p:sp>
      <p:pic>
        <p:nvPicPr>
          <p:cNvPr id="83" name="Image 23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47911" y="3172054"/>
            <a:ext cx="1171346" cy="228600"/>
          </a:xfrm>
          <a:prstGeom prst="rect">
            <a:avLst/>
          </a:prstGeom>
        </p:spPr>
      </p:pic>
      <p:sp>
        <p:nvSpPr>
          <p:cNvPr id="84" name="Text 58"/>
          <p:cNvSpPr/>
          <p:nvPr/>
        </p:nvSpPr>
        <p:spPr>
          <a:xfrm>
            <a:off x="9548165" y="3172054"/>
            <a:ext cx="9720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35% (Beat Goal)</a:t>
            </a:r>
            <a:endParaRPr lang="en-US" sz="900" dirty="0"/>
          </a:p>
        </p:txBody>
      </p:sp>
      <p:pic>
        <p:nvPicPr>
          <p:cNvPr id="85" name="Image 24" descr="preencoded.png"/>
          <p:cNvPicPr>
            <a:picLocks noChangeAspect="1"/>
          </p:cNvPicPr>
          <p:nvPr/>
        </p:nvPicPr>
        <p:blipFill>
          <a:blip r:embed="rId26"/>
          <a:srcRect l="-133" r="-133"/>
          <a:stretch/>
        </p:blipFill>
        <p:spPr>
          <a:xfrm>
            <a:off x="9423806" y="3224174"/>
            <a:ext cx="85954" cy="114300"/>
          </a:xfrm>
          <a:prstGeom prst="rect">
            <a:avLst/>
          </a:prstGeom>
        </p:spPr>
      </p:pic>
      <p:sp>
        <p:nvSpPr>
          <p:cNvPr id="87" name="Text 60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16</a:t>
            </a:r>
            <a:endParaRPr lang="en-US" sz="1300" dirty="0"/>
          </a:p>
        </p:txBody>
      </p:sp>
      <p:sp>
        <p:nvSpPr>
          <p:cNvPr id="88" name="Shape 6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9" name="Shape 62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0" name="Shape 63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l="-1" r="-1"/>
          <a:stretch/>
        </p:blipFill>
        <p:spPr>
          <a:xfrm>
            <a:off x="0" y="152705"/>
            <a:ext cx="12191695" cy="6705295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57200" y="1181405"/>
            <a:ext cx="112772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457200" y="457200"/>
            <a:ext cx="50109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Applied Framework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7200" y="685800"/>
            <a:ext cx="525231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Case Study: Campus Food Truck</a:t>
            </a:r>
            <a:endParaRPr lang="en-US" sz="22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780" y="685800"/>
            <a:ext cx="2066544" cy="3429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070287" y="685800"/>
            <a:ext cx="1666951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Small Business Example</a:t>
            </a:r>
            <a:endParaRPr lang="en-US" sz="1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l="-1507" r="-1507"/>
          <a:stretch/>
        </p:blipFill>
        <p:spPr>
          <a:xfrm>
            <a:off x="9822485" y="788213"/>
            <a:ext cx="171907" cy="133502"/>
          </a:xfrm>
          <a:prstGeom prst="rect">
            <a:avLst/>
          </a:prstGeom>
        </p:spPr>
      </p:pic>
      <p:sp>
        <p:nvSpPr>
          <p:cNvPr id="11" name="Shape 5"/>
          <p:cNvSpPr/>
          <p:nvPr/>
        </p:nvSpPr>
        <p:spPr>
          <a:xfrm>
            <a:off x="457200" y="1419149"/>
            <a:ext cx="3610051" cy="5134356"/>
          </a:xfrm>
          <a:prstGeom prst="roundRect">
            <a:avLst>
              <a:gd name="adj" fmla="val 53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6"/>
          <p:cNvSpPr/>
          <p:nvPr/>
        </p:nvSpPr>
        <p:spPr>
          <a:xfrm>
            <a:off x="457200" y="1419149"/>
            <a:ext cx="3610051" cy="47549"/>
          </a:xfrm>
          <a:prstGeom prst="roundRect">
            <a:avLst>
              <a:gd name="adj" fmla="val 40592"/>
            </a:avLst>
          </a:prstGeom>
          <a:solidFill>
            <a:srgbClr val="1E3A5F"/>
          </a:solidFill>
          <a:ln w="12700">
            <a:solidFill>
              <a:srgbClr val="1E3A5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7"/>
          <p:cNvSpPr/>
          <p:nvPr/>
        </p:nvSpPr>
        <p:spPr>
          <a:xfrm>
            <a:off x="466344" y="2115007"/>
            <a:ext cx="3590849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8"/>
          <p:cNvSpPr txBox="1"/>
          <p:nvPr/>
        </p:nvSpPr>
        <p:spPr>
          <a:xfrm>
            <a:off x="876910" y="1657807"/>
            <a:ext cx="31053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Challenge &amp; Plan</a:t>
            </a:r>
            <a:endParaRPr lang="en-US" sz="1500" dirty="0"/>
          </a:p>
        </p:txBody>
      </p:sp>
      <p:sp>
        <p:nvSpPr>
          <p:cNvPr id="15" name="Shape 9"/>
          <p:cNvSpPr/>
          <p:nvPr/>
        </p:nvSpPr>
        <p:spPr>
          <a:xfrm>
            <a:off x="657454" y="2314346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47979" y="2404872"/>
            <a:ext cx="123444" cy="123444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076249" y="2314346"/>
            <a:ext cx="23582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Barrier</a:t>
            </a:r>
            <a:endParaRPr lang="en-US" sz="900" dirty="0"/>
          </a:p>
        </p:txBody>
      </p:sp>
      <p:sp>
        <p:nvSpPr>
          <p:cNvPr id="18" name="Text 11"/>
          <p:cNvSpPr txBox="1"/>
          <p:nvPr/>
        </p:nvSpPr>
        <p:spPr>
          <a:xfrm>
            <a:off x="1076249" y="2467051"/>
            <a:ext cx="269839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Low sales &amp; "Long Wait" Myth</a:t>
            </a:r>
            <a:endParaRPr lang="en-US" sz="1200" dirty="0"/>
          </a:p>
        </p:txBody>
      </p:sp>
      <p:sp>
        <p:nvSpPr>
          <p:cNvPr id="19" name="Text 12"/>
          <p:cNvSpPr txBox="1"/>
          <p:nvPr/>
        </p:nvSpPr>
        <p:spPr>
          <a:xfrm>
            <a:off x="1076249" y="2695651"/>
            <a:ext cx="23582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Students often cashless</a:t>
            </a:r>
            <a:endParaRPr lang="en-US" sz="900" dirty="0"/>
          </a:p>
        </p:txBody>
      </p:sp>
      <p:sp>
        <p:nvSpPr>
          <p:cNvPr id="20" name="Shape 13"/>
          <p:cNvSpPr/>
          <p:nvPr/>
        </p:nvSpPr>
        <p:spPr>
          <a:xfrm>
            <a:off x="657454" y="3000146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 l="-1358" r="-1358"/>
          <a:stretch/>
        </p:blipFill>
        <p:spPr>
          <a:xfrm>
            <a:off x="761695" y="3090672"/>
            <a:ext cx="95098" cy="123444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1076249" y="3076956"/>
            <a:ext cx="9244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Solution</a:t>
            </a:r>
            <a:endParaRPr lang="en-US" sz="900" dirty="0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454" y="3419856"/>
            <a:ext cx="3209544" cy="619049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657454" y="3419856"/>
            <a:ext cx="3210458" cy="6199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D7FA6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1E3A5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"Order ahead, pick up in 10 min—pay with campus card. 10% student discount."</a:t>
            </a:r>
            <a:endParaRPr lang="en-US" sz="1000" dirty="0"/>
          </a:p>
        </p:txBody>
      </p:sp>
      <p:sp>
        <p:nvSpPr>
          <p:cNvPr id="25" name="Shape 16"/>
          <p:cNvSpPr/>
          <p:nvPr/>
        </p:nvSpPr>
        <p:spPr>
          <a:xfrm>
            <a:off x="657454" y="4341571"/>
            <a:ext cx="304495" cy="30449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47979" y="4432097"/>
            <a:ext cx="123444" cy="123444"/>
          </a:xfrm>
          <a:prstGeom prst="rect">
            <a:avLst/>
          </a:prstGeom>
        </p:spPr>
      </p:pic>
      <p:sp>
        <p:nvSpPr>
          <p:cNvPr id="27" name="Text 17"/>
          <p:cNvSpPr txBox="1"/>
          <p:nvPr/>
        </p:nvSpPr>
        <p:spPr>
          <a:xfrm>
            <a:off x="1076249" y="4341571"/>
            <a:ext cx="17721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Tactics</a:t>
            </a:r>
            <a:endParaRPr lang="en-US" sz="900" dirty="0"/>
          </a:p>
        </p:txBody>
      </p:sp>
      <p:sp>
        <p:nvSpPr>
          <p:cNvPr id="28" name="Text 18"/>
          <p:cNvSpPr txBox="1"/>
          <p:nvPr/>
        </p:nvSpPr>
        <p:spPr>
          <a:xfrm>
            <a:off x="1076249" y="4494276"/>
            <a:ext cx="201808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IG Geo-stories, SMS Opt-in</a:t>
            </a:r>
            <a:endParaRPr lang="en-US" sz="1000" dirty="0"/>
          </a:p>
        </p:txBody>
      </p:sp>
      <p:sp>
        <p:nvSpPr>
          <p:cNvPr id="29" name="Text 19"/>
          <p:cNvSpPr txBox="1"/>
          <p:nvPr/>
        </p:nvSpPr>
        <p:spPr>
          <a:xfrm>
            <a:off x="1076249" y="4684471"/>
            <a:ext cx="201808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QR Posters near lecture halls</a:t>
            </a:r>
            <a:endParaRPr lang="en-US" sz="900" dirty="0"/>
          </a:p>
        </p:txBody>
      </p:sp>
      <p:sp>
        <p:nvSpPr>
          <p:cNvPr id="30" name="Shape 20"/>
          <p:cNvSpPr/>
          <p:nvPr/>
        </p:nvSpPr>
        <p:spPr>
          <a:xfrm>
            <a:off x="4292194" y="1419149"/>
            <a:ext cx="3610051" cy="5134356"/>
          </a:xfrm>
          <a:prstGeom prst="roundRect">
            <a:avLst>
              <a:gd name="adj" fmla="val 53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1"/>
          <p:cNvSpPr/>
          <p:nvPr/>
        </p:nvSpPr>
        <p:spPr>
          <a:xfrm>
            <a:off x="4292194" y="1419149"/>
            <a:ext cx="3610051" cy="47549"/>
          </a:xfrm>
          <a:prstGeom prst="roundRect">
            <a:avLst>
              <a:gd name="adj" fmla="val 40592"/>
            </a:avLst>
          </a:prstGeom>
          <a:solidFill>
            <a:srgbClr val="64748B"/>
          </a:solidFill>
          <a:ln w="12700">
            <a:solidFill>
              <a:srgbClr val="64748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2"/>
          <p:cNvSpPr/>
          <p:nvPr/>
        </p:nvSpPr>
        <p:spPr>
          <a:xfrm>
            <a:off x="4302252" y="2115007"/>
            <a:ext cx="3590849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3"/>
          <p:cNvSpPr txBox="1"/>
          <p:nvPr/>
        </p:nvSpPr>
        <p:spPr>
          <a:xfrm>
            <a:off x="4759452" y="1657807"/>
            <a:ext cx="30577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KPIs Tracked</a:t>
            </a:r>
            <a:endParaRPr lang="en-US" sz="1500" dirty="0"/>
          </a:p>
        </p:txBody>
      </p:sp>
      <p:sp>
        <p:nvSpPr>
          <p:cNvPr id="34" name="Text 24"/>
          <p:cNvSpPr txBox="1"/>
          <p:nvPr/>
        </p:nvSpPr>
        <p:spPr>
          <a:xfrm>
            <a:off x="4492447" y="2314346"/>
            <a:ext cx="32863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Metrics focused on efficiency and friction reduction:</a:t>
            </a:r>
            <a:endParaRPr lang="en-US" sz="1000" dirty="0"/>
          </a:p>
        </p:txBody>
      </p:sp>
      <p:sp>
        <p:nvSpPr>
          <p:cNvPr id="35" name="Shape 25"/>
          <p:cNvSpPr/>
          <p:nvPr/>
        </p:nvSpPr>
        <p:spPr>
          <a:xfrm>
            <a:off x="4492447" y="2848356"/>
            <a:ext cx="3209544" cy="437998"/>
          </a:xfrm>
          <a:prstGeom prst="roundRect">
            <a:avLst>
              <a:gd name="adj" fmla="val 27231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11"/>
          <a:srcRect l="-2512" r="-2512"/>
          <a:stretch/>
        </p:blipFill>
        <p:spPr>
          <a:xfrm>
            <a:off x="4606747" y="2998318"/>
            <a:ext cx="105156" cy="133502"/>
          </a:xfrm>
          <a:prstGeom prst="rect">
            <a:avLst/>
          </a:prstGeom>
        </p:spPr>
      </p:pic>
      <p:sp>
        <p:nvSpPr>
          <p:cNvPr id="37" name="Text 26"/>
          <p:cNvSpPr txBox="1"/>
          <p:nvPr/>
        </p:nvSpPr>
        <p:spPr>
          <a:xfrm>
            <a:off x="4826203" y="2848356"/>
            <a:ext cx="1067105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Orders Per Day</a:t>
            </a:r>
            <a:endParaRPr lang="en-US" sz="1000" dirty="0"/>
          </a:p>
        </p:txBody>
      </p:sp>
      <p:sp>
        <p:nvSpPr>
          <p:cNvPr id="38" name="Text 27"/>
          <p:cNvSpPr txBox="1"/>
          <p:nvPr/>
        </p:nvSpPr>
        <p:spPr>
          <a:xfrm>
            <a:off x="7178954" y="2848356"/>
            <a:ext cx="46725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Volume</a:t>
            </a:r>
            <a:endParaRPr lang="en-US" sz="900" dirty="0"/>
          </a:p>
        </p:txBody>
      </p:sp>
      <p:sp>
        <p:nvSpPr>
          <p:cNvPr id="39" name="Shape 28"/>
          <p:cNvSpPr/>
          <p:nvPr/>
        </p:nvSpPr>
        <p:spPr>
          <a:xfrm>
            <a:off x="4492447" y="3358591"/>
            <a:ext cx="3209544" cy="437998"/>
          </a:xfrm>
          <a:prstGeom prst="roundRect">
            <a:avLst>
              <a:gd name="adj" fmla="val 27231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0" name="Image 9" descr="preencoded.png"/>
          <p:cNvPicPr>
            <a:picLocks noChangeAspect="1"/>
          </p:cNvPicPr>
          <p:nvPr/>
        </p:nvPicPr>
        <p:blipFill>
          <a:blip r:embed="rId12"/>
          <a:srcRect l="-2838" r="-2838"/>
          <a:stretch/>
        </p:blipFill>
        <p:spPr>
          <a:xfrm>
            <a:off x="4606747" y="3509467"/>
            <a:ext cx="123444" cy="133502"/>
          </a:xfrm>
          <a:prstGeom prst="rect">
            <a:avLst/>
          </a:prstGeom>
        </p:spPr>
      </p:pic>
      <p:sp>
        <p:nvSpPr>
          <p:cNvPr id="41" name="Text 29"/>
          <p:cNvSpPr txBox="1"/>
          <p:nvPr/>
        </p:nvSpPr>
        <p:spPr>
          <a:xfrm>
            <a:off x="4845406" y="3358591"/>
            <a:ext cx="103875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Avg. Wait Time</a:t>
            </a:r>
            <a:endParaRPr lang="en-US" sz="1000" dirty="0"/>
          </a:p>
        </p:txBody>
      </p:sp>
      <p:sp>
        <p:nvSpPr>
          <p:cNvPr id="42" name="Text 30"/>
          <p:cNvSpPr txBox="1"/>
          <p:nvPr/>
        </p:nvSpPr>
        <p:spPr>
          <a:xfrm>
            <a:off x="6998818" y="3358591"/>
            <a:ext cx="6483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Experience</a:t>
            </a:r>
            <a:endParaRPr lang="en-US" sz="900" dirty="0"/>
          </a:p>
        </p:txBody>
      </p:sp>
      <p:sp>
        <p:nvSpPr>
          <p:cNvPr id="43" name="Shape 31"/>
          <p:cNvSpPr/>
          <p:nvPr/>
        </p:nvSpPr>
        <p:spPr>
          <a:xfrm>
            <a:off x="4492447" y="3868826"/>
            <a:ext cx="3209544" cy="437998"/>
          </a:xfrm>
          <a:prstGeom prst="roundRect">
            <a:avLst>
              <a:gd name="adj" fmla="val 27231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4" name="Image 10" descr="preencoded.png"/>
          <p:cNvPicPr>
            <a:picLocks noChangeAspect="1"/>
          </p:cNvPicPr>
          <p:nvPr/>
        </p:nvPicPr>
        <p:blipFill>
          <a:blip r:embed="rId13"/>
          <a:srcRect l="-2512" r="-2512"/>
          <a:stretch/>
        </p:blipFill>
        <p:spPr>
          <a:xfrm>
            <a:off x="4606747" y="4019702"/>
            <a:ext cx="105156" cy="133502"/>
          </a:xfrm>
          <a:prstGeom prst="rect">
            <a:avLst/>
          </a:prstGeom>
        </p:spPr>
      </p:pic>
      <p:sp>
        <p:nvSpPr>
          <p:cNvPr id="45" name="Text 32"/>
          <p:cNvSpPr txBox="1"/>
          <p:nvPr/>
        </p:nvSpPr>
        <p:spPr>
          <a:xfrm>
            <a:off x="4826203" y="3868826"/>
            <a:ext cx="12765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% Advance Orders</a:t>
            </a:r>
            <a:endParaRPr lang="en-US" sz="1000" dirty="0"/>
          </a:p>
        </p:txBody>
      </p:sp>
      <p:sp>
        <p:nvSpPr>
          <p:cNvPr id="46" name="Text 33"/>
          <p:cNvSpPr txBox="1"/>
          <p:nvPr/>
        </p:nvSpPr>
        <p:spPr>
          <a:xfrm>
            <a:off x="7095744" y="3868826"/>
            <a:ext cx="5532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Adoption</a:t>
            </a:r>
            <a:endParaRPr lang="en-US" sz="900" dirty="0"/>
          </a:p>
        </p:txBody>
      </p:sp>
      <p:sp>
        <p:nvSpPr>
          <p:cNvPr id="47" name="Shape 34"/>
          <p:cNvSpPr/>
          <p:nvPr/>
        </p:nvSpPr>
        <p:spPr>
          <a:xfrm>
            <a:off x="4492447" y="4379976"/>
            <a:ext cx="3209544" cy="437998"/>
          </a:xfrm>
          <a:prstGeom prst="roundRect">
            <a:avLst>
              <a:gd name="adj" fmla="val 27231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8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606747" y="4529938"/>
            <a:ext cx="133502" cy="133502"/>
          </a:xfrm>
          <a:prstGeom prst="rect">
            <a:avLst/>
          </a:prstGeom>
        </p:spPr>
      </p:pic>
      <p:sp>
        <p:nvSpPr>
          <p:cNvPr id="49" name="Text 35"/>
          <p:cNvSpPr txBox="1"/>
          <p:nvPr/>
        </p:nvSpPr>
        <p:spPr>
          <a:xfrm>
            <a:off x="4854550" y="4379976"/>
            <a:ext cx="1172261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Repeat Purchase</a:t>
            </a:r>
            <a:endParaRPr lang="en-US" sz="1000" dirty="0"/>
          </a:p>
        </p:txBody>
      </p:sp>
      <p:sp>
        <p:nvSpPr>
          <p:cNvPr id="50" name="Text 36"/>
          <p:cNvSpPr txBox="1"/>
          <p:nvPr/>
        </p:nvSpPr>
        <p:spPr>
          <a:xfrm>
            <a:off x="7209130" y="4379976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Loyalty</a:t>
            </a:r>
            <a:endParaRPr lang="en-US" sz="900" dirty="0"/>
          </a:p>
        </p:txBody>
      </p:sp>
      <p:pic>
        <p:nvPicPr>
          <p:cNvPr id="51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57454" y="1690726"/>
            <a:ext cx="142646" cy="190195"/>
          </a:xfrm>
          <a:prstGeom prst="rect">
            <a:avLst/>
          </a:prstGeom>
        </p:spPr>
      </p:pic>
      <p:pic>
        <p:nvPicPr>
          <p:cNvPr id="52" name="Image 13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492447" y="1690726"/>
            <a:ext cx="190195" cy="190195"/>
          </a:xfrm>
          <a:prstGeom prst="rect">
            <a:avLst/>
          </a:prstGeom>
        </p:spPr>
      </p:pic>
      <p:pic>
        <p:nvPicPr>
          <p:cNvPr id="53" name="Image 14" descr="preencoded.png"/>
          <p:cNvPicPr>
            <a:picLocks noChangeAspect="1"/>
          </p:cNvPicPr>
          <p:nvPr/>
        </p:nvPicPr>
        <p:blipFill>
          <a:blip r:embed="rId17"/>
          <a:srcRect t="-8" b="-8"/>
          <a:stretch/>
        </p:blipFill>
        <p:spPr>
          <a:xfrm>
            <a:off x="8128102" y="1419149"/>
            <a:ext cx="3606394" cy="5134356"/>
          </a:xfrm>
          <a:prstGeom prst="rect">
            <a:avLst/>
          </a:prstGeom>
        </p:spPr>
      </p:pic>
      <p:pic>
        <p:nvPicPr>
          <p:cNvPr id="54" name="Image 15" descr="preencoded.png"/>
          <p:cNvPicPr>
            <a:picLocks noChangeAspect="1"/>
          </p:cNvPicPr>
          <p:nvPr/>
        </p:nvPicPr>
        <p:blipFill>
          <a:blip r:embed="rId18">
            <a:alphaModFix amt="30000"/>
          </a:blip>
          <a:srcRect l="-7" r="-7"/>
          <a:stretch/>
        </p:blipFill>
        <p:spPr>
          <a:xfrm>
            <a:off x="8137246" y="1466698"/>
            <a:ext cx="3588106" cy="5076749"/>
          </a:xfrm>
          <a:prstGeom prst="rect">
            <a:avLst/>
          </a:prstGeom>
        </p:spPr>
      </p:pic>
      <p:sp>
        <p:nvSpPr>
          <p:cNvPr id="55" name="Shape 37"/>
          <p:cNvSpPr/>
          <p:nvPr/>
        </p:nvSpPr>
        <p:spPr>
          <a:xfrm>
            <a:off x="8137246" y="2115007"/>
            <a:ext cx="3590849" cy="9144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38"/>
          <p:cNvSpPr txBox="1"/>
          <p:nvPr/>
        </p:nvSpPr>
        <p:spPr>
          <a:xfrm>
            <a:off x="8623706" y="1657807"/>
            <a:ext cx="30294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Results (4 Weeks)</a:t>
            </a:r>
            <a:endParaRPr lang="en-US" sz="1500" dirty="0"/>
          </a:p>
        </p:txBody>
      </p:sp>
      <p:pic>
        <p:nvPicPr>
          <p:cNvPr id="57" name="Image 16" descr="preencoded.png"/>
          <p:cNvPicPr>
            <a:picLocks noChangeAspect="1"/>
          </p:cNvPicPr>
          <p:nvPr/>
        </p:nvPicPr>
        <p:blipFill>
          <a:blip r:embed="rId19"/>
          <a:srcRect l="-1282" r="-1282"/>
          <a:stretch/>
        </p:blipFill>
        <p:spPr>
          <a:xfrm>
            <a:off x="8328355" y="1690726"/>
            <a:ext cx="219456" cy="190195"/>
          </a:xfrm>
          <a:prstGeom prst="rect">
            <a:avLst/>
          </a:prstGeom>
        </p:spPr>
      </p:pic>
      <p:sp>
        <p:nvSpPr>
          <p:cNvPr id="58" name="Shape 39"/>
          <p:cNvSpPr/>
          <p:nvPr/>
        </p:nvSpPr>
        <p:spPr>
          <a:xfrm>
            <a:off x="8328355" y="3629254"/>
            <a:ext cx="3209544" cy="9144"/>
          </a:xfrm>
          <a:prstGeom prst="rect">
            <a:avLst/>
          </a:prstGeom>
          <a:solidFill>
            <a:srgbClr val="1E40AF"/>
          </a:solidFill>
          <a:ln w="12700">
            <a:solidFill>
              <a:srgbClr val="1E40A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40"/>
          <p:cNvSpPr txBox="1"/>
          <p:nvPr/>
        </p:nvSpPr>
        <p:spPr>
          <a:xfrm>
            <a:off x="8270748" y="2391156"/>
            <a:ext cx="332475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Total Sales Increase</a:t>
            </a:r>
            <a:endParaRPr lang="en-US" sz="900" dirty="0"/>
          </a:p>
        </p:txBody>
      </p:sp>
      <p:sp>
        <p:nvSpPr>
          <p:cNvPr id="60" name="Text 41"/>
          <p:cNvSpPr txBox="1"/>
          <p:nvPr/>
        </p:nvSpPr>
        <p:spPr>
          <a:xfrm>
            <a:off x="8232343" y="2562149"/>
            <a:ext cx="3400654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+35%</a:t>
            </a:r>
            <a:endParaRPr lang="en-US" sz="4200" dirty="0"/>
          </a:p>
        </p:txBody>
      </p:sp>
      <p:sp>
        <p:nvSpPr>
          <p:cNvPr id="61" name="Text 42"/>
          <p:cNvSpPr txBox="1"/>
          <p:nvPr/>
        </p:nvSpPr>
        <p:spPr>
          <a:xfrm>
            <a:off x="8328355" y="4524451"/>
            <a:ext cx="12006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Advance Orders</a:t>
            </a:r>
            <a:endParaRPr lang="en-US" sz="1000" dirty="0"/>
          </a:p>
        </p:txBody>
      </p:sp>
      <p:sp>
        <p:nvSpPr>
          <p:cNvPr id="62" name="Text 43"/>
          <p:cNvSpPr txBox="1"/>
          <p:nvPr/>
        </p:nvSpPr>
        <p:spPr>
          <a:xfrm>
            <a:off x="8328355" y="4714646"/>
            <a:ext cx="11430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3C5F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Mobile adoption</a:t>
            </a:r>
            <a:endParaRPr lang="en-US" sz="900" dirty="0"/>
          </a:p>
        </p:txBody>
      </p:sp>
      <p:sp>
        <p:nvSpPr>
          <p:cNvPr id="63" name="Text 44"/>
          <p:cNvSpPr txBox="1"/>
          <p:nvPr/>
        </p:nvSpPr>
        <p:spPr>
          <a:xfrm>
            <a:off x="11066983" y="4562856"/>
            <a:ext cx="5532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40%</a:t>
            </a:r>
            <a:endParaRPr lang="en-US" sz="1800" dirty="0"/>
          </a:p>
        </p:txBody>
      </p:sp>
      <p:pic>
        <p:nvPicPr>
          <p:cNvPr id="64" name="Image 17" descr="preencoded.png"/>
          <p:cNvPicPr>
            <a:picLocks noChangeAspect="1"/>
          </p:cNvPicPr>
          <p:nvPr/>
        </p:nvPicPr>
        <p:blipFill>
          <a:blip r:embed="rId20"/>
          <a:srcRect t="-398" b="-398"/>
          <a:stretch/>
        </p:blipFill>
        <p:spPr>
          <a:xfrm>
            <a:off x="8328355" y="5020056"/>
            <a:ext cx="3206801" cy="57607"/>
          </a:xfrm>
          <a:prstGeom prst="rect">
            <a:avLst/>
          </a:prstGeom>
        </p:spPr>
      </p:pic>
      <p:pic>
        <p:nvPicPr>
          <p:cNvPr id="65" name="Image 18" descr="preencoded.png"/>
          <p:cNvPicPr>
            <a:picLocks noChangeAspect="1"/>
          </p:cNvPicPr>
          <p:nvPr/>
        </p:nvPicPr>
        <p:blipFill>
          <a:blip r:embed="rId21"/>
          <a:srcRect t="-388" b="-388"/>
          <a:stretch/>
        </p:blipFill>
        <p:spPr>
          <a:xfrm>
            <a:off x="8328355" y="5020056"/>
            <a:ext cx="1282903" cy="57607"/>
          </a:xfrm>
          <a:prstGeom prst="rect">
            <a:avLst/>
          </a:prstGeom>
        </p:spPr>
      </p:pic>
      <p:sp>
        <p:nvSpPr>
          <p:cNvPr id="66" name="Text 45"/>
          <p:cNvSpPr txBox="1"/>
          <p:nvPr/>
        </p:nvSpPr>
        <p:spPr>
          <a:xfrm>
            <a:off x="8328355" y="5229454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Wait Time</a:t>
            </a:r>
            <a:endParaRPr lang="en-US" sz="1000" dirty="0"/>
          </a:p>
        </p:txBody>
      </p:sp>
      <p:sp>
        <p:nvSpPr>
          <p:cNvPr id="67" name="Text 46"/>
          <p:cNvSpPr txBox="1"/>
          <p:nvPr/>
        </p:nvSpPr>
        <p:spPr>
          <a:xfrm>
            <a:off x="8328355" y="5419649"/>
            <a:ext cx="90708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3C5F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Efficiency gain</a:t>
            </a:r>
            <a:endParaRPr lang="en-US" sz="900" dirty="0"/>
          </a:p>
        </p:txBody>
      </p:sp>
      <p:sp>
        <p:nvSpPr>
          <p:cNvPr id="68" name="Text 47"/>
          <p:cNvSpPr txBox="1"/>
          <p:nvPr/>
        </p:nvSpPr>
        <p:spPr>
          <a:xfrm>
            <a:off x="10993831" y="5266944"/>
            <a:ext cx="61996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-32%</a:t>
            </a:r>
            <a:endParaRPr lang="en-US" sz="1800" dirty="0"/>
          </a:p>
        </p:txBody>
      </p:sp>
      <p:pic>
        <p:nvPicPr>
          <p:cNvPr id="69" name="Image 19" descr="preencoded.png"/>
          <p:cNvPicPr>
            <a:picLocks noChangeAspect="1"/>
          </p:cNvPicPr>
          <p:nvPr/>
        </p:nvPicPr>
        <p:blipFill>
          <a:blip r:embed="rId20"/>
          <a:srcRect t="-398" b="-398"/>
          <a:stretch/>
        </p:blipFill>
        <p:spPr>
          <a:xfrm>
            <a:off x="8328355" y="5724144"/>
            <a:ext cx="3206801" cy="57607"/>
          </a:xfrm>
          <a:prstGeom prst="rect">
            <a:avLst/>
          </a:prstGeom>
        </p:spPr>
      </p:pic>
      <p:pic>
        <p:nvPicPr>
          <p:cNvPr id="70" name="Image 20" descr="preencoded.png"/>
          <p:cNvPicPr>
            <a:picLocks noChangeAspect="1"/>
          </p:cNvPicPr>
          <p:nvPr/>
        </p:nvPicPr>
        <p:blipFill>
          <a:blip r:embed="rId22"/>
          <a:srcRect t="-403" b="-403"/>
          <a:stretch/>
        </p:blipFill>
        <p:spPr>
          <a:xfrm>
            <a:off x="8328355" y="5724144"/>
            <a:ext cx="1025957" cy="57607"/>
          </a:xfrm>
          <a:prstGeom prst="rect">
            <a:avLst/>
          </a:prstGeom>
        </p:spPr>
      </p:pic>
      <p:sp>
        <p:nvSpPr>
          <p:cNvPr id="71" name="Text 48"/>
          <p:cNvSpPr txBox="1"/>
          <p:nvPr/>
        </p:nvSpPr>
        <p:spPr>
          <a:xfrm>
            <a:off x="8328355" y="6010351"/>
            <a:ext cx="128564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Repeat Purchase</a:t>
            </a:r>
            <a:endParaRPr lang="en-US" sz="1000" dirty="0"/>
          </a:p>
        </p:txBody>
      </p:sp>
      <p:sp>
        <p:nvSpPr>
          <p:cNvPr id="72" name="Text 49"/>
          <p:cNvSpPr txBox="1"/>
          <p:nvPr/>
        </p:nvSpPr>
        <p:spPr>
          <a:xfrm>
            <a:off x="8328355" y="6200546"/>
            <a:ext cx="128016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3C5F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Customer retention</a:t>
            </a:r>
            <a:endParaRPr lang="en-US" sz="900" dirty="0"/>
          </a:p>
        </p:txBody>
      </p:sp>
      <p:sp>
        <p:nvSpPr>
          <p:cNvPr id="73" name="Text 50"/>
          <p:cNvSpPr txBox="1"/>
          <p:nvPr/>
        </p:nvSpPr>
        <p:spPr>
          <a:xfrm>
            <a:off x="10936224" y="6048756"/>
            <a:ext cx="67665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BBF2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+22%</a:t>
            </a:r>
            <a:endParaRPr lang="en-US" sz="1800" dirty="0"/>
          </a:p>
        </p:txBody>
      </p:sp>
      <p:pic>
        <p:nvPicPr>
          <p:cNvPr id="74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38183" y="3172054"/>
            <a:ext cx="1390802" cy="228600"/>
          </a:xfrm>
          <a:prstGeom prst="rect">
            <a:avLst/>
          </a:prstGeom>
        </p:spPr>
      </p:pic>
      <p:sp>
        <p:nvSpPr>
          <p:cNvPr id="75" name="Text 51"/>
          <p:cNvSpPr/>
          <p:nvPr/>
        </p:nvSpPr>
        <p:spPr>
          <a:xfrm>
            <a:off x="9485986" y="3172054"/>
            <a:ext cx="114300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Significant Growth</a:t>
            </a:r>
            <a:endParaRPr lang="en-US" sz="900" dirty="0"/>
          </a:p>
        </p:txBody>
      </p:sp>
      <p:pic>
        <p:nvPicPr>
          <p:cNvPr id="76" name="Image 22" descr="preencoded.png"/>
          <p:cNvPicPr>
            <a:picLocks noChangeAspect="1"/>
          </p:cNvPicPr>
          <p:nvPr/>
        </p:nvPicPr>
        <p:blipFill>
          <a:blip r:embed="rId24"/>
          <a:srcRect l="-1911" r="-1911"/>
          <a:stretch/>
        </p:blipFill>
        <p:spPr>
          <a:xfrm>
            <a:off x="9314993" y="3224174"/>
            <a:ext cx="133502" cy="114300"/>
          </a:xfrm>
          <a:prstGeom prst="rect">
            <a:avLst/>
          </a:prstGeom>
        </p:spPr>
      </p:pic>
      <p:sp>
        <p:nvSpPr>
          <p:cNvPr id="78" name="Text 53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17</a:t>
            </a:r>
            <a:endParaRPr lang="en-US" sz="1300" dirty="0"/>
          </a:p>
        </p:txBody>
      </p:sp>
      <p:sp>
        <p:nvSpPr>
          <p:cNvPr id="79" name="Shape 54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0" name="Shape 55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1" name="Shape 56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1" b="-1"/>
          <a:stretch/>
        </p:blipFill>
        <p:spPr>
          <a:xfrm>
            <a:off x="9144" y="166929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57200" y="692201"/>
            <a:ext cx="75895" cy="552298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761695" y="692201"/>
            <a:ext cx="344820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Strategic Framework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761695" y="882396"/>
            <a:ext cx="3657600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IMC Planning Process</a:t>
            </a:r>
            <a:endParaRPr lang="en-US" sz="2200" dirty="0"/>
          </a:p>
        </p:txBody>
      </p:sp>
      <p:sp>
        <p:nvSpPr>
          <p:cNvPr id="8" name="Shape 4"/>
          <p:cNvSpPr/>
          <p:nvPr/>
        </p:nvSpPr>
        <p:spPr>
          <a:xfrm>
            <a:off x="457200" y="1391717"/>
            <a:ext cx="3638398" cy="866851"/>
          </a:xfrm>
          <a:prstGeom prst="roundRect">
            <a:avLst>
              <a:gd name="adj" fmla="val 13910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 txBox="1"/>
          <p:nvPr/>
        </p:nvSpPr>
        <p:spPr>
          <a:xfrm>
            <a:off x="619049" y="1553566"/>
            <a:ext cx="34290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Integrated System</a:t>
            </a:r>
            <a:endParaRPr lang="en-US" sz="1000" dirty="0"/>
          </a:p>
        </p:txBody>
      </p:sp>
      <p:sp>
        <p:nvSpPr>
          <p:cNvPr id="10" name="Text 6"/>
          <p:cNvSpPr txBox="1"/>
          <p:nvPr/>
        </p:nvSpPr>
        <p:spPr>
          <a:xfrm>
            <a:off x="619049" y="1782166"/>
            <a:ext cx="33915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 continuous loop from </a:t>
            </a:r>
            <a:r>
              <a:rPr lang="en-US" sz="9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audit to measurement</a:t>
            </a:r>
            <a:r>
              <a:rPr lang="en-US" sz="9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ensuring every channel works together towards a common goal. </a:t>
            </a:r>
            <a:endParaRPr lang="en-US" sz="9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15" r="-15"/>
          <a:stretch/>
        </p:blipFill>
        <p:spPr>
          <a:xfrm>
            <a:off x="457200" y="2411273"/>
            <a:ext cx="3554273" cy="464515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599846" y="2471623"/>
            <a:ext cx="32671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1. Audit</a:t>
            </a:r>
            <a:endParaRPr lang="en-US" sz="1200" dirty="0"/>
          </a:p>
        </p:txBody>
      </p:sp>
      <p:sp>
        <p:nvSpPr>
          <p:cNvPr id="13" name="Text 8"/>
          <p:cNvSpPr txBox="1"/>
          <p:nvPr/>
        </p:nvSpPr>
        <p:spPr>
          <a:xfrm>
            <a:off x="599846" y="2662733"/>
            <a:ext cx="32671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Analyze current situation</a:t>
            </a:r>
            <a:endParaRPr lang="en-US" sz="12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44468" y="2567635"/>
            <a:ext cx="152705" cy="152705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 l="-15" r="-15"/>
          <a:stretch/>
        </p:blipFill>
        <p:spPr>
          <a:xfrm>
            <a:off x="457200" y="2937053"/>
            <a:ext cx="3554273" cy="464515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599846" y="2997403"/>
            <a:ext cx="32671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2. Goals</a:t>
            </a:r>
            <a:endParaRPr lang="en-US" sz="1200" dirty="0"/>
          </a:p>
        </p:txBody>
      </p:sp>
      <p:sp>
        <p:nvSpPr>
          <p:cNvPr id="17" name="Text 10"/>
          <p:cNvSpPr txBox="1"/>
          <p:nvPr/>
        </p:nvSpPr>
        <p:spPr>
          <a:xfrm>
            <a:off x="599846" y="3187598"/>
            <a:ext cx="32671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SMART objectives</a:t>
            </a:r>
            <a:endParaRPr lang="en-US" sz="12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44468" y="3092501"/>
            <a:ext cx="152705" cy="152705"/>
          </a:xfrm>
          <a:prstGeom prst="rect">
            <a:avLst/>
          </a:prstGeom>
        </p:spPr>
      </p:pic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5"/>
          <a:srcRect l="-15" r="-15"/>
          <a:stretch/>
        </p:blipFill>
        <p:spPr>
          <a:xfrm>
            <a:off x="457200" y="3461918"/>
            <a:ext cx="3554273" cy="464515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599846" y="3523183"/>
            <a:ext cx="32296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3. Audience</a:t>
            </a:r>
            <a:endParaRPr lang="en-US" sz="1200" dirty="0"/>
          </a:p>
        </p:txBody>
      </p:sp>
      <p:sp>
        <p:nvSpPr>
          <p:cNvPr id="21" name="Text 12"/>
          <p:cNvSpPr txBox="1"/>
          <p:nvPr/>
        </p:nvSpPr>
        <p:spPr>
          <a:xfrm>
            <a:off x="599846" y="3713378"/>
            <a:ext cx="32296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target segments</a:t>
            </a:r>
            <a:endParaRPr lang="en-US" sz="12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8"/>
          <a:srcRect t="-180" b="-180"/>
          <a:stretch/>
        </p:blipFill>
        <p:spPr>
          <a:xfrm>
            <a:off x="3706978" y="3618281"/>
            <a:ext cx="190195" cy="152705"/>
          </a:xfrm>
          <a:prstGeom prst="rect">
            <a:avLst/>
          </a:prstGeom>
        </p:spPr>
      </p:pic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5"/>
          <a:srcRect l="-15" r="-15"/>
          <a:stretch/>
        </p:blipFill>
        <p:spPr>
          <a:xfrm>
            <a:off x="457200" y="3987698"/>
            <a:ext cx="3554273" cy="464515"/>
          </a:xfrm>
          <a:prstGeom prst="rect">
            <a:avLst/>
          </a:prstGeom>
        </p:spPr>
      </p:pic>
      <p:sp>
        <p:nvSpPr>
          <p:cNvPr id="24" name="Text 13"/>
          <p:cNvSpPr txBox="1"/>
          <p:nvPr/>
        </p:nvSpPr>
        <p:spPr>
          <a:xfrm>
            <a:off x="599846" y="4048963"/>
            <a:ext cx="32671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4. Message</a:t>
            </a:r>
            <a:endParaRPr lang="en-US" sz="1200" dirty="0"/>
          </a:p>
        </p:txBody>
      </p:sp>
      <p:sp>
        <p:nvSpPr>
          <p:cNvPr id="25" name="Text 14"/>
          <p:cNvSpPr txBox="1"/>
          <p:nvPr/>
        </p:nvSpPr>
        <p:spPr>
          <a:xfrm>
            <a:off x="599846" y="4239158"/>
            <a:ext cx="32671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Craft core value proposition</a:t>
            </a:r>
            <a:endParaRPr lang="en-US" sz="1200" dirty="0"/>
          </a:p>
        </p:txBody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744468" y="4144061"/>
            <a:ext cx="152705" cy="152705"/>
          </a:xfrm>
          <a:prstGeom prst="rect">
            <a:avLst/>
          </a:prstGeom>
        </p:spPr>
      </p:pic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5"/>
          <a:srcRect l="-15" r="-15"/>
          <a:stretch/>
        </p:blipFill>
        <p:spPr>
          <a:xfrm>
            <a:off x="457200" y="4513478"/>
            <a:ext cx="3554273" cy="464515"/>
          </a:xfrm>
          <a:prstGeom prst="rect">
            <a:avLst/>
          </a:prstGeom>
        </p:spPr>
      </p:pic>
      <p:sp>
        <p:nvSpPr>
          <p:cNvPr id="28" name="Text 15"/>
          <p:cNvSpPr txBox="1"/>
          <p:nvPr/>
        </p:nvSpPr>
        <p:spPr>
          <a:xfrm>
            <a:off x="599846" y="4573829"/>
            <a:ext cx="32671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5. Channels</a:t>
            </a:r>
            <a:endParaRPr lang="en-US" sz="1200" dirty="0"/>
          </a:p>
        </p:txBody>
      </p:sp>
      <p:sp>
        <p:nvSpPr>
          <p:cNvPr id="29" name="Text 16"/>
          <p:cNvSpPr txBox="1"/>
          <p:nvPr/>
        </p:nvSpPr>
        <p:spPr>
          <a:xfrm>
            <a:off x="599846" y="4764938"/>
            <a:ext cx="32671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Select media mix</a:t>
            </a:r>
            <a:endParaRPr lang="en-US" sz="1200" dirty="0"/>
          </a:p>
        </p:txBody>
      </p:sp>
      <p:pic>
        <p:nvPicPr>
          <p:cNvPr id="30" name="Image 11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744468" y="4668926"/>
            <a:ext cx="152705" cy="152705"/>
          </a:xfrm>
          <a:prstGeom prst="rect">
            <a:avLst/>
          </a:prstGeom>
        </p:spPr>
      </p:pic>
      <p:pic>
        <p:nvPicPr>
          <p:cNvPr id="31" name="Image 12" descr="preencoded.png"/>
          <p:cNvPicPr>
            <a:picLocks noChangeAspect="1"/>
          </p:cNvPicPr>
          <p:nvPr/>
        </p:nvPicPr>
        <p:blipFill>
          <a:blip r:embed="rId5"/>
          <a:srcRect l="-15" r="-15"/>
          <a:stretch/>
        </p:blipFill>
        <p:spPr>
          <a:xfrm>
            <a:off x="457200" y="5038344"/>
            <a:ext cx="3554273" cy="464515"/>
          </a:xfrm>
          <a:prstGeom prst="rect">
            <a:avLst/>
          </a:prstGeom>
        </p:spPr>
      </p:pic>
      <p:sp>
        <p:nvSpPr>
          <p:cNvPr id="32" name="Text 17"/>
          <p:cNvSpPr txBox="1"/>
          <p:nvPr/>
        </p:nvSpPr>
        <p:spPr>
          <a:xfrm>
            <a:off x="599846" y="5099609"/>
            <a:ext cx="32671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6. Launch</a:t>
            </a:r>
            <a:endParaRPr lang="en-US" sz="1200" dirty="0"/>
          </a:p>
        </p:txBody>
      </p:sp>
      <p:sp>
        <p:nvSpPr>
          <p:cNvPr id="33" name="Text 18"/>
          <p:cNvSpPr txBox="1"/>
          <p:nvPr/>
        </p:nvSpPr>
        <p:spPr>
          <a:xfrm>
            <a:off x="599846" y="5289804"/>
            <a:ext cx="32671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Execute campaign</a:t>
            </a:r>
            <a:endParaRPr lang="en-US" sz="1200" dirty="0"/>
          </a:p>
        </p:txBody>
      </p:sp>
      <p:pic>
        <p:nvPicPr>
          <p:cNvPr id="34" name="Image 13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744468" y="5194706"/>
            <a:ext cx="152705" cy="152705"/>
          </a:xfrm>
          <a:prstGeom prst="rect">
            <a:avLst/>
          </a:prstGeom>
        </p:spPr>
      </p:pic>
      <p:pic>
        <p:nvPicPr>
          <p:cNvPr id="35" name="Image 14" descr="preencoded.png"/>
          <p:cNvPicPr>
            <a:picLocks noChangeAspect="1"/>
          </p:cNvPicPr>
          <p:nvPr/>
        </p:nvPicPr>
        <p:blipFill>
          <a:blip r:embed="rId5"/>
          <a:srcRect l="-15" r="-15"/>
          <a:stretch/>
        </p:blipFill>
        <p:spPr>
          <a:xfrm>
            <a:off x="457200" y="5564124"/>
            <a:ext cx="3554273" cy="464515"/>
          </a:xfrm>
          <a:prstGeom prst="rect">
            <a:avLst/>
          </a:prstGeom>
        </p:spPr>
      </p:pic>
      <p:sp>
        <p:nvSpPr>
          <p:cNvPr id="36" name="Text 19"/>
          <p:cNvSpPr txBox="1"/>
          <p:nvPr/>
        </p:nvSpPr>
        <p:spPr>
          <a:xfrm>
            <a:off x="599846" y="5625389"/>
            <a:ext cx="32671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7. Measure</a:t>
            </a:r>
            <a:endParaRPr lang="en-US" sz="1200" dirty="0"/>
          </a:p>
        </p:txBody>
      </p:sp>
      <p:sp>
        <p:nvSpPr>
          <p:cNvPr id="37" name="Text 20"/>
          <p:cNvSpPr txBox="1"/>
          <p:nvPr/>
        </p:nvSpPr>
        <p:spPr>
          <a:xfrm>
            <a:off x="599846" y="5815584"/>
            <a:ext cx="32671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&amp; Optimize</a:t>
            </a:r>
            <a:endParaRPr lang="en-US" sz="1200" dirty="0"/>
          </a:p>
        </p:txBody>
      </p:sp>
      <p:pic>
        <p:nvPicPr>
          <p:cNvPr id="38" name="Image 15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744468" y="5720486"/>
            <a:ext cx="152705" cy="152705"/>
          </a:xfrm>
          <a:prstGeom prst="rect">
            <a:avLst/>
          </a:prstGeom>
        </p:spPr>
      </p:pic>
      <p:sp>
        <p:nvSpPr>
          <p:cNvPr id="39" name="Shape 21"/>
          <p:cNvSpPr/>
          <p:nvPr/>
        </p:nvSpPr>
        <p:spPr>
          <a:xfrm rot="21540000">
            <a:off x="4544568" y="304495"/>
            <a:ext cx="7114946" cy="6172200"/>
          </a:xfrm>
          <a:prstGeom prst="roundRect">
            <a:avLst>
              <a:gd name="adj" fmla="val 366"/>
            </a:avLst>
          </a:prstGeom>
          <a:solidFill>
            <a:srgbClr val="F3F4F6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0" name="Image 16" descr="preencoded.png"/>
          <p:cNvPicPr>
            <a:picLocks noChangeAspect="1"/>
          </p:cNvPicPr>
          <p:nvPr/>
        </p:nvPicPr>
        <p:blipFill>
          <a:blip r:embed="rId13"/>
          <a:srcRect l="-1" r="-1"/>
          <a:stretch/>
        </p:blipFill>
        <p:spPr>
          <a:xfrm>
            <a:off x="4544568" y="304495"/>
            <a:ext cx="7114032" cy="6172200"/>
          </a:xfrm>
          <a:prstGeom prst="rect">
            <a:avLst/>
          </a:prstGeom>
        </p:spPr>
      </p:pic>
      <p:pic>
        <p:nvPicPr>
          <p:cNvPr id="41" name="Image 17" descr="preencoded.png"/>
          <p:cNvPicPr>
            <a:picLocks noChangeAspect="1"/>
          </p:cNvPicPr>
          <p:nvPr/>
        </p:nvPicPr>
        <p:blipFill>
          <a:blip r:embed="rId14"/>
          <a:srcRect t="53" b="53"/>
          <a:stretch/>
        </p:blipFill>
        <p:spPr>
          <a:xfrm>
            <a:off x="4662526" y="390449"/>
            <a:ext cx="6886346" cy="6001207"/>
          </a:xfrm>
          <a:prstGeom prst="rect">
            <a:avLst/>
          </a:prstGeom>
        </p:spPr>
      </p:pic>
      <p:sp>
        <p:nvSpPr>
          <p:cNvPr id="42" name="Shape 22"/>
          <p:cNvSpPr/>
          <p:nvPr/>
        </p:nvSpPr>
        <p:spPr>
          <a:xfrm>
            <a:off x="4773168" y="5333695"/>
            <a:ext cx="38405" cy="914400"/>
          </a:xfrm>
          <a:prstGeom prst="roundRect">
            <a:avLst>
              <a:gd name="adj" fmla="val 198412"/>
            </a:avLst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23"/>
          <p:cNvSpPr txBox="1"/>
          <p:nvPr/>
        </p:nvSpPr>
        <p:spPr>
          <a:xfrm>
            <a:off x="4964278" y="5410505"/>
            <a:ext cx="281360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 Cycle</a:t>
            </a:r>
            <a:endParaRPr lang="en-US" sz="900" dirty="0"/>
          </a:p>
        </p:txBody>
      </p:sp>
      <p:sp>
        <p:nvSpPr>
          <p:cNvPr id="44" name="Text 24"/>
          <p:cNvSpPr txBox="1"/>
          <p:nvPr/>
        </p:nvSpPr>
        <p:spPr>
          <a:xfrm>
            <a:off x="4964278" y="5600700"/>
            <a:ext cx="1681849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cycle doesn't end at launch; measurement feeds back into the next audit.</a:t>
            </a:r>
            <a:endParaRPr lang="en-US" sz="1000" dirty="0"/>
          </a:p>
        </p:txBody>
      </p:sp>
      <p:sp>
        <p:nvSpPr>
          <p:cNvPr id="46" name="Text 26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l="-1" r="-1"/>
          <a:stretch/>
        </p:blipFill>
        <p:spPr>
          <a:xfrm>
            <a:off x="0" y="152705"/>
            <a:ext cx="12191695" cy="6705295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57200" y="1181405"/>
            <a:ext cx="112772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457200" y="457200"/>
            <a:ext cx="49057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Best Practices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7200" y="685800"/>
            <a:ext cx="490575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Common Promotional Mistakes</a:t>
            </a:r>
            <a:endParaRPr lang="en-US" sz="22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676" y="666598"/>
            <a:ext cx="1762049" cy="36210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351922" y="666598"/>
            <a:ext cx="1391717" cy="362102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FEE2E2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91B1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Avoid These Pitfalls</a:t>
            </a:r>
            <a:endParaRPr lang="en-US" sz="1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42525" y="779069"/>
            <a:ext cx="133502" cy="133502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419149"/>
            <a:ext cx="3390595" cy="4572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457200" y="1419149"/>
            <a:ext cx="3391510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D7FA6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5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Mistake</a:t>
            </a:r>
            <a:endParaRPr lang="en-US" sz="10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480" y="1419149"/>
            <a:ext cx="3952951" cy="457200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3840480" y="1419149"/>
            <a:ext cx="3952951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D7FA6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5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Fails</a:t>
            </a:r>
            <a:endParaRPr lang="en-US" sz="10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7030" y="1419149"/>
            <a:ext cx="3952951" cy="457200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7787030" y="1419149"/>
            <a:ext cx="3952951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D7FA6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5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Better Approach</a:t>
            </a:r>
            <a:endParaRPr lang="en-US" sz="1000" dirty="0"/>
          </a:p>
        </p:txBody>
      </p:sp>
      <p:sp>
        <p:nvSpPr>
          <p:cNvPr id="17" name="Shape 8"/>
          <p:cNvSpPr/>
          <p:nvPr/>
        </p:nvSpPr>
        <p:spPr>
          <a:xfrm>
            <a:off x="457200" y="2299716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18" name="Text 9"/>
          <p:cNvSpPr txBox="1"/>
          <p:nvPr/>
        </p:nvSpPr>
        <p:spPr>
          <a:xfrm>
            <a:off x="876910" y="1985162"/>
            <a:ext cx="293339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Clever &gt; Clear</a:t>
            </a:r>
            <a:endParaRPr lang="en-US" sz="1100" dirty="0"/>
          </a:p>
        </p:txBody>
      </p:sp>
      <p:sp>
        <p:nvSpPr>
          <p:cNvPr id="19" name="Shape 10"/>
          <p:cNvSpPr/>
          <p:nvPr/>
        </p:nvSpPr>
        <p:spPr>
          <a:xfrm>
            <a:off x="3840480" y="2299716"/>
            <a:ext cx="3952951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20" name="Text 11"/>
          <p:cNvSpPr txBox="1"/>
          <p:nvPr/>
        </p:nvSpPr>
        <p:spPr>
          <a:xfrm>
            <a:off x="3993185" y="1985162"/>
            <a:ext cx="431048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People miss the value or action because it's too abstract.</a:t>
            </a:r>
            <a:endParaRPr lang="en-US" sz="1100" dirty="0"/>
          </a:p>
        </p:txBody>
      </p:sp>
      <p:sp>
        <p:nvSpPr>
          <p:cNvPr id="21" name="Shape 12"/>
          <p:cNvSpPr/>
          <p:nvPr/>
        </p:nvSpPr>
        <p:spPr>
          <a:xfrm>
            <a:off x="7787030" y="2299716"/>
            <a:ext cx="3952951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22" name="Text 13"/>
          <p:cNvSpPr txBox="1"/>
          <p:nvPr/>
        </p:nvSpPr>
        <p:spPr>
          <a:xfrm>
            <a:off x="8206740" y="1985162"/>
            <a:ext cx="34957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 with plain-language benefit + CTA</a:t>
            </a:r>
            <a:endParaRPr lang="en-US" sz="1100" dirty="0"/>
          </a:p>
        </p:txBody>
      </p:sp>
      <p:sp>
        <p:nvSpPr>
          <p:cNvPr id="23" name="Shape 14"/>
          <p:cNvSpPr/>
          <p:nvPr/>
        </p:nvSpPr>
        <p:spPr>
          <a:xfrm>
            <a:off x="457200" y="2303374"/>
            <a:ext cx="11277295" cy="629107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24" name="Shape 15"/>
          <p:cNvSpPr/>
          <p:nvPr/>
        </p:nvSpPr>
        <p:spPr>
          <a:xfrm>
            <a:off x="457200" y="2923337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25" name="Text 16"/>
          <p:cNvSpPr txBox="1"/>
          <p:nvPr/>
        </p:nvSpPr>
        <p:spPr>
          <a:xfrm>
            <a:off x="876910" y="2514600"/>
            <a:ext cx="293339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Promoting to "Everyone"</a:t>
            </a:r>
            <a:endParaRPr lang="en-US" sz="1100" dirty="0"/>
          </a:p>
        </p:txBody>
      </p:sp>
      <p:sp>
        <p:nvSpPr>
          <p:cNvPr id="26" name="Shape 17"/>
          <p:cNvSpPr/>
          <p:nvPr/>
        </p:nvSpPr>
        <p:spPr>
          <a:xfrm>
            <a:off x="3840480" y="2923337"/>
            <a:ext cx="3952951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27" name="Text 18"/>
          <p:cNvSpPr txBox="1"/>
          <p:nvPr/>
        </p:nvSpPr>
        <p:spPr>
          <a:xfrm>
            <a:off x="3993185" y="2417674"/>
            <a:ext cx="3724351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Wastes spend on irrelevant people; message becomes generic.</a:t>
            </a:r>
            <a:endParaRPr lang="en-US" sz="1100" dirty="0"/>
          </a:p>
        </p:txBody>
      </p:sp>
      <p:sp>
        <p:nvSpPr>
          <p:cNvPr id="28" name="Shape 19"/>
          <p:cNvSpPr/>
          <p:nvPr/>
        </p:nvSpPr>
        <p:spPr>
          <a:xfrm>
            <a:off x="7787030" y="2923337"/>
            <a:ext cx="3952951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29" name="Text 20"/>
          <p:cNvSpPr txBox="1"/>
          <p:nvPr/>
        </p:nvSpPr>
        <p:spPr>
          <a:xfrm>
            <a:off x="8206740" y="2514600"/>
            <a:ext cx="34957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1–2 high-value segments</a:t>
            </a:r>
            <a:endParaRPr lang="en-US" sz="1100" dirty="0"/>
          </a:p>
        </p:txBody>
      </p:sp>
      <p:sp>
        <p:nvSpPr>
          <p:cNvPr id="30" name="Shape 21"/>
          <p:cNvSpPr/>
          <p:nvPr/>
        </p:nvSpPr>
        <p:spPr>
          <a:xfrm>
            <a:off x="457200" y="3549701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31" name="Text 22"/>
          <p:cNvSpPr txBox="1"/>
          <p:nvPr/>
        </p:nvSpPr>
        <p:spPr>
          <a:xfrm>
            <a:off x="876910" y="3141878"/>
            <a:ext cx="293339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Weak / Missing CTA</a:t>
            </a:r>
            <a:endParaRPr lang="en-US" sz="1100" dirty="0"/>
          </a:p>
        </p:txBody>
      </p:sp>
      <p:sp>
        <p:nvSpPr>
          <p:cNvPr id="32" name="Shape 23"/>
          <p:cNvSpPr/>
          <p:nvPr/>
        </p:nvSpPr>
        <p:spPr>
          <a:xfrm>
            <a:off x="3840480" y="3549701"/>
            <a:ext cx="3952951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33" name="Text 24"/>
          <p:cNvSpPr txBox="1"/>
          <p:nvPr/>
        </p:nvSpPr>
        <p:spPr>
          <a:xfrm>
            <a:off x="3993185" y="3044038"/>
            <a:ext cx="3724351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Audience is interested but doesn't know the specific next step.</a:t>
            </a:r>
            <a:endParaRPr lang="en-US" sz="1100" dirty="0"/>
          </a:p>
        </p:txBody>
      </p:sp>
      <p:sp>
        <p:nvSpPr>
          <p:cNvPr id="34" name="Shape 25"/>
          <p:cNvSpPr/>
          <p:nvPr/>
        </p:nvSpPr>
        <p:spPr>
          <a:xfrm>
            <a:off x="7787030" y="3549701"/>
            <a:ext cx="3952951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35" name="Text 26"/>
          <p:cNvSpPr txBox="1"/>
          <p:nvPr/>
        </p:nvSpPr>
        <p:spPr>
          <a:xfrm>
            <a:off x="8206740" y="3141878"/>
            <a:ext cx="34957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One strong CTA, above the fold, repeated</a:t>
            </a:r>
            <a:endParaRPr lang="en-US" sz="1100" dirty="0"/>
          </a:p>
        </p:txBody>
      </p:sp>
      <p:sp>
        <p:nvSpPr>
          <p:cNvPr id="36" name="Shape 27"/>
          <p:cNvSpPr/>
          <p:nvPr/>
        </p:nvSpPr>
        <p:spPr>
          <a:xfrm>
            <a:off x="457200" y="3557016"/>
            <a:ext cx="11277295" cy="629107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37" name="Shape 28"/>
          <p:cNvSpPr/>
          <p:nvPr/>
        </p:nvSpPr>
        <p:spPr>
          <a:xfrm>
            <a:off x="457200" y="4176979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38" name="Text 29"/>
          <p:cNvSpPr txBox="1"/>
          <p:nvPr/>
        </p:nvSpPr>
        <p:spPr>
          <a:xfrm>
            <a:off x="876910" y="3768242"/>
            <a:ext cx="293339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One-and-done Blast</a:t>
            </a:r>
            <a:endParaRPr lang="en-US" sz="1100" dirty="0"/>
          </a:p>
        </p:txBody>
      </p:sp>
      <p:sp>
        <p:nvSpPr>
          <p:cNvPr id="39" name="Shape 30"/>
          <p:cNvSpPr/>
          <p:nvPr/>
        </p:nvSpPr>
        <p:spPr>
          <a:xfrm>
            <a:off x="3840480" y="4176979"/>
            <a:ext cx="3952951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40" name="Text 31"/>
          <p:cNvSpPr txBox="1"/>
          <p:nvPr/>
        </p:nvSpPr>
        <p:spPr>
          <a:xfrm>
            <a:off x="3993185" y="3671316"/>
            <a:ext cx="3724351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reinforcement; relies on catching them at the exact right second.</a:t>
            </a:r>
            <a:endParaRPr lang="en-US" sz="1100" dirty="0"/>
          </a:p>
        </p:txBody>
      </p:sp>
      <p:sp>
        <p:nvSpPr>
          <p:cNvPr id="41" name="Shape 32"/>
          <p:cNvSpPr/>
          <p:nvPr/>
        </p:nvSpPr>
        <p:spPr>
          <a:xfrm>
            <a:off x="7787030" y="4176979"/>
            <a:ext cx="3952951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42" name="Text 33"/>
          <p:cNvSpPr txBox="1"/>
          <p:nvPr/>
        </p:nvSpPr>
        <p:spPr>
          <a:xfrm>
            <a:off x="8206740" y="3768242"/>
            <a:ext cx="34957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Plan multi-touch sequence across funnel</a:t>
            </a:r>
            <a:endParaRPr lang="en-US" sz="1100" dirty="0"/>
          </a:p>
        </p:txBody>
      </p:sp>
      <p:sp>
        <p:nvSpPr>
          <p:cNvPr id="43" name="Shape 34"/>
          <p:cNvSpPr/>
          <p:nvPr/>
        </p:nvSpPr>
        <p:spPr>
          <a:xfrm>
            <a:off x="457200" y="4613148"/>
            <a:ext cx="33905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44" name="Text 35"/>
          <p:cNvSpPr txBox="1"/>
          <p:nvPr/>
        </p:nvSpPr>
        <p:spPr>
          <a:xfrm>
            <a:off x="876910" y="4298594"/>
            <a:ext cx="293339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Inconsistent Cross-channel</a:t>
            </a:r>
            <a:endParaRPr lang="en-US" sz="1100" dirty="0"/>
          </a:p>
        </p:txBody>
      </p:sp>
      <p:sp>
        <p:nvSpPr>
          <p:cNvPr id="45" name="Shape 36"/>
          <p:cNvSpPr/>
          <p:nvPr/>
        </p:nvSpPr>
        <p:spPr>
          <a:xfrm>
            <a:off x="3840480" y="4613148"/>
            <a:ext cx="3952951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46" name="Text 37"/>
          <p:cNvSpPr txBox="1"/>
          <p:nvPr/>
        </p:nvSpPr>
        <p:spPr>
          <a:xfrm>
            <a:off x="3993185" y="4298594"/>
            <a:ext cx="431048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Confuses memory; looks like different brands; hurts trust.</a:t>
            </a:r>
            <a:endParaRPr lang="en-US" sz="1100" dirty="0"/>
          </a:p>
        </p:txBody>
      </p:sp>
      <p:sp>
        <p:nvSpPr>
          <p:cNvPr id="47" name="Shape 38"/>
          <p:cNvSpPr/>
          <p:nvPr/>
        </p:nvSpPr>
        <p:spPr>
          <a:xfrm>
            <a:off x="7787030" y="4613148"/>
            <a:ext cx="3952951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48" name="Text 39"/>
          <p:cNvSpPr txBox="1"/>
          <p:nvPr/>
        </p:nvSpPr>
        <p:spPr>
          <a:xfrm>
            <a:off x="8206740" y="4298594"/>
            <a:ext cx="34957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One core message, adapted per channel</a:t>
            </a:r>
            <a:endParaRPr lang="en-US" sz="1100" dirty="0"/>
          </a:p>
        </p:txBody>
      </p:sp>
      <p:sp>
        <p:nvSpPr>
          <p:cNvPr id="49" name="Shape 40"/>
          <p:cNvSpPr/>
          <p:nvPr/>
        </p:nvSpPr>
        <p:spPr>
          <a:xfrm>
            <a:off x="457200" y="4616806"/>
            <a:ext cx="11277295" cy="428854"/>
          </a:xfrm>
          <a:prstGeom prst="roundRect">
            <a:avLst>
              <a:gd name="adj" fmla="val 37906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1100"/>
          </a:p>
        </p:txBody>
      </p:sp>
      <p:sp>
        <p:nvSpPr>
          <p:cNvPr id="50" name="Text 41"/>
          <p:cNvSpPr txBox="1"/>
          <p:nvPr/>
        </p:nvSpPr>
        <p:spPr>
          <a:xfrm>
            <a:off x="876910" y="4731106"/>
            <a:ext cx="293339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Tracking / UTMs</a:t>
            </a:r>
            <a:endParaRPr lang="en-US" sz="1100" dirty="0"/>
          </a:p>
        </p:txBody>
      </p:sp>
      <p:sp>
        <p:nvSpPr>
          <p:cNvPr id="51" name="Text 42"/>
          <p:cNvSpPr txBox="1"/>
          <p:nvPr/>
        </p:nvSpPr>
        <p:spPr>
          <a:xfrm>
            <a:off x="3993185" y="4731106"/>
            <a:ext cx="415594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Can't attribute success or optimize; "flying blind."</a:t>
            </a:r>
            <a:endParaRPr lang="en-US" sz="1100" dirty="0"/>
          </a:p>
        </p:txBody>
      </p:sp>
      <p:sp>
        <p:nvSpPr>
          <p:cNvPr id="52" name="Text 43"/>
          <p:cNvSpPr txBox="1"/>
          <p:nvPr/>
        </p:nvSpPr>
        <p:spPr>
          <a:xfrm>
            <a:off x="8206740" y="4731106"/>
            <a:ext cx="34957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baselines, UTM every link, review weekly</a:t>
            </a:r>
            <a:endParaRPr lang="en-US" sz="1100" dirty="0"/>
          </a:p>
        </p:txBody>
      </p:sp>
      <p:pic>
        <p:nvPicPr>
          <p:cNvPr id="53" name="Image 7" descr="preencoded.png"/>
          <p:cNvPicPr>
            <a:picLocks noChangeAspect="1"/>
          </p:cNvPicPr>
          <p:nvPr/>
        </p:nvPicPr>
        <p:blipFill>
          <a:blip r:embed="rId9"/>
          <a:srcRect l="-21233" r="-21233"/>
          <a:stretch/>
        </p:blipFill>
        <p:spPr>
          <a:xfrm>
            <a:off x="521005" y="1972666"/>
            <a:ext cx="405145" cy="284380"/>
          </a:xfrm>
          <a:prstGeom prst="rect">
            <a:avLst/>
          </a:prstGeom>
        </p:spPr>
      </p:pic>
      <p:pic>
        <p:nvPicPr>
          <p:cNvPr id="54" name="Image 8" descr="preencoded.png"/>
          <p:cNvPicPr>
            <a:picLocks noChangeAspect="1"/>
          </p:cNvPicPr>
          <p:nvPr/>
        </p:nvPicPr>
        <p:blipFill>
          <a:blip r:embed="rId10"/>
          <a:srcRect l="-31409" r="-31409"/>
          <a:stretch/>
        </p:blipFill>
        <p:spPr>
          <a:xfrm>
            <a:off x="7713055" y="1985365"/>
            <a:ext cx="467675" cy="328271"/>
          </a:xfrm>
          <a:prstGeom prst="rect">
            <a:avLst/>
          </a:prstGeom>
        </p:spPr>
      </p:pic>
      <p:pic>
        <p:nvPicPr>
          <p:cNvPr id="55" name="Image 9" descr="preencoded.png"/>
          <p:cNvPicPr>
            <a:picLocks noChangeAspect="1"/>
          </p:cNvPicPr>
          <p:nvPr/>
        </p:nvPicPr>
        <p:blipFill>
          <a:blip r:embed="rId11"/>
          <a:srcRect l="-6986" r="-6986"/>
          <a:stretch/>
        </p:blipFill>
        <p:spPr>
          <a:xfrm>
            <a:off x="521006" y="2502103"/>
            <a:ext cx="333060" cy="233782"/>
          </a:xfrm>
          <a:prstGeom prst="rect">
            <a:avLst/>
          </a:prstGeom>
        </p:spPr>
      </p:pic>
      <p:pic>
        <p:nvPicPr>
          <p:cNvPr id="56" name="Image 10" descr="preencoded.png"/>
          <p:cNvPicPr>
            <a:picLocks noChangeAspect="1"/>
          </p:cNvPicPr>
          <p:nvPr/>
        </p:nvPicPr>
        <p:blipFill>
          <a:blip r:embed="rId12"/>
          <a:srcRect l="-21233" r="-21233"/>
          <a:stretch/>
        </p:blipFill>
        <p:spPr>
          <a:xfrm>
            <a:off x="7713055" y="2514802"/>
            <a:ext cx="467675" cy="328271"/>
          </a:xfrm>
          <a:prstGeom prst="rect">
            <a:avLst/>
          </a:prstGeom>
        </p:spPr>
      </p:pic>
      <p:pic>
        <p:nvPicPr>
          <p:cNvPr id="57" name="Image 11" descr="preencoded.png"/>
          <p:cNvPicPr>
            <a:picLocks noChangeAspect="1"/>
          </p:cNvPicPr>
          <p:nvPr/>
        </p:nvPicPr>
        <p:blipFill>
          <a:blip r:embed="rId13"/>
          <a:srcRect l="-44978" r="-44978"/>
          <a:stretch/>
        </p:blipFill>
        <p:spPr>
          <a:xfrm>
            <a:off x="362001" y="3040482"/>
            <a:ext cx="691149" cy="485132"/>
          </a:xfrm>
          <a:prstGeom prst="rect">
            <a:avLst/>
          </a:prstGeom>
        </p:spPr>
      </p:pic>
      <p:pic>
        <p:nvPicPr>
          <p:cNvPr id="58" name="Image 12" descr="preencoded.png"/>
          <p:cNvPicPr>
            <a:picLocks noChangeAspect="1"/>
          </p:cNvPicPr>
          <p:nvPr/>
        </p:nvPicPr>
        <p:blipFill>
          <a:blip r:embed="rId14"/>
          <a:srcRect l="-63973" r="-63973"/>
          <a:stretch/>
        </p:blipFill>
        <p:spPr>
          <a:xfrm>
            <a:off x="7662255" y="2997921"/>
            <a:ext cx="691149" cy="485132"/>
          </a:xfrm>
          <a:prstGeom prst="rect">
            <a:avLst/>
          </a:prstGeom>
        </p:spPr>
      </p:pic>
      <p:pic>
        <p:nvPicPr>
          <p:cNvPr id="59" name="Image 13" descr="preencoded.png"/>
          <p:cNvPicPr>
            <a:picLocks noChangeAspect="1"/>
          </p:cNvPicPr>
          <p:nvPr/>
        </p:nvPicPr>
        <p:blipFill>
          <a:blip r:embed="rId15"/>
          <a:srcRect l="-31409" r="-31409"/>
          <a:stretch/>
        </p:blipFill>
        <p:spPr>
          <a:xfrm>
            <a:off x="521005" y="3755746"/>
            <a:ext cx="405145" cy="284380"/>
          </a:xfrm>
          <a:prstGeom prst="rect">
            <a:avLst/>
          </a:prstGeom>
        </p:spPr>
      </p:pic>
      <p:pic>
        <p:nvPicPr>
          <p:cNvPr id="60" name="Image 14" descr="preencoded.png"/>
          <p:cNvPicPr>
            <a:picLocks noChangeAspect="1"/>
          </p:cNvPicPr>
          <p:nvPr/>
        </p:nvPicPr>
        <p:blipFill>
          <a:blip r:embed="rId16"/>
          <a:srcRect l="-13318" r="-13318"/>
          <a:stretch/>
        </p:blipFill>
        <p:spPr>
          <a:xfrm>
            <a:off x="7793431" y="3768445"/>
            <a:ext cx="387299" cy="271853"/>
          </a:xfrm>
          <a:prstGeom prst="rect">
            <a:avLst/>
          </a:prstGeom>
        </p:spPr>
      </p:pic>
      <p:pic>
        <p:nvPicPr>
          <p:cNvPr id="61" name="Image 15" descr="preencoded.png"/>
          <p:cNvPicPr>
            <a:picLocks noChangeAspect="1"/>
          </p:cNvPicPr>
          <p:nvPr/>
        </p:nvPicPr>
        <p:blipFill>
          <a:blip r:embed="rId17"/>
          <a:srcRect l="-21233" r="-21233"/>
          <a:stretch/>
        </p:blipFill>
        <p:spPr>
          <a:xfrm>
            <a:off x="482905" y="4247998"/>
            <a:ext cx="405145" cy="284380"/>
          </a:xfrm>
          <a:prstGeom prst="rect">
            <a:avLst/>
          </a:prstGeom>
        </p:spPr>
      </p:pic>
      <p:pic>
        <p:nvPicPr>
          <p:cNvPr id="62" name="Image 16" descr="preencoded.png"/>
          <p:cNvPicPr>
            <a:picLocks noChangeAspect="1"/>
          </p:cNvPicPr>
          <p:nvPr/>
        </p:nvPicPr>
        <p:blipFill>
          <a:blip r:embed="rId18"/>
          <a:srcRect l="-21233" r="-21233"/>
          <a:stretch/>
        </p:blipFill>
        <p:spPr>
          <a:xfrm>
            <a:off x="7713055" y="4298797"/>
            <a:ext cx="467675" cy="328271"/>
          </a:xfrm>
          <a:prstGeom prst="rect">
            <a:avLst/>
          </a:prstGeom>
        </p:spPr>
      </p:pic>
      <p:pic>
        <p:nvPicPr>
          <p:cNvPr id="63" name="Image 17" descr="preencoded.png"/>
          <p:cNvPicPr>
            <a:picLocks noChangeAspect="1"/>
          </p:cNvPicPr>
          <p:nvPr/>
        </p:nvPicPr>
        <p:blipFill>
          <a:blip r:embed="rId19"/>
          <a:srcRect l="-6986" r="-6986"/>
          <a:stretch/>
        </p:blipFill>
        <p:spPr>
          <a:xfrm>
            <a:off x="521005" y="4717694"/>
            <a:ext cx="344353" cy="241709"/>
          </a:xfrm>
          <a:prstGeom prst="rect">
            <a:avLst/>
          </a:prstGeom>
        </p:spPr>
      </p:pic>
      <p:pic>
        <p:nvPicPr>
          <p:cNvPr id="64" name="Image 18" descr="preencoded.png"/>
          <p:cNvPicPr>
            <a:picLocks noChangeAspect="1"/>
          </p:cNvPicPr>
          <p:nvPr/>
        </p:nvPicPr>
        <p:blipFill>
          <a:blip r:embed="rId20"/>
          <a:srcRect l="-21233" r="-21233"/>
          <a:stretch/>
        </p:blipFill>
        <p:spPr>
          <a:xfrm>
            <a:off x="7713055" y="4730393"/>
            <a:ext cx="467675" cy="328271"/>
          </a:xfrm>
          <a:prstGeom prst="rect">
            <a:avLst/>
          </a:prstGeom>
        </p:spPr>
      </p:pic>
      <p:sp>
        <p:nvSpPr>
          <p:cNvPr id="65" name="Text 44"/>
          <p:cNvSpPr txBox="1"/>
          <p:nvPr/>
        </p:nvSpPr>
        <p:spPr>
          <a:xfrm>
            <a:off x="9310421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66" name="Text 45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19</a:t>
            </a:r>
            <a:endParaRPr lang="en-US" sz="1300" dirty="0"/>
          </a:p>
        </p:txBody>
      </p:sp>
      <p:sp>
        <p:nvSpPr>
          <p:cNvPr id="67" name="Shape 46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Shape 47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Shape 48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09905" y="533095"/>
            <a:ext cx="75895" cy="724205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 txBox="1"/>
          <p:nvPr/>
        </p:nvSpPr>
        <p:spPr>
          <a:xfrm>
            <a:off x="914400" y="533095"/>
            <a:ext cx="10782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8 Summary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14400" y="800100"/>
            <a:ext cx="10858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Takeaways</a:t>
            </a:r>
            <a:endParaRPr lang="en-US" sz="3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19" b="-19"/>
          <a:stretch/>
        </p:blipFill>
        <p:spPr>
          <a:xfrm>
            <a:off x="609905" y="1733702"/>
            <a:ext cx="10972800" cy="1019556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388" r="-388"/>
          <a:stretch/>
        </p:blipFill>
        <p:spPr>
          <a:xfrm>
            <a:off x="619049" y="1742846"/>
            <a:ext cx="38405" cy="1000354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809244" y="1933956"/>
            <a:ext cx="619049" cy="619049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t="-45" b="-45"/>
          <a:stretch/>
        </p:blipFill>
        <p:spPr>
          <a:xfrm>
            <a:off x="990295" y="2128723"/>
            <a:ext cx="256946" cy="2286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1657807" y="1973275"/>
            <a:ext cx="98398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Promotion Communicates Value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1657807" y="2277770"/>
            <a:ext cx="9839858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It’s not just noise—it reduces customer uncertainty and risk to prompt desired actions.</a:t>
            </a:r>
            <a:endParaRPr lang="en-US" sz="13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4"/>
          <a:srcRect t="-19" b="-19"/>
          <a:stretch/>
        </p:blipFill>
        <p:spPr>
          <a:xfrm>
            <a:off x="609905" y="2943454"/>
            <a:ext cx="10972800" cy="1019556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7"/>
          <a:srcRect l="-388" r="-388"/>
          <a:stretch/>
        </p:blipFill>
        <p:spPr>
          <a:xfrm>
            <a:off x="619049" y="2952598"/>
            <a:ext cx="38405" cy="1000354"/>
          </a:xfrm>
          <a:prstGeom prst="rect">
            <a:avLst/>
          </a:prstGeom>
        </p:spPr>
      </p:pic>
      <p:sp>
        <p:nvSpPr>
          <p:cNvPr id="15" name="Shape 7"/>
          <p:cNvSpPr/>
          <p:nvPr/>
        </p:nvSpPr>
        <p:spPr>
          <a:xfrm>
            <a:off x="809244" y="3143707"/>
            <a:ext cx="619049" cy="619049"/>
          </a:xfrm>
          <a:prstGeom prst="ellipse">
            <a:avLst/>
          </a:prstGeom>
          <a:solidFill>
            <a:srgbClr val="1E3A5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8"/>
          <a:srcRect t="-45" b="-45"/>
          <a:stretch/>
        </p:blipFill>
        <p:spPr>
          <a:xfrm>
            <a:off x="990295" y="3338474"/>
            <a:ext cx="256946" cy="228600"/>
          </a:xfrm>
          <a:prstGeom prst="rect">
            <a:avLst/>
          </a:prstGeom>
        </p:spPr>
      </p:pic>
      <p:sp>
        <p:nvSpPr>
          <p:cNvPr id="17" name="Text 8"/>
          <p:cNvSpPr txBox="1"/>
          <p:nvPr/>
        </p:nvSpPr>
        <p:spPr>
          <a:xfrm>
            <a:off x="1657807" y="3182112"/>
            <a:ext cx="98398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IMC Ensures Consistency</a:t>
            </a:r>
            <a:endParaRPr lang="en-US" sz="1500" dirty="0"/>
          </a:p>
        </p:txBody>
      </p:sp>
      <p:sp>
        <p:nvSpPr>
          <p:cNvPr id="18" name="Text 9"/>
          <p:cNvSpPr txBox="1"/>
          <p:nvPr/>
        </p:nvSpPr>
        <p:spPr>
          <a:xfrm>
            <a:off x="1657807" y="3487522"/>
            <a:ext cx="9839858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Orchestrating multiple channels to deliver one unified message builds trust and memory.</a:t>
            </a:r>
            <a:endParaRPr lang="en-US" sz="1300" dirty="0"/>
          </a:p>
        </p:txBody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4"/>
          <a:srcRect t="-19" b="-19"/>
          <a:stretch/>
        </p:blipFill>
        <p:spPr>
          <a:xfrm>
            <a:off x="609905" y="4153205"/>
            <a:ext cx="10972800" cy="1019556"/>
          </a:xfrm>
          <a:prstGeom prst="rect">
            <a:avLst/>
          </a:prstGeom>
        </p:spPr>
      </p:pic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5"/>
          <a:srcRect l="-388" r="-388"/>
          <a:stretch/>
        </p:blipFill>
        <p:spPr>
          <a:xfrm>
            <a:off x="619049" y="4162349"/>
            <a:ext cx="38405" cy="1000354"/>
          </a:xfrm>
          <a:prstGeom prst="rect">
            <a:avLst/>
          </a:prstGeom>
        </p:spPr>
      </p:pic>
      <p:sp>
        <p:nvSpPr>
          <p:cNvPr id="21" name="Shape 10"/>
          <p:cNvSpPr/>
          <p:nvPr/>
        </p:nvSpPr>
        <p:spPr>
          <a:xfrm>
            <a:off x="809244" y="4352544"/>
            <a:ext cx="619049" cy="619049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9"/>
          <a:srcRect l="-133" r="-133"/>
          <a:stretch/>
        </p:blipFill>
        <p:spPr>
          <a:xfrm>
            <a:off x="1033272" y="4548226"/>
            <a:ext cx="171907" cy="228600"/>
          </a:xfrm>
          <a:prstGeom prst="rect">
            <a:avLst/>
          </a:prstGeom>
        </p:spPr>
      </p:pic>
      <p:sp>
        <p:nvSpPr>
          <p:cNvPr id="23" name="Text 11"/>
          <p:cNvSpPr txBox="1"/>
          <p:nvPr/>
        </p:nvSpPr>
        <p:spPr>
          <a:xfrm>
            <a:off x="1657807" y="4391863"/>
            <a:ext cx="98398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Campaign Equation</a:t>
            </a:r>
            <a:endParaRPr lang="en-US" sz="1500" dirty="0"/>
          </a:p>
        </p:txBody>
      </p:sp>
      <p:sp>
        <p:nvSpPr>
          <p:cNvPr id="24" name="Text 12"/>
          <p:cNvSpPr txBox="1"/>
          <p:nvPr/>
        </p:nvSpPr>
        <p:spPr>
          <a:xfrm>
            <a:off x="1657807" y="4697273"/>
            <a:ext cx="9839858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Success requires: </a:t>
            </a:r>
            <a:r>
              <a:rPr lang="en-US" sz="13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Goal + Audience + Message + Offer + CTA + Metrics</a:t>
            </a: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  <a:endParaRPr lang="en-US" sz="1300" dirty="0"/>
          </a:p>
        </p:txBody>
      </p:sp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4"/>
          <a:srcRect t="-19" b="-19"/>
          <a:stretch/>
        </p:blipFill>
        <p:spPr>
          <a:xfrm>
            <a:off x="609905" y="5362956"/>
            <a:ext cx="10972800" cy="1019556"/>
          </a:xfrm>
          <a:prstGeom prst="rect">
            <a:avLst/>
          </a:prstGeom>
        </p:spPr>
      </p:pic>
      <p:pic>
        <p:nvPicPr>
          <p:cNvPr id="26" name="Image 11" descr="preencoded.png"/>
          <p:cNvPicPr>
            <a:picLocks noChangeAspect="1"/>
          </p:cNvPicPr>
          <p:nvPr/>
        </p:nvPicPr>
        <p:blipFill>
          <a:blip r:embed="rId7"/>
          <a:srcRect l="-388" r="-388"/>
          <a:stretch/>
        </p:blipFill>
        <p:spPr>
          <a:xfrm>
            <a:off x="619049" y="5372100"/>
            <a:ext cx="38405" cy="1000354"/>
          </a:xfrm>
          <a:prstGeom prst="rect">
            <a:avLst/>
          </a:prstGeom>
        </p:spPr>
      </p:pic>
      <p:sp>
        <p:nvSpPr>
          <p:cNvPr id="27" name="Shape 13"/>
          <p:cNvSpPr/>
          <p:nvPr/>
        </p:nvSpPr>
        <p:spPr>
          <a:xfrm>
            <a:off x="809244" y="5562295"/>
            <a:ext cx="619049" cy="619049"/>
          </a:xfrm>
          <a:prstGeom prst="ellipse">
            <a:avLst/>
          </a:prstGeom>
          <a:solidFill>
            <a:srgbClr val="1E3A5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12" descr="preencoded.png"/>
          <p:cNvPicPr>
            <a:picLocks noChangeAspect="1"/>
          </p:cNvPicPr>
          <p:nvPr/>
        </p:nvPicPr>
        <p:blipFill>
          <a:blip r:embed="rId10"/>
          <a:srcRect l="-57" r="-57"/>
          <a:stretch/>
        </p:blipFill>
        <p:spPr>
          <a:xfrm>
            <a:off x="1019556" y="5757977"/>
            <a:ext cx="200254" cy="228600"/>
          </a:xfrm>
          <a:prstGeom prst="rect">
            <a:avLst/>
          </a:prstGeom>
        </p:spPr>
      </p:pic>
      <p:sp>
        <p:nvSpPr>
          <p:cNvPr id="29" name="Text 14"/>
          <p:cNvSpPr txBox="1"/>
          <p:nvPr/>
        </p:nvSpPr>
        <p:spPr>
          <a:xfrm>
            <a:off x="1657807" y="5601614"/>
            <a:ext cx="98398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Clear Beats Clever</a:t>
            </a:r>
            <a:endParaRPr lang="en-US" sz="1500" dirty="0"/>
          </a:p>
        </p:txBody>
      </p:sp>
      <p:sp>
        <p:nvSpPr>
          <p:cNvPr id="30" name="Text 15"/>
          <p:cNvSpPr txBox="1"/>
          <p:nvPr/>
        </p:nvSpPr>
        <p:spPr>
          <a:xfrm>
            <a:off x="1657807" y="5907024"/>
            <a:ext cx="9839858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When people are busy, clarity converts. Focus on the benefit and the next step.</a:t>
            </a:r>
            <a:endParaRPr lang="en-US" sz="1300" dirty="0"/>
          </a:p>
        </p:txBody>
      </p:sp>
      <p:sp>
        <p:nvSpPr>
          <p:cNvPr id="31" name="Shape 16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17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18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19"/>
          <p:cNvSpPr txBox="1"/>
          <p:nvPr/>
        </p:nvSpPr>
        <p:spPr>
          <a:xfrm>
            <a:off x="9310421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35" name="Text 20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09905" y="457200"/>
            <a:ext cx="75895" cy="724205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914400" y="457200"/>
            <a:ext cx="10782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14400" y="724205"/>
            <a:ext cx="10858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Overview</a:t>
            </a:r>
            <a:endParaRPr lang="en-US" sz="3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t="-13" b="-13"/>
          <a:stretch/>
        </p:blipFill>
        <p:spPr>
          <a:xfrm>
            <a:off x="609905" y="1638605"/>
            <a:ext cx="10972800" cy="1476756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392" r="-392"/>
          <a:stretch/>
        </p:blipFill>
        <p:spPr>
          <a:xfrm>
            <a:off x="619049" y="1647749"/>
            <a:ext cx="38405" cy="1457554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847649" y="1876349"/>
            <a:ext cx="761695" cy="761695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6307" y="2115007"/>
            <a:ext cx="286207" cy="286207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914754" y="1876349"/>
            <a:ext cx="95445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Promotion Really Is</a:t>
            </a:r>
            <a:endParaRPr lang="en-US" sz="1800" dirty="0"/>
          </a:p>
        </p:txBody>
      </p:sp>
      <p:sp>
        <p:nvSpPr>
          <p:cNvPr id="13" name="Text 6"/>
          <p:cNvSpPr txBox="1"/>
          <p:nvPr/>
        </p:nvSpPr>
        <p:spPr>
          <a:xfrm>
            <a:off x="1914754" y="2257654"/>
            <a:ext cx="9506102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It goes beyond just advertising. It's about communicating value, reducing customer uncertainty, and prompting meaningful action.</a:t>
            </a:r>
            <a:endParaRPr lang="en-US" sz="150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5"/>
          <a:srcRect t="-13" b="-13"/>
          <a:stretch/>
        </p:blipFill>
        <p:spPr>
          <a:xfrm>
            <a:off x="609905" y="3419856"/>
            <a:ext cx="10972800" cy="1476756"/>
          </a:xfrm>
          <a:prstGeom prst="rect">
            <a:avLst/>
          </a:prstGeom>
        </p:spPr>
      </p:pic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8"/>
          <a:srcRect l="-392" r="-392"/>
          <a:stretch/>
        </p:blipFill>
        <p:spPr>
          <a:xfrm>
            <a:off x="619049" y="3429000"/>
            <a:ext cx="38405" cy="1457554"/>
          </a:xfrm>
          <a:prstGeom prst="rect">
            <a:avLst/>
          </a:prstGeom>
        </p:spPr>
      </p:pic>
      <p:sp>
        <p:nvSpPr>
          <p:cNvPr id="16" name="Shape 7"/>
          <p:cNvSpPr/>
          <p:nvPr/>
        </p:nvSpPr>
        <p:spPr>
          <a:xfrm>
            <a:off x="847649" y="3657600"/>
            <a:ext cx="761695" cy="761695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86307" y="3895344"/>
            <a:ext cx="286207" cy="286207"/>
          </a:xfrm>
          <a:prstGeom prst="rect">
            <a:avLst/>
          </a:prstGeom>
        </p:spPr>
      </p:pic>
      <p:sp>
        <p:nvSpPr>
          <p:cNvPr id="18" name="Text 8"/>
          <p:cNvSpPr txBox="1"/>
          <p:nvPr/>
        </p:nvSpPr>
        <p:spPr>
          <a:xfrm>
            <a:off x="1914754" y="3657600"/>
            <a:ext cx="95445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Two Guiding Principles</a:t>
            </a:r>
            <a:endParaRPr lang="en-US" sz="1800" dirty="0"/>
          </a:p>
        </p:txBody>
      </p:sp>
      <p:sp>
        <p:nvSpPr>
          <p:cNvPr id="19" name="Text 9"/>
          <p:cNvSpPr txBox="1"/>
          <p:nvPr/>
        </p:nvSpPr>
        <p:spPr>
          <a:xfrm>
            <a:off x="1914754" y="4038905"/>
            <a:ext cx="9506102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1)</a:t>
            </a: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Be crystal clear in your value proposition.</a:t>
            </a:r>
            <a:endParaRPr lang="en-US" sz="1500" dirty="0"/>
          </a:p>
          <a:p>
            <a:pPr marL="0" indent="0" algn="l">
              <a:buNone/>
            </a:pPr>
            <a:r>
              <a:rPr lang="en-US" sz="15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2)</a:t>
            </a: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Reach the right audience at the right time and place. </a:t>
            </a:r>
            <a:endParaRPr lang="en-US" sz="150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5"/>
          <a:srcRect t="-13" b="-13"/>
          <a:stretch/>
        </p:blipFill>
        <p:spPr>
          <a:xfrm>
            <a:off x="609905" y="5201107"/>
            <a:ext cx="10972800" cy="1476756"/>
          </a:xfrm>
          <a:prstGeom prst="rect">
            <a:avLst/>
          </a:prstGeom>
        </p:spPr>
      </p:pic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6"/>
          <a:srcRect l="-392" r="-392"/>
          <a:stretch/>
        </p:blipFill>
        <p:spPr>
          <a:xfrm>
            <a:off x="619049" y="5210251"/>
            <a:ext cx="38405" cy="1457554"/>
          </a:xfrm>
          <a:prstGeom prst="rect">
            <a:avLst/>
          </a:prstGeom>
        </p:spPr>
      </p:pic>
      <p:sp>
        <p:nvSpPr>
          <p:cNvPr id="22" name="Shape 10"/>
          <p:cNvSpPr/>
          <p:nvPr/>
        </p:nvSpPr>
        <p:spPr>
          <a:xfrm>
            <a:off x="847649" y="5438851"/>
            <a:ext cx="761695" cy="761695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10" descr="preencoded.png"/>
          <p:cNvPicPr>
            <a:picLocks noChangeAspect="1"/>
          </p:cNvPicPr>
          <p:nvPr/>
        </p:nvPicPr>
        <p:blipFill>
          <a:blip r:embed="rId10"/>
          <a:srcRect t="-530" b="-530"/>
          <a:stretch/>
        </p:blipFill>
        <p:spPr>
          <a:xfrm>
            <a:off x="1104595" y="5676595"/>
            <a:ext cx="247802" cy="286207"/>
          </a:xfrm>
          <a:prstGeom prst="rect">
            <a:avLst/>
          </a:prstGeom>
        </p:spPr>
      </p:pic>
      <p:sp>
        <p:nvSpPr>
          <p:cNvPr id="24" name="Text 11"/>
          <p:cNvSpPr txBox="1"/>
          <p:nvPr/>
        </p:nvSpPr>
        <p:spPr>
          <a:xfrm>
            <a:off x="1914754" y="5438851"/>
            <a:ext cx="95445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Alignment</a:t>
            </a:r>
            <a:endParaRPr lang="en-US" sz="1800" dirty="0"/>
          </a:p>
        </p:txBody>
      </p:sp>
      <p:sp>
        <p:nvSpPr>
          <p:cNvPr id="25" name="Text 12"/>
          <p:cNvSpPr txBox="1"/>
          <p:nvPr/>
        </p:nvSpPr>
        <p:spPr>
          <a:xfrm>
            <a:off x="1914754" y="5820156"/>
            <a:ext cx="9506102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Successfully matching your message and channel selection to customer behavior and their specific decision journey.</a:t>
            </a:r>
            <a:endParaRPr lang="en-US" sz="1500" dirty="0"/>
          </a:p>
        </p:txBody>
      </p:sp>
      <p:sp>
        <p:nvSpPr>
          <p:cNvPr id="26" name="Text 13"/>
          <p:cNvSpPr txBox="1"/>
          <p:nvPr/>
        </p:nvSpPr>
        <p:spPr>
          <a:xfrm>
            <a:off x="9310421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27" name="Text 14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09905" y="533095"/>
            <a:ext cx="75895" cy="724205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914400" y="533095"/>
            <a:ext cx="10782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14400" y="800100"/>
            <a:ext cx="10858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Self-Check / Review</a:t>
            </a:r>
            <a:endParaRPr lang="en-US" sz="3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8" r="-8"/>
          <a:stretch/>
        </p:blipFill>
        <p:spPr>
          <a:xfrm>
            <a:off x="609905" y="1752905"/>
            <a:ext cx="10972800" cy="100949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416" r="-416"/>
          <a:stretch/>
        </p:blipFill>
        <p:spPr>
          <a:xfrm>
            <a:off x="619049" y="1762049"/>
            <a:ext cx="38405" cy="990295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809244" y="1952244"/>
            <a:ext cx="609905" cy="609905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 l="-80" r="-80"/>
          <a:stretch/>
        </p:blipFill>
        <p:spPr>
          <a:xfrm>
            <a:off x="972007" y="2143354"/>
            <a:ext cx="286207" cy="228600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647749" y="1986991"/>
            <a:ext cx="98490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Promotion vs. Advertising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1647749" y="2292401"/>
            <a:ext cx="10420502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Can you clearly explain the difference between the broader concept of promotion and the specific tool of advertising?</a:t>
            </a:r>
            <a:endParaRPr lang="en-US" sz="130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5"/>
          <a:srcRect l="-8" r="-8"/>
          <a:stretch/>
        </p:blipFill>
        <p:spPr>
          <a:xfrm>
            <a:off x="609905" y="2952598"/>
            <a:ext cx="10972800" cy="1009498"/>
          </a:xfrm>
          <a:prstGeom prst="rect">
            <a:avLst/>
          </a:prstGeom>
        </p:spPr>
      </p:pic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8"/>
          <a:srcRect l="-416" r="-416"/>
          <a:stretch/>
        </p:blipFill>
        <p:spPr>
          <a:xfrm>
            <a:off x="619049" y="2962656"/>
            <a:ext cx="38405" cy="990295"/>
          </a:xfrm>
          <a:prstGeom prst="rect">
            <a:avLst/>
          </a:prstGeom>
        </p:spPr>
      </p:pic>
      <p:sp>
        <p:nvSpPr>
          <p:cNvPr id="16" name="Shape 7"/>
          <p:cNvSpPr/>
          <p:nvPr/>
        </p:nvSpPr>
        <p:spPr>
          <a:xfrm>
            <a:off x="809244" y="3152851"/>
            <a:ext cx="609905" cy="609905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985723" y="3343046"/>
            <a:ext cx="256946" cy="228600"/>
          </a:xfrm>
          <a:prstGeom prst="rect">
            <a:avLst/>
          </a:prstGeom>
        </p:spPr>
      </p:pic>
      <p:sp>
        <p:nvSpPr>
          <p:cNvPr id="18" name="Text 8"/>
          <p:cNvSpPr txBox="1"/>
          <p:nvPr/>
        </p:nvSpPr>
        <p:spPr>
          <a:xfrm>
            <a:off x="1647749" y="3187598"/>
            <a:ext cx="98490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Defining IMC</a:t>
            </a:r>
            <a:endParaRPr lang="en-US" sz="1500" dirty="0"/>
          </a:p>
        </p:txBody>
      </p:sp>
      <p:sp>
        <p:nvSpPr>
          <p:cNvPr id="19" name="Text 9"/>
          <p:cNvSpPr txBox="1"/>
          <p:nvPr/>
        </p:nvSpPr>
        <p:spPr>
          <a:xfrm>
            <a:off x="1647749" y="3492094"/>
            <a:ext cx="9849002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Can you define Integrated Marketing Communications (IMC) and why consistency matters?</a:t>
            </a:r>
            <a:endParaRPr lang="en-US" sz="130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5"/>
          <a:srcRect l="-8" r="-8"/>
          <a:stretch/>
        </p:blipFill>
        <p:spPr>
          <a:xfrm>
            <a:off x="609905" y="4153205"/>
            <a:ext cx="10972800" cy="1009498"/>
          </a:xfrm>
          <a:prstGeom prst="rect">
            <a:avLst/>
          </a:prstGeom>
        </p:spPr>
      </p:pic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6"/>
          <a:srcRect l="-416" r="-416"/>
          <a:stretch/>
        </p:blipFill>
        <p:spPr>
          <a:xfrm>
            <a:off x="619049" y="4162349"/>
            <a:ext cx="38405" cy="990295"/>
          </a:xfrm>
          <a:prstGeom prst="rect">
            <a:avLst/>
          </a:prstGeom>
        </p:spPr>
      </p:pic>
      <p:sp>
        <p:nvSpPr>
          <p:cNvPr id="22" name="Shape 10"/>
          <p:cNvSpPr/>
          <p:nvPr/>
        </p:nvSpPr>
        <p:spPr>
          <a:xfrm>
            <a:off x="809244" y="4352544"/>
            <a:ext cx="609905" cy="609905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1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00354" y="4543654"/>
            <a:ext cx="228600" cy="228600"/>
          </a:xfrm>
          <a:prstGeom prst="rect">
            <a:avLst/>
          </a:prstGeom>
        </p:spPr>
      </p:pic>
      <p:sp>
        <p:nvSpPr>
          <p:cNvPr id="24" name="Text 11"/>
          <p:cNvSpPr txBox="1"/>
          <p:nvPr/>
        </p:nvSpPr>
        <p:spPr>
          <a:xfrm>
            <a:off x="1647749" y="4387291"/>
            <a:ext cx="98490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Marketing Funnel</a:t>
            </a:r>
            <a:endParaRPr lang="en-US" sz="1500" dirty="0"/>
          </a:p>
        </p:txBody>
      </p:sp>
      <p:sp>
        <p:nvSpPr>
          <p:cNvPr id="25" name="Text 12"/>
          <p:cNvSpPr txBox="1"/>
          <p:nvPr/>
        </p:nvSpPr>
        <p:spPr>
          <a:xfrm>
            <a:off x="1647749" y="4692701"/>
            <a:ext cx="9887407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Can you list the 5 funnel stages (Awareness → Interest → Consideration → Conversion → Loyalty)?</a:t>
            </a:r>
            <a:endParaRPr lang="en-US" sz="1300" dirty="0"/>
          </a:p>
        </p:txBody>
      </p:sp>
      <p:pic>
        <p:nvPicPr>
          <p:cNvPr id="26" name="Image 11" descr="preencoded.png"/>
          <p:cNvPicPr>
            <a:picLocks noChangeAspect="1"/>
          </p:cNvPicPr>
          <p:nvPr/>
        </p:nvPicPr>
        <p:blipFill>
          <a:blip r:embed="rId5"/>
          <a:srcRect l="-8" r="-8"/>
          <a:stretch/>
        </p:blipFill>
        <p:spPr>
          <a:xfrm>
            <a:off x="609905" y="5352898"/>
            <a:ext cx="10972800" cy="1009498"/>
          </a:xfrm>
          <a:prstGeom prst="rect">
            <a:avLst/>
          </a:prstGeom>
        </p:spPr>
      </p:pic>
      <p:pic>
        <p:nvPicPr>
          <p:cNvPr id="27" name="Image 12" descr="preencoded.png"/>
          <p:cNvPicPr>
            <a:picLocks noChangeAspect="1"/>
          </p:cNvPicPr>
          <p:nvPr/>
        </p:nvPicPr>
        <p:blipFill>
          <a:blip r:embed="rId8"/>
          <a:srcRect l="-416" r="-416"/>
          <a:stretch/>
        </p:blipFill>
        <p:spPr>
          <a:xfrm>
            <a:off x="619049" y="5362956"/>
            <a:ext cx="38405" cy="990295"/>
          </a:xfrm>
          <a:prstGeom prst="rect">
            <a:avLst/>
          </a:prstGeom>
        </p:spPr>
      </p:pic>
      <p:sp>
        <p:nvSpPr>
          <p:cNvPr id="28" name="Shape 13"/>
          <p:cNvSpPr/>
          <p:nvPr/>
        </p:nvSpPr>
        <p:spPr>
          <a:xfrm>
            <a:off x="809244" y="5553151"/>
            <a:ext cx="609905" cy="609905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13" descr="preencoded.png"/>
          <p:cNvPicPr>
            <a:picLocks noChangeAspect="1"/>
          </p:cNvPicPr>
          <p:nvPr/>
        </p:nvPicPr>
        <p:blipFill>
          <a:blip r:embed="rId11"/>
          <a:srcRect l="-133" r="-133"/>
          <a:stretch/>
        </p:blipFill>
        <p:spPr>
          <a:xfrm>
            <a:off x="1028700" y="5743346"/>
            <a:ext cx="171907" cy="228600"/>
          </a:xfrm>
          <a:prstGeom prst="rect">
            <a:avLst/>
          </a:prstGeom>
        </p:spPr>
      </p:pic>
      <p:sp>
        <p:nvSpPr>
          <p:cNvPr id="30" name="Text 14"/>
          <p:cNvSpPr txBox="1"/>
          <p:nvPr/>
        </p:nvSpPr>
        <p:spPr>
          <a:xfrm>
            <a:off x="1647749" y="5587898"/>
            <a:ext cx="98490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Campaign Application</a:t>
            </a:r>
            <a:endParaRPr lang="en-US" sz="1500" dirty="0"/>
          </a:p>
        </p:txBody>
      </p:sp>
      <p:sp>
        <p:nvSpPr>
          <p:cNvPr id="31" name="Text 15"/>
          <p:cNvSpPr txBox="1"/>
          <p:nvPr/>
        </p:nvSpPr>
        <p:spPr>
          <a:xfrm>
            <a:off x="1647749" y="5892394"/>
            <a:ext cx="9849002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Can you apply the 7-step campaign planning framework to a real-world scenario?</a:t>
            </a:r>
            <a:endParaRPr lang="en-US" sz="1300" dirty="0"/>
          </a:p>
        </p:txBody>
      </p:sp>
      <p:sp>
        <p:nvSpPr>
          <p:cNvPr id="32" name="Shape 16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17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18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19"/>
          <p:cNvSpPr txBox="1"/>
          <p:nvPr/>
        </p:nvSpPr>
        <p:spPr>
          <a:xfrm>
            <a:off x="9310421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36" name="Text 20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21</a:t>
            </a:r>
            <a:endParaRPr lang="en-US" sz="1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334195" y="-952805"/>
            <a:ext cx="3810305" cy="3810305"/>
          </a:xfrm>
          <a:prstGeom prst="ellipse">
            <a:avLst/>
          </a:prstGeom>
          <a:noFill/>
          <a:ln w="508000">
            <a:solidFill>
              <a:srgbClr val="F0F9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-476402" y="4476902"/>
            <a:ext cx="1904695" cy="1904695"/>
          </a:xfrm>
          <a:prstGeom prst="ellipse">
            <a:avLst/>
          </a:prstGeom>
          <a:solidFill>
            <a:srgbClr val="E0F2FE">
              <a:alpha val="4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5234026" y="809244"/>
            <a:ext cx="17337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5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8 Completed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230014" y="1190549"/>
            <a:ext cx="373441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Questions?</a:t>
            </a:r>
            <a:endParaRPr lang="en-US" sz="4500" dirty="0"/>
          </a:p>
        </p:txBody>
      </p:sp>
      <p:sp>
        <p:nvSpPr>
          <p:cNvPr id="8" name="Text 5"/>
          <p:cNvSpPr txBox="1"/>
          <p:nvPr/>
        </p:nvSpPr>
        <p:spPr>
          <a:xfrm>
            <a:off x="4096512" y="1837944"/>
            <a:ext cx="40005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Let's discuss your campaign ideas.</a:t>
            </a:r>
            <a:endParaRPr lang="en-US" sz="15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1218895" y="2486254"/>
            <a:ext cx="4647895" cy="3752698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1571854" y="2790749"/>
            <a:ext cx="457200" cy="457200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1282" r="-1282"/>
          <a:stretch/>
        </p:blipFill>
        <p:spPr>
          <a:xfrm>
            <a:off x="1690726" y="2924251"/>
            <a:ext cx="219456" cy="190195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571854" y="3400654"/>
            <a:ext cx="410565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Contact</a:t>
            </a:r>
            <a:endParaRPr lang="en-US" sz="18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 l="-21172" r="-21172"/>
          <a:stretch/>
        </p:blipFill>
        <p:spPr>
          <a:xfrm>
            <a:off x="1571854" y="3895344"/>
            <a:ext cx="190195" cy="152705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1876349" y="3857854"/>
            <a:ext cx="117957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Dr. Liz Kheng</a:t>
            </a:r>
            <a:endParaRPr lang="en-US" sz="1200" dirty="0"/>
          </a:p>
        </p:txBody>
      </p:sp>
      <p:sp>
        <p:nvSpPr>
          <p:cNvPr id="15" name="Text 9"/>
          <p:cNvSpPr txBox="1"/>
          <p:nvPr/>
        </p:nvSpPr>
        <p:spPr>
          <a:xfrm>
            <a:off x="1876349" y="4086454"/>
            <a:ext cx="10671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Instructor</a:t>
            </a:r>
            <a:endParaRPr lang="en-US" sz="10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 l="-12275" r="-12275"/>
          <a:stretch/>
        </p:blipFill>
        <p:spPr>
          <a:xfrm>
            <a:off x="1571854" y="4466844"/>
            <a:ext cx="190195" cy="152705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876349" y="4429354"/>
            <a:ext cx="22896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liz.kheng@university.edu</a:t>
            </a:r>
            <a:endParaRPr lang="en-US" sz="1200" dirty="0"/>
          </a:p>
        </p:txBody>
      </p:sp>
      <p:sp>
        <p:nvSpPr>
          <p:cNvPr id="18" name="Text 11"/>
          <p:cNvSpPr txBox="1"/>
          <p:nvPr/>
        </p:nvSpPr>
        <p:spPr>
          <a:xfrm>
            <a:off x="1876349" y="4657954"/>
            <a:ext cx="200162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Email for appointments</a:t>
            </a:r>
            <a:endParaRPr lang="en-US" sz="10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rcRect l="-12275" r="-12275"/>
          <a:stretch/>
        </p:blipFill>
        <p:spPr>
          <a:xfrm>
            <a:off x="1571854" y="5038344"/>
            <a:ext cx="190195" cy="152705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1876349" y="5000854"/>
            <a:ext cx="273222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Wednesdays 2:00 PM - 4:00 PM</a:t>
            </a:r>
            <a:endParaRPr lang="en-US" sz="1200" dirty="0"/>
          </a:p>
        </p:txBody>
      </p:sp>
      <p:sp>
        <p:nvSpPr>
          <p:cNvPr id="21" name="Text 13"/>
          <p:cNvSpPr txBox="1"/>
          <p:nvPr/>
        </p:nvSpPr>
        <p:spPr>
          <a:xfrm>
            <a:off x="1876349" y="5229454"/>
            <a:ext cx="238749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Office Hours (Room 304)</a:t>
            </a:r>
            <a:endParaRPr lang="en-US" sz="10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rcRect t="-55" b="-55"/>
          <a:stretch/>
        </p:blipFill>
        <p:spPr>
          <a:xfrm>
            <a:off x="5119726" y="771754"/>
            <a:ext cx="1953158" cy="267005"/>
          </a:xfrm>
          <a:prstGeom prst="rect">
            <a:avLst/>
          </a:prstGeom>
        </p:spPr>
      </p:pic>
      <p:sp>
        <p:nvSpPr>
          <p:cNvPr id="23" name="Shape 14"/>
          <p:cNvSpPr/>
          <p:nvPr/>
        </p:nvSpPr>
        <p:spPr>
          <a:xfrm>
            <a:off x="6324905" y="2486254"/>
            <a:ext cx="4647895" cy="3752698"/>
          </a:xfrm>
          <a:prstGeom prst="roundRect">
            <a:avLst>
              <a:gd name="adj" fmla="val 495"/>
            </a:avLst>
          </a:prstGeom>
          <a:solidFill>
            <a:srgbClr val="F0F9FF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5"/>
          <p:cNvSpPr/>
          <p:nvPr/>
        </p:nvSpPr>
        <p:spPr>
          <a:xfrm rot="2700000">
            <a:off x="10658246" y="2190902"/>
            <a:ext cx="609905" cy="6099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6"/>
          <p:cNvSpPr/>
          <p:nvPr/>
        </p:nvSpPr>
        <p:spPr>
          <a:xfrm>
            <a:off x="6638544" y="2800807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772046" y="2933395"/>
            <a:ext cx="190195" cy="190195"/>
          </a:xfrm>
          <a:prstGeom prst="rect">
            <a:avLst/>
          </a:prstGeom>
        </p:spPr>
      </p:pic>
      <p:sp>
        <p:nvSpPr>
          <p:cNvPr id="27" name="Text 17"/>
          <p:cNvSpPr txBox="1"/>
          <p:nvPr/>
        </p:nvSpPr>
        <p:spPr>
          <a:xfrm>
            <a:off x="6638544" y="3409798"/>
            <a:ext cx="41340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Next Steps</a:t>
            </a:r>
            <a:endParaRPr lang="en-US" sz="1800" dirty="0"/>
          </a:p>
        </p:txBody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11"/>
          <a:srcRect t="-34" b="-34"/>
          <a:stretch/>
        </p:blipFill>
        <p:spPr>
          <a:xfrm>
            <a:off x="6638544" y="3866998"/>
            <a:ext cx="4019702" cy="629107"/>
          </a:xfrm>
          <a:prstGeom prst="rect">
            <a:avLst/>
          </a:prstGeom>
        </p:spPr>
      </p:pic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2902" y="4009644"/>
            <a:ext cx="219456" cy="228600"/>
          </a:xfrm>
          <a:prstGeom prst="rect">
            <a:avLst/>
          </a:prstGeom>
        </p:spPr>
      </p:pic>
      <p:sp>
        <p:nvSpPr>
          <p:cNvPr id="30" name="Text 18"/>
          <p:cNvSpPr/>
          <p:nvPr/>
        </p:nvSpPr>
        <p:spPr>
          <a:xfrm>
            <a:off x="6762902" y="4009644"/>
            <a:ext cx="219456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</a:t>
            </a:r>
            <a:endParaRPr lang="en-US" sz="900" dirty="0"/>
          </a:p>
        </p:txBody>
      </p:sp>
      <p:sp>
        <p:nvSpPr>
          <p:cNvPr id="31" name="Text 19"/>
          <p:cNvSpPr txBox="1"/>
          <p:nvPr/>
        </p:nvSpPr>
        <p:spPr>
          <a:xfrm>
            <a:off x="7094830" y="3991356"/>
            <a:ext cx="352501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Read Chapter 12: Promotion &amp; Integrated Marketing Communications</a:t>
            </a:r>
            <a:endParaRPr lang="en-US" sz="1000" dirty="0"/>
          </a:p>
        </p:txBody>
      </p:sp>
      <p:pic>
        <p:nvPicPr>
          <p:cNvPr id="32" name="Image 10" descr="preencoded.png"/>
          <p:cNvPicPr>
            <a:picLocks noChangeAspect="1"/>
          </p:cNvPicPr>
          <p:nvPr/>
        </p:nvPicPr>
        <p:blipFill>
          <a:blip r:embed="rId11"/>
          <a:srcRect t="-34" b="-34"/>
          <a:stretch/>
        </p:blipFill>
        <p:spPr>
          <a:xfrm>
            <a:off x="6638544" y="4647895"/>
            <a:ext cx="4019702" cy="629107"/>
          </a:xfrm>
          <a:prstGeom prst="rect">
            <a:avLst/>
          </a:prstGeom>
        </p:spPr>
      </p:pic>
      <p:pic>
        <p:nvPicPr>
          <p:cNvPr id="3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2902" y="4791456"/>
            <a:ext cx="219456" cy="228600"/>
          </a:xfrm>
          <a:prstGeom prst="rect">
            <a:avLst/>
          </a:prstGeom>
        </p:spPr>
      </p:pic>
      <p:sp>
        <p:nvSpPr>
          <p:cNvPr id="34" name="Text 20"/>
          <p:cNvSpPr/>
          <p:nvPr/>
        </p:nvSpPr>
        <p:spPr>
          <a:xfrm>
            <a:off x="6762902" y="4791456"/>
            <a:ext cx="219456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endParaRPr lang="en-US" sz="900" dirty="0"/>
          </a:p>
        </p:txBody>
      </p:sp>
      <p:sp>
        <p:nvSpPr>
          <p:cNvPr id="35" name="Text 21"/>
          <p:cNvSpPr txBox="1"/>
          <p:nvPr/>
        </p:nvSpPr>
        <p:spPr>
          <a:xfrm>
            <a:off x="7094830" y="4772254"/>
            <a:ext cx="352501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Draft a 1-page campaign brief for your chosen campus service</a:t>
            </a:r>
            <a:endParaRPr lang="en-US" sz="1000" dirty="0"/>
          </a:p>
        </p:txBody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13"/>
          <a:srcRect t="-29" b="-29"/>
          <a:stretch/>
        </p:blipFill>
        <p:spPr>
          <a:xfrm>
            <a:off x="6638544" y="5429707"/>
            <a:ext cx="4019702" cy="495605"/>
          </a:xfrm>
          <a:prstGeom prst="rect">
            <a:avLst/>
          </a:prstGeom>
        </p:spPr>
      </p:pic>
      <p:pic>
        <p:nvPicPr>
          <p:cNvPr id="37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2902" y="5572354"/>
            <a:ext cx="219456" cy="228600"/>
          </a:xfrm>
          <a:prstGeom prst="rect">
            <a:avLst/>
          </a:prstGeom>
        </p:spPr>
      </p:pic>
      <p:sp>
        <p:nvSpPr>
          <p:cNvPr id="38" name="Text 22"/>
          <p:cNvSpPr/>
          <p:nvPr/>
        </p:nvSpPr>
        <p:spPr>
          <a:xfrm>
            <a:off x="6762902" y="5572354"/>
            <a:ext cx="219456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</a:t>
            </a:r>
            <a:endParaRPr lang="en-US" sz="900" dirty="0"/>
          </a:p>
        </p:txBody>
      </p:sp>
      <p:sp>
        <p:nvSpPr>
          <p:cNvPr id="39" name="Text 23"/>
          <p:cNvSpPr txBox="1"/>
          <p:nvPr/>
        </p:nvSpPr>
        <p:spPr>
          <a:xfrm>
            <a:off x="7094830" y="5553151"/>
            <a:ext cx="369691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Bring your draft to next week's workshop session</a:t>
            </a:r>
            <a:endParaRPr lang="en-US" sz="1000" dirty="0"/>
          </a:p>
        </p:txBody>
      </p:sp>
      <p:sp>
        <p:nvSpPr>
          <p:cNvPr id="40" name="Shape 24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25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26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27"/>
          <p:cNvSpPr txBox="1"/>
          <p:nvPr/>
        </p:nvSpPr>
        <p:spPr>
          <a:xfrm>
            <a:off x="-57607" y="6439205"/>
            <a:ext cx="1230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44" name="Text 28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22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09905" y="533095"/>
            <a:ext cx="75895" cy="990295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914400" y="533095"/>
            <a:ext cx="10782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Promotion Mix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14400" y="800100"/>
            <a:ext cx="108585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Promotion Includes</a:t>
            </a:r>
            <a:endParaRPr lang="en-US" sz="2700" dirty="0"/>
          </a:p>
        </p:txBody>
      </p:sp>
      <p:sp>
        <p:nvSpPr>
          <p:cNvPr id="8" name="Text 4"/>
          <p:cNvSpPr txBox="1"/>
          <p:nvPr/>
        </p:nvSpPr>
        <p:spPr>
          <a:xfrm>
            <a:off x="914400" y="1257300"/>
            <a:ext cx="107826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Five key elements used to communicate customer value</a:t>
            </a:r>
            <a:endParaRPr lang="en-US" sz="13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609905" y="1959559"/>
            <a:ext cx="3504895" cy="2078431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2076602" y="2159813"/>
            <a:ext cx="571500" cy="5715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47595" y="2330806"/>
            <a:ext cx="228600" cy="228600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759306" y="2845613"/>
            <a:ext cx="121158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Advertising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771754" y="3188513"/>
            <a:ext cx="3182112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Paid, non-personal presentation of ideas, goods, or services by an identified sponsor (TV, social ads, billboards).</a:t>
            </a:r>
            <a:endParaRPr lang="en-US" sz="12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4343400" y="1959559"/>
            <a:ext cx="3504895" cy="2078431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982005" y="2330806"/>
            <a:ext cx="228600" cy="228600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5270602" y="2845613"/>
            <a:ext cx="165415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Sales Promotion</a:t>
            </a:r>
            <a:endParaRPr lang="en-US" sz="1300" dirty="0"/>
          </a:p>
        </p:txBody>
      </p:sp>
      <p:sp>
        <p:nvSpPr>
          <p:cNvPr id="17" name="Text 9"/>
          <p:cNvSpPr txBox="1"/>
          <p:nvPr/>
        </p:nvSpPr>
        <p:spPr>
          <a:xfrm>
            <a:off x="4505249" y="3188513"/>
            <a:ext cx="3182112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Short-term incentives to encourage the purchase or sale of a product or service (coupons, contests, discounts).</a:t>
            </a:r>
            <a:endParaRPr lang="en-US" sz="12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8076895" y="1959559"/>
            <a:ext cx="3504895" cy="2078431"/>
          </a:xfrm>
          <a:prstGeom prst="rect">
            <a:avLst/>
          </a:prstGeom>
        </p:spPr>
      </p:pic>
      <p:sp>
        <p:nvSpPr>
          <p:cNvPr id="19" name="Shape 10"/>
          <p:cNvSpPr/>
          <p:nvPr/>
        </p:nvSpPr>
        <p:spPr>
          <a:xfrm>
            <a:off x="9544507" y="2159813"/>
            <a:ext cx="571500" cy="5715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715500" y="2330806"/>
            <a:ext cx="228600" cy="228600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8963863" y="2845613"/>
            <a:ext cx="173461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Public Relations</a:t>
            </a:r>
            <a:endParaRPr lang="en-US" sz="1300" dirty="0"/>
          </a:p>
        </p:txBody>
      </p:sp>
      <p:sp>
        <p:nvSpPr>
          <p:cNvPr id="22" name="Text 12"/>
          <p:cNvSpPr txBox="1"/>
          <p:nvPr/>
        </p:nvSpPr>
        <p:spPr>
          <a:xfrm>
            <a:off x="8238744" y="3188513"/>
            <a:ext cx="3182112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Building good relations with publics to obtain favorable publicity and handle rumors (news, events, sponsorship).</a:t>
            </a:r>
            <a:endParaRPr lang="en-US" sz="1200" dirty="0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2476195" y="4267505"/>
            <a:ext cx="3504895" cy="2078431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9"/>
          <a:srcRect l="-80" r="-80"/>
          <a:stretch/>
        </p:blipFill>
        <p:spPr>
          <a:xfrm>
            <a:off x="4086454" y="4638751"/>
            <a:ext cx="286207" cy="228600"/>
          </a:xfrm>
          <a:prstGeom prst="rect">
            <a:avLst/>
          </a:prstGeom>
        </p:spPr>
      </p:pic>
      <p:sp>
        <p:nvSpPr>
          <p:cNvPr id="25" name="Text 13"/>
          <p:cNvSpPr txBox="1"/>
          <p:nvPr/>
        </p:nvSpPr>
        <p:spPr>
          <a:xfrm>
            <a:off x="3368650" y="5152644"/>
            <a:ext cx="172364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Personal Selling</a:t>
            </a:r>
            <a:endParaRPr lang="en-US" sz="1300" dirty="0"/>
          </a:p>
        </p:txBody>
      </p:sp>
      <p:sp>
        <p:nvSpPr>
          <p:cNvPr id="26" name="Text 14"/>
          <p:cNvSpPr txBox="1"/>
          <p:nvPr/>
        </p:nvSpPr>
        <p:spPr>
          <a:xfrm>
            <a:off x="2638044" y="5495544"/>
            <a:ext cx="31821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Personal interactions by the sales force to engage customers, make sales, and build relationships.</a:t>
            </a:r>
            <a:endParaRPr lang="en-US" sz="1200" dirty="0"/>
          </a:p>
        </p:txBody>
      </p:sp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6210605" y="4267505"/>
            <a:ext cx="3504895" cy="2078431"/>
          </a:xfrm>
          <a:prstGeom prst="rect">
            <a:avLst/>
          </a:prstGeom>
        </p:spPr>
      </p:pic>
      <p:sp>
        <p:nvSpPr>
          <p:cNvPr id="28" name="Shape 15"/>
          <p:cNvSpPr/>
          <p:nvPr/>
        </p:nvSpPr>
        <p:spPr>
          <a:xfrm>
            <a:off x="7677302" y="4466844"/>
            <a:ext cx="571500" cy="5715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11" descr="preencoded.png"/>
          <p:cNvPicPr>
            <a:picLocks noChangeAspect="1"/>
          </p:cNvPicPr>
          <p:nvPr/>
        </p:nvPicPr>
        <p:blipFill>
          <a:blip r:embed="rId10"/>
          <a:srcRect l="-133" r="-133"/>
          <a:stretch/>
        </p:blipFill>
        <p:spPr>
          <a:xfrm>
            <a:off x="7877556" y="4638751"/>
            <a:ext cx="171907" cy="228600"/>
          </a:xfrm>
          <a:prstGeom prst="rect">
            <a:avLst/>
          </a:prstGeom>
        </p:spPr>
      </p:pic>
      <p:sp>
        <p:nvSpPr>
          <p:cNvPr id="30" name="Text 16"/>
          <p:cNvSpPr txBox="1"/>
          <p:nvPr/>
        </p:nvSpPr>
        <p:spPr>
          <a:xfrm>
            <a:off x="6569964" y="5152644"/>
            <a:ext cx="278892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Direct &amp; Digital Marketing</a:t>
            </a:r>
            <a:endParaRPr lang="en-US" sz="1300" dirty="0"/>
          </a:p>
        </p:txBody>
      </p:sp>
      <p:sp>
        <p:nvSpPr>
          <p:cNvPr id="31" name="Text 17"/>
          <p:cNvSpPr txBox="1"/>
          <p:nvPr/>
        </p:nvSpPr>
        <p:spPr>
          <a:xfrm>
            <a:off x="6372454" y="5495544"/>
            <a:ext cx="3182112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Engaging directly with targeted individual consumers and communities (email, social media, mobile).</a:t>
            </a:r>
            <a:endParaRPr lang="en-US" sz="1200" dirty="0"/>
          </a:p>
        </p:txBody>
      </p:sp>
      <p:sp>
        <p:nvSpPr>
          <p:cNvPr id="32" name="Shape 18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19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20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1"/>
          <p:cNvSpPr txBox="1"/>
          <p:nvPr/>
        </p:nvSpPr>
        <p:spPr>
          <a:xfrm>
            <a:off x="9310421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36" name="Text 22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09905" y="533095"/>
            <a:ext cx="75895" cy="609905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914400" y="533095"/>
            <a:ext cx="10782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14400" y="761695"/>
            <a:ext cx="108585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Learning Objectives</a:t>
            </a:r>
            <a:endParaRPr lang="en-US" sz="27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2" r="-2"/>
          <a:stretch/>
        </p:blipFill>
        <p:spPr>
          <a:xfrm>
            <a:off x="609905" y="1447495"/>
            <a:ext cx="5333695" cy="1574597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410" r="-410"/>
          <a:stretch/>
        </p:blipFill>
        <p:spPr>
          <a:xfrm>
            <a:off x="619049" y="1457554"/>
            <a:ext cx="38405" cy="1555394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809244" y="1647749"/>
            <a:ext cx="571500" cy="571500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81151" y="1819656"/>
            <a:ext cx="228600" cy="228600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571854" y="1647749"/>
            <a:ext cx="42867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Promotion vs. Advertising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1571854" y="1952244"/>
            <a:ext cx="42483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Distinguish promotion from simple advertising and explain its broader role in communicating value to customers.</a:t>
            </a:r>
            <a:endParaRPr lang="en-US" sz="140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5"/>
          <a:srcRect l="-2" r="-2"/>
          <a:stretch/>
        </p:blipFill>
        <p:spPr>
          <a:xfrm>
            <a:off x="6248095" y="1447495"/>
            <a:ext cx="5333695" cy="1574597"/>
          </a:xfrm>
          <a:prstGeom prst="rect">
            <a:avLst/>
          </a:prstGeom>
        </p:spPr>
      </p:pic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8"/>
          <a:srcRect l="-410" r="-410"/>
          <a:stretch/>
        </p:blipFill>
        <p:spPr>
          <a:xfrm>
            <a:off x="6258154" y="1457554"/>
            <a:ext cx="38405" cy="1555394"/>
          </a:xfrm>
          <a:prstGeom prst="rect">
            <a:avLst/>
          </a:prstGeom>
        </p:spPr>
      </p:pic>
      <p:sp>
        <p:nvSpPr>
          <p:cNvPr id="16" name="Shape 7"/>
          <p:cNvSpPr/>
          <p:nvPr/>
        </p:nvSpPr>
        <p:spPr>
          <a:xfrm>
            <a:off x="6448349" y="1647749"/>
            <a:ext cx="571500" cy="571500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6605626" y="1819656"/>
            <a:ext cx="256946" cy="228600"/>
          </a:xfrm>
          <a:prstGeom prst="rect">
            <a:avLst/>
          </a:prstGeom>
        </p:spPr>
      </p:pic>
      <p:sp>
        <p:nvSpPr>
          <p:cNvPr id="18" name="Text 8"/>
          <p:cNvSpPr txBox="1"/>
          <p:nvPr/>
        </p:nvSpPr>
        <p:spPr>
          <a:xfrm>
            <a:off x="7210044" y="1647749"/>
            <a:ext cx="42867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Integrated Marketing (IMC)</a:t>
            </a:r>
            <a:endParaRPr lang="en-US" sz="1300" dirty="0"/>
          </a:p>
        </p:txBody>
      </p:sp>
      <p:sp>
        <p:nvSpPr>
          <p:cNvPr id="19" name="Text 9"/>
          <p:cNvSpPr txBox="1"/>
          <p:nvPr/>
        </p:nvSpPr>
        <p:spPr>
          <a:xfrm>
            <a:off x="7210044" y="1952244"/>
            <a:ext cx="42483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IMC and learn how to design consistent, unified messaging across multiple communication channels.</a:t>
            </a:r>
            <a:endParaRPr lang="en-US" sz="140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5"/>
          <a:srcRect l="-2" r="-2"/>
          <a:stretch/>
        </p:blipFill>
        <p:spPr>
          <a:xfrm>
            <a:off x="609905" y="3213202"/>
            <a:ext cx="5333695" cy="1574597"/>
          </a:xfrm>
          <a:prstGeom prst="rect">
            <a:avLst/>
          </a:prstGeom>
        </p:spPr>
      </p:pic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6"/>
          <a:srcRect l="-410" r="-410"/>
          <a:stretch/>
        </p:blipFill>
        <p:spPr>
          <a:xfrm>
            <a:off x="619049" y="3222346"/>
            <a:ext cx="38405" cy="1555394"/>
          </a:xfrm>
          <a:prstGeom prst="rect">
            <a:avLst/>
          </a:prstGeom>
        </p:spPr>
      </p:pic>
      <p:sp>
        <p:nvSpPr>
          <p:cNvPr id="22" name="Shape 10"/>
          <p:cNvSpPr/>
          <p:nvPr/>
        </p:nvSpPr>
        <p:spPr>
          <a:xfrm>
            <a:off x="809244" y="3413455"/>
            <a:ext cx="571500" cy="571500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1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81151" y="3584448"/>
            <a:ext cx="228600" cy="228600"/>
          </a:xfrm>
          <a:prstGeom prst="rect">
            <a:avLst/>
          </a:prstGeom>
        </p:spPr>
      </p:pic>
      <p:sp>
        <p:nvSpPr>
          <p:cNvPr id="24" name="Text 11"/>
          <p:cNvSpPr txBox="1"/>
          <p:nvPr/>
        </p:nvSpPr>
        <p:spPr>
          <a:xfrm>
            <a:off x="1571854" y="3413455"/>
            <a:ext cx="42867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Funnel Tactics &amp; Metrics</a:t>
            </a:r>
            <a:endParaRPr lang="en-US" sz="1300" dirty="0"/>
          </a:p>
        </p:txBody>
      </p:sp>
      <p:sp>
        <p:nvSpPr>
          <p:cNvPr id="25" name="Text 12"/>
          <p:cNvSpPr txBox="1"/>
          <p:nvPr/>
        </p:nvSpPr>
        <p:spPr>
          <a:xfrm>
            <a:off x="1571854" y="3717950"/>
            <a:ext cx="42483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Map specific marketing tactics to funnel stages and select appropriate metrics to measure success.</a:t>
            </a:r>
            <a:endParaRPr lang="en-US" sz="1400" dirty="0"/>
          </a:p>
        </p:txBody>
      </p:sp>
      <p:pic>
        <p:nvPicPr>
          <p:cNvPr id="26" name="Image 11" descr="preencoded.png"/>
          <p:cNvPicPr>
            <a:picLocks noChangeAspect="1"/>
          </p:cNvPicPr>
          <p:nvPr/>
        </p:nvPicPr>
        <p:blipFill>
          <a:blip r:embed="rId5"/>
          <a:srcRect l="-2" r="-2"/>
          <a:stretch/>
        </p:blipFill>
        <p:spPr>
          <a:xfrm>
            <a:off x="6248095" y="3213202"/>
            <a:ext cx="5333695" cy="1574597"/>
          </a:xfrm>
          <a:prstGeom prst="rect">
            <a:avLst/>
          </a:prstGeom>
        </p:spPr>
      </p:pic>
      <p:pic>
        <p:nvPicPr>
          <p:cNvPr id="27" name="Image 12" descr="preencoded.png"/>
          <p:cNvPicPr>
            <a:picLocks noChangeAspect="1"/>
          </p:cNvPicPr>
          <p:nvPr/>
        </p:nvPicPr>
        <p:blipFill>
          <a:blip r:embed="rId8"/>
          <a:srcRect l="-410" r="-410"/>
          <a:stretch/>
        </p:blipFill>
        <p:spPr>
          <a:xfrm>
            <a:off x="6258154" y="3222346"/>
            <a:ext cx="38405" cy="1555394"/>
          </a:xfrm>
          <a:prstGeom prst="rect">
            <a:avLst/>
          </a:prstGeom>
        </p:spPr>
      </p:pic>
      <p:sp>
        <p:nvSpPr>
          <p:cNvPr id="28" name="Shape 13"/>
          <p:cNvSpPr/>
          <p:nvPr/>
        </p:nvSpPr>
        <p:spPr>
          <a:xfrm>
            <a:off x="6448349" y="3413455"/>
            <a:ext cx="571500" cy="571500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13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20256" y="3584448"/>
            <a:ext cx="228600" cy="228600"/>
          </a:xfrm>
          <a:prstGeom prst="rect">
            <a:avLst/>
          </a:prstGeom>
        </p:spPr>
      </p:pic>
      <p:sp>
        <p:nvSpPr>
          <p:cNvPr id="30" name="Text 14"/>
          <p:cNvSpPr txBox="1"/>
          <p:nvPr/>
        </p:nvSpPr>
        <p:spPr>
          <a:xfrm>
            <a:off x="7210044" y="3413455"/>
            <a:ext cx="42867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Value Propositions &amp; CTAs</a:t>
            </a:r>
            <a:endParaRPr lang="en-US" sz="1300" dirty="0"/>
          </a:p>
        </p:txBody>
      </p:sp>
      <p:sp>
        <p:nvSpPr>
          <p:cNvPr id="31" name="Text 15"/>
          <p:cNvSpPr txBox="1"/>
          <p:nvPr/>
        </p:nvSpPr>
        <p:spPr>
          <a:xfrm>
            <a:off x="7210044" y="3717950"/>
            <a:ext cx="42483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Craft clear value propositions and compelling Calls to Action (CTAs) that drive customer engagement.</a:t>
            </a:r>
            <a:endParaRPr lang="en-US" sz="1400" dirty="0"/>
          </a:p>
        </p:txBody>
      </p:sp>
      <p:pic>
        <p:nvPicPr>
          <p:cNvPr id="32" name="Image 14" descr="preencoded.png"/>
          <p:cNvPicPr>
            <a:picLocks noChangeAspect="1"/>
          </p:cNvPicPr>
          <p:nvPr/>
        </p:nvPicPr>
        <p:blipFill>
          <a:blip r:embed="rId12"/>
          <a:srcRect l="-10" r="-10"/>
          <a:stretch/>
        </p:blipFill>
        <p:spPr>
          <a:xfrm>
            <a:off x="1981505" y="4977994"/>
            <a:ext cx="8229600" cy="1574597"/>
          </a:xfrm>
          <a:prstGeom prst="rect">
            <a:avLst/>
          </a:prstGeom>
        </p:spPr>
      </p:pic>
      <p:pic>
        <p:nvPicPr>
          <p:cNvPr id="33" name="Image 15" descr="preencoded.png"/>
          <p:cNvPicPr>
            <a:picLocks noChangeAspect="1"/>
          </p:cNvPicPr>
          <p:nvPr/>
        </p:nvPicPr>
        <p:blipFill>
          <a:blip r:embed="rId6"/>
          <a:srcRect l="-415" r="-415"/>
          <a:stretch/>
        </p:blipFill>
        <p:spPr>
          <a:xfrm>
            <a:off x="1990649" y="4988052"/>
            <a:ext cx="38405" cy="1555394"/>
          </a:xfrm>
          <a:prstGeom prst="rect">
            <a:avLst/>
          </a:prstGeom>
        </p:spPr>
      </p:pic>
      <p:sp>
        <p:nvSpPr>
          <p:cNvPr id="34" name="Shape 16"/>
          <p:cNvSpPr/>
          <p:nvPr/>
        </p:nvSpPr>
        <p:spPr>
          <a:xfrm>
            <a:off x="2180844" y="5178247"/>
            <a:ext cx="571500" cy="571500"/>
          </a:xfrm>
          <a:prstGeom prst="ellipse">
            <a:avLst/>
          </a:prstGeom>
          <a:solidFill>
            <a:srgbClr val="0D7FA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Image 16" descr="preencoded.png"/>
          <p:cNvPicPr>
            <a:picLocks noChangeAspect="1"/>
          </p:cNvPicPr>
          <p:nvPr/>
        </p:nvPicPr>
        <p:blipFill>
          <a:blip r:embed="rId13"/>
          <a:srcRect l="-133" r="-133"/>
          <a:stretch/>
        </p:blipFill>
        <p:spPr>
          <a:xfrm>
            <a:off x="2381098" y="5350154"/>
            <a:ext cx="171907" cy="228600"/>
          </a:xfrm>
          <a:prstGeom prst="rect">
            <a:avLst/>
          </a:prstGeom>
        </p:spPr>
      </p:pic>
      <p:sp>
        <p:nvSpPr>
          <p:cNvPr id="36" name="Text 17"/>
          <p:cNvSpPr txBox="1"/>
          <p:nvPr/>
        </p:nvSpPr>
        <p:spPr>
          <a:xfrm>
            <a:off x="2943454" y="5178247"/>
            <a:ext cx="71826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Campaign Planning Framework</a:t>
            </a:r>
            <a:endParaRPr lang="en-US" sz="1300" dirty="0"/>
          </a:p>
        </p:txBody>
      </p:sp>
      <p:sp>
        <p:nvSpPr>
          <p:cNvPr id="37" name="Text 18"/>
          <p:cNvSpPr txBox="1"/>
          <p:nvPr/>
        </p:nvSpPr>
        <p:spPr>
          <a:xfrm>
            <a:off x="2943454" y="5482742"/>
            <a:ext cx="7144207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a comprehensive SMART-goal campaign plan including goal, target, message, offer, channels, CTA, and metrics.</a:t>
            </a:r>
            <a:endParaRPr lang="en-US" sz="1400" dirty="0"/>
          </a:p>
        </p:txBody>
      </p:sp>
      <p:sp>
        <p:nvSpPr>
          <p:cNvPr id="38" name="Shape 19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20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21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22"/>
          <p:cNvSpPr txBox="1"/>
          <p:nvPr/>
        </p:nvSpPr>
        <p:spPr>
          <a:xfrm>
            <a:off x="9310421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42" name="Text 23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09905" y="533095"/>
            <a:ext cx="75895" cy="647395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914400" y="533095"/>
            <a:ext cx="10782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8 Fundamentals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14400" y="800100"/>
            <a:ext cx="108585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Terms &amp; Definitions</a:t>
            </a:r>
            <a:endParaRPr lang="en-US" sz="27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3" r="-3"/>
          <a:stretch/>
        </p:blipFill>
        <p:spPr>
          <a:xfrm>
            <a:off x="609905" y="1485900"/>
            <a:ext cx="10972800" cy="499079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619049" y="2734056"/>
            <a:ext cx="10953598" cy="9144"/>
          </a:xfrm>
          <a:prstGeom prst="roundRect">
            <a:avLst>
              <a:gd name="adj" fmla="val 916031"/>
            </a:avLst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5"/>
          <p:cNvSpPr txBox="1"/>
          <p:nvPr/>
        </p:nvSpPr>
        <p:spPr>
          <a:xfrm>
            <a:off x="923544" y="1961388"/>
            <a:ext cx="3258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Promotion</a:t>
            </a:r>
            <a:endParaRPr lang="en-US" sz="1800" dirty="0"/>
          </a:p>
        </p:txBody>
      </p:sp>
      <p:sp>
        <p:nvSpPr>
          <p:cNvPr id="11" name="Shape 6"/>
          <p:cNvSpPr/>
          <p:nvPr/>
        </p:nvSpPr>
        <p:spPr>
          <a:xfrm>
            <a:off x="4371746" y="1682496"/>
            <a:ext cx="9144" cy="866851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7"/>
          <p:cNvSpPr txBox="1"/>
          <p:nvPr/>
        </p:nvSpPr>
        <p:spPr>
          <a:xfrm>
            <a:off x="4686300" y="1835201"/>
            <a:ext cx="6658661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Coordinated activities that communicate value, reduce perceived risk, and prompt desired actions.</a:t>
            </a:r>
            <a:endParaRPr lang="en-US" sz="1200" dirty="0"/>
          </a:p>
        </p:txBody>
      </p:sp>
      <p:sp>
        <p:nvSpPr>
          <p:cNvPr id="13" name="Shape 8"/>
          <p:cNvSpPr/>
          <p:nvPr/>
        </p:nvSpPr>
        <p:spPr>
          <a:xfrm>
            <a:off x="619049" y="2740457"/>
            <a:ext cx="10953598" cy="1248156"/>
          </a:xfrm>
          <a:prstGeom prst="rect">
            <a:avLst/>
          </a:prstGeom>
          <a:solidFill>
            <a:srgbClr val="0D7FA6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9"/>
          <p:cNvSpPr/>
          <p:nvPr/>
        </p:nvSpPr>
        <p:spPr>
          <a:xfrm>
            <a:off x="619049" y="3979469"/>
            <a:ext cx="10953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0"/>
          <p:cNvSpPr txBox="1"/>
          <p:nvPr/>
        </p:nvSpPr>
        <p:spPr>
          <a:xfrm>
            <a:off x="923544" y="3092501"/>
            <a:ext cx="3258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IMC</a:t>
            </a:r>
            <a:endParaRPr lang="en-US" sz="1800" dirty="0"/>
          </a:p>
        </p:txBody>
      </p:sp>
      <p:sp>
        <p:nvSpPr>
          <p:cNvPr id="16" name="Text 11"/>
          <p:cNvSpPr txBox="1"/>
          <p:nvPr/>
        </p:nvSpPr>
        <p:spPr>
          <a:xfrm>
            <a:off x="923544" y="3435401"/>
            <a:ext cx="32580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26" dirty="0">
                <a:solidFill>
                  <a:srgbClr val="0D7FA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Integrated Marketing Communications</a:t>
            </a:r>
            <a:endParaRPr lang="en-US" sz="1200" dirty="0"/>
          </a:p>
        </p:txBody>
      </p:sp>
      <p:sp>
        <p:nvSpPr>
          <p:cNvPr id="17" name="Shape 12"/>
          <p:cNvSpPr/>
          <p:nvPr/>
        </p:nvSpPr>
        <p:spPr>
          <a:xfrm>
            <a:off x="4371746" y="2927909"/>
            <a:ext cx="9144" cy="866851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3"/>
          <p:cNvSpPr txBox="1"/>
          <p:nvPr/>
        </p:nvSpPr>
        <p:spPr>
          <a:xfrm>
            <a:off x="4686300" y="3079699"/>
            <a:ext cx="6658661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Strategic coordination of all channels to deliver one consistent message and experience.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619049" y="5224882"/>
            <a:ext cx="10953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5"/>
          <p:cNvSpPr txBox="1"/>
          <p:nvPr/>
        </p:nvSpPr>
        <p:spPr>
          <a:xfrm>
            <a:off x="923544" y="4336999"/>
            <a:ext cx="3258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CTA</a:t>
            </a:r>
            <a:endParaRPr lang="en-US" sz="1800" dirty="0"/>
          </a:p>
        </p:txBody>
      </p:sp>
      <p:sp>
        <p:nvSpPr>
          <p:cNvPr id="21" name="Text 16"/>
          <p:cNvSpPr txBox="1"/>
          <p:nvPr/>
        </p:nvSpPr>
        <p:spPr>
          <a:xfrm>
            <a:off x="923544" y="4679899"/>
            <a:ext cx="32580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26" dirty="0">
                <a:solidFill>
                  <a:srgbClr val="0D7FA6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Call to Action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4371746" y="4312310"/>
            <a:ext cx="9144" cy="590702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8"/>
          <p:cNvSpPr txBox="1"/>
          <p:nvPr/>
        </p:nvSpPr>
        <p:spPr>
          <a:xfrm>
            <a:off x="4686300" y="4465015"/>
            <a:ext cx="669615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explicit, singular next step you want the audience to take.</a:t>
            </a:r>
            <a:endParaRPr lang="en-US" sz="1200" dirty="0"/>
          </a:p>
        </p:txBody>
      </p:sp>
      <p:sp>
        <p:nvSpPr>
          <p:cNvPr id="24" name="Shape 19"/>
          <p:cNvSpPr/>
          <p:nvPr/>
        </p:nvSpPr>
        <p:spPr>
          <a:xfrm>
            <a:off x="619049" y="5231282"/>
            <a:ext cx="10953598" cy="1238098"/>
          </a:xfrm>
          <a:prstGeom prst="roundRect">
            <a:avLst>
              <a:gd name="adj" fmla="val 6817"/>
            </a:avLst>
          </a:prstGeom>
          <a:solidFill>
            <a:srgbClr val="0D7FA6">
              <a:alpha val="4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0"/>
          <p:cNvSpPr txBox="1"/>
          <p:nvPr/>
        </p:nvSpPr>
        <p:spPr>
          <a:xfrm>
            <a:off x="923544" y="5696712"/>
            <a:ext cx="3258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Metrics</a:t>
            </a:r>
            <a:endParaRPr lang="en-US" sz="1800" dirty="0"/>
          </a:p>
        </p:txBody>
      </p:sp>
      <p:sp>
        <p:nvSpPr>
          <p:cNvPr id="26" name="Shape 21"/>
          <p:cNvSpPr/>
          <p:nvPr/>
        </p:nvSpPr>
        <p:spPr>
          <a:xfrm>
            <a:off x="4371746" y="5418734"/>
            <a:ext cx="9144" cy="866851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2"/>
          <p:cNvSpPr txBox="1"/>
          <p:nvPr/>
        </p:nvSpPr>
        <p:spPr>
          <a:xfrm>
            <a:off x="4686300" y="5570525"/>
            <a:ext cx="6658661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Quantitative indicators that track performance across the funnel (e.g., reach, CTR, CVR, CAC, retention).</a:t>
            </a:r>
            <a:endParaRPr lang="en-US" sz="1200" dirty="0"/>
          </a:p>
        </p:txBody>
      </p:sp>
      <p:sp>
        <p:nvSpPr>
          <p:cNvPr id="28" name="Shape 23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4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5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6"/>
          <p:cNvSpPr txBox="1"/>
          <p:nvPr/>
        </p:nvSpPr>
        <p:spPr>
          <a:xfrm>
            <a:off x="9310421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32" name="Text 27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1" b="-1"/>
          <a:stretch/>
        </p:blipFill>
        <p:spPr>
          <a:xfrm>
            <a:off x="0" y="135468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09905" y="533095"/>
            <a:ext cx="75895" cy="609905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1295705" y="533095"/>
            <a:ext cx="104013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 A: The Core Concept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295705" y="761695"/>
            <a:ext cx="104781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Promotion = Communicating Value</a:t>
            </a:r>
            <a:endParaRPr lang="en-US" sz="27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905" y="1371600"/>
            <a:ext cx="6178601" cy="502920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923544" y="1686154"/>
            <a:ext cx="457200" cy="457200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57046" y="1819656"/>
            <a:ext cx="190195" cy="19019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1533449" y="1762049"/>
            <a:ext cx="448513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Story: The "Viral" Campus Event</a:t>
            </a:r>
            <a:endParaRPr lang="en-US" sz="18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rcRect l="-11" r="-11"/>
          <a:stretch/>
        </p:blipFill>
        <p:spPr>
          <a:xfrm>
            <a:off x="923544" y="2371954"/>
            <a:ext cx="2660904" cy="1352398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1038758" y="2533802"/>
            <a:ext cx="243687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Social Hype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1038758" y="2762402"/>
            <a:ext cx="243687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1,200+</a:t>
            </a:r>
            <a:endParaRPr lang="en-US" sz="2200" dirty="0"/>
          </a:p>
        </p:txBody>
      </p:sp>
      <p:sp>
        <p:nvSpPr>
          <p:cNvPr id="15" name="Text 8"/>
          <p:cNvSpPr txBox="1"/>
          <p:nvPr/>
        </p:nvSpPr>
        <p:spPr>
          <a:xfrm>
            <a:off x="1038758" y="3143707"/>
            <a:ext cx="243687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Likes &amp; Shares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1986077" y="3409798"/>
            <a:ext cx="153710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"Giveaways!"</a:t>
            </a:r>
            <a:endParaRPr lang="en-US" sz="12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rcRect l="-9" r="-9"/>
          <a:stretch/>
        </p:blipFill>
        <p:spPr>
          <a:xfrm>
            <a:off x="3813048" y="2371954"/>
            <a:ext cx="2660904" cy="1352398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3928262" y="2533802"/>
            <a:ext cx="243687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Actual Turnout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3928262" y="2762402"/>
            <a:ext cx="243687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F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23</a:t>
            </a:r>
            <a:endParaRPr lang="en-US" sz="2200" dirty="0"/>
          </a:p>
        </p:txBody>
      </p:sp>
      <p:sp>
        <p:nvSpPr>
          <p:cNvPr id="20" name="Text 12"/>
          <p:cNvSpPr txBox="1"/>
          <p:nvPr/>
        </p:nvSpPr>
        <p:spPr>
          <a:xfrm>
            <a:off x="3928262" y="3143707"/>
            <a:ext cx="243687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Attendees</a:t>
            </a:r>
            <a:endParaRPr lang="en-US" sz="1200" dirty="0"/>
          </a:p>
        </p:txBody>
      </p:sp>
      <p:sp>
        <p:nvSpPr>
          <p:cNvPr id="21" name="Text 13"/>
          <p:cNvSpPr txBox="1"/>
          <p:nvPr/>
        </p:nvSpPr>
        <p:spPr>
          <a:xfrm>
            <a:off x="4889297" y="3409798"/>
            <a:ext cx="152247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Empty Room</a:t>
            </a:r>
            <a:endParaRPr lang="en-US" sz="1200" dirty="0"/>
          </a:p>
        </p:txBody>
      </p:sp>
      <p:sp>
        <p:nvSpPr>
          <p:cNvPr id="22" name="Text 14"/>
          <p:cNvSpPr txBox="1"/>
          <p:nvPr/>
        </p:nvSpPr>
        <p:spPr>
          <a:xfrm>
            <a:off x="923544" y="3983690"/>
            <a:ext cx="56674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6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Why It Failed (The Communication Gap)</a:t>
            </a:r>
            <a:endParaRPr lang="en-US" sz="1200" dirty="0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9"/>
          <a:srcRect t="-100" b="-100"/>
          <a:stretch/>
        </p:blipFill>
        <p:spPr>
          <a:xfrm>
            <a:off x="923544" y="4326590"/>
            <a:ext cx="114300" cy="152705"/>
          </a:xfrm>
          <a:prstGeom prst="rect">
            <a:avLst/>
          </a:prstGeom>
        </p:spPr>
      </p:pic>
      <p:sp>
        <p:nvSpPr>
          <p:cNvPr id="24" name="Text 15"/>
          <p:cNvSpPr txBox="1"/>
          <p:nvPr/>
        </p:nvSpPr>
        <p:spPr>
          <a:xfrm>
            <a:off x="1152144" y="4334256"/>
            <a:ext cx="57817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Missed Basics:</a:t>
            </a: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Post hyped the "what" (prizes) but buried the "where" and "when".</a:t>
            </a:r>
            <a:endParaRPr lang="en-US" sz="1200" dirty="0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9"/>
          <a:srcRect t="-100" b="-100"/>
          <a:stretch/>
        </p:blipFill>
        <p:spPr>
          <a:xfrm>
            <a:off x="923544" y="4722312"/>
            <a:ext cx="114300" cy="152705"/>
          </a:xfrm>
          <a:prstGeom prst="rect">
            <a:avLst/>
          </a:prstGeom>
        </p:spPr>
      </p:pic>
      <p:sp>
        <p:nvSpPr>
          <p:cNvPr id="26" name="Text 16"/>
          <p:cNvSpPr txBox="1"/>
          <p:nvPr/>
        </p:nvSpPr>
        <p:spPr>
          <a:xfrm>
            <a:off x="1152144" y="4683907"/>
            <a:ext cx="52011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 Friction:</a:t>
            </a: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RSVP required DMing the account instead of a simple link.</a:t>
            </a:r>
            <a:endParaRPr lang="en-US" sz="1200" dirty="0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9"/>
          <a:srcRect t="-100" b="-100"/>
          <a:stretch/>
        </p:blipFill>
        <p:spPr>
          <a:xfrm>
            <a:off x="923544" y="5117119"/>
            <a:ext cx="114300" cy="152705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1152144" y="5078714"/>
            <a:ext cx="58677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Inconsistency:</a:t>
            </a: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Last-minute location change posted only on Stories (which expired).</a:t>
            </a:r>
            <a:endParaRPr lang="en-US" sz="120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754734" y="3356694"/>
            <a:ext cx="201168" cy="201168"/>
          </a:xfrm>
          <a:prstGeom prst="rect">
            <a:avLst/>
          </a:prstGeom>
        </p:spPr>
      </p:pic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1"/>
          <a:srcRect t="-80" b="-80"/>
          <a:stretch/>
        </p:blipFill>
        <p:spPr>
          <a:xfrm>
            <a:off x="4619353" y="3356694"/>
            <a:ext cx="251057" cy="201168"/>
          </a:xfrm>
          <a:prstGeom prst="rect">
            <a:avLst/>
          </a:prstGeom>
        </p:spPr>
      </p:pic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2"/>
          <a:srcRect t="-3" b="-3"/>
          <a:stretch/>
        </p:blipFill>
        <p:spPr>
          <a:xfrm>
            <a:off x="7168896" y="1371600"/>
            <a:ext cx="4412894" cy="5029200"/>
          </a:xfrm>
          <a:prstGeom prst="rect">
            <a:avLst/>
          </a:prstGeom>
        </p:spPr>
      </p:pic>
      <p:pic>
        <p:nvPicPr>
          <p:cNvPr id="32" name="Image 12" descr="preencoded.png"/>
          <p:cNvPicPr>
            <a:picLocks noChangeAspect="1"/>
          </p:cNvPicPr>
          <p:nvPr/>
        </p:nvPicPr>
        <p:blipFill>
          <a:blip r:embed="rId13">
            <a:alphaModFix amt="10000"/>
          </a:blip>
          <a:srcRect t="-3" b="-3"/>
          <a:stretch/>
        </p:blipFill>
        <p:spPr>
          <a:xfrm>
            <a:off x="7168896" y="1371600"/>
            <a:ext cx="4412894" cy="5029200"/>
          </a:xfrm>
          <a:prstGeom prst="rect">
            <a:avLst/>
          </a:prstGeom>
        </p:spPr>
      </p:pic>
      <p:pic>
        <p:nvPicPr>
          <p:cNvPr id="33" name="Image 13" descr="preencoded.png"/>
          <p:cNvPicPr>
            <a:picLocks noChangeAspect="1"/>
          </p:cNvPicPr>
          <p:nvPr/>
        </p:nvPicPr>
        <p:blipFill>
          <a:blip r:embed="rId14">
            <a:alphaModFix amt="5000"/>
          </a:blip>
          <a:srcRect/>
          <a:stretch/>
        </p:blipFill>
        <p:spPr>
          <a:xfrm>
            <a:off x="10744200" y="5562295"/>
            <a:ext cx="1218895" cy="1218895"/>
          </a:xfrm>
          <a:prstGeom prst="rect">
            <a:avLst/>
          </a:prstGeom>
        </p:spPr>
      </p:pic>
      <p:sp>
        <p:nvSpPr>
          <p:cNvPr id="34" name="Text 18"/>
          <p:cNvSpPr txBox="1"/>
          <p:nvPr/>
        </p:nvSpPr>
        <p:spPr>
          <a:xfrm>
            <a:off x="7474306" y="2726741"/>
            <a:ext cx="3917290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Attention without clarity = </a:t>
            </a:r>
            <a:r>
              <a:rPr lang="en-US" sz="2200" b="1" dirty="0">
                <a:solidFill>
                  <a:srgbClr val="0D7FA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Weak Results</a:t>
            </a:r>
            <a:endParaRPr lang="en-US" sz="2200" dirty="0"/>
          </a:p>
        </p:txBody>
      </p:sp>
      <p:pic>
        <p:nvPicPr>
          <p:cNvPr id="35" name="Image 14" descr="preencoded.png"/>
          <p:cNvPicPr>
            <a:picLocks noChangeAspect="1"/>
          </p:cNvPicPr>
          <p:nvPr/>
        </p:nvPicPr>
        <p:blipFill>
          <a:blip r:embed="rId15"/>
          <a:srcRect t="-400" b="-400"/>
          <a:stretch/>
        </p:blipFill>
        <p:spPr>
          <a:xfrm>
            <a:off x="7474306" y="3593592"/>
            <a:ext cx="457200" cy="38405"/>
          </a:xfrm>
          <a:prstGeom prst="rect">
            <a:avLst/>
          </a:prstGeom>
        </p:spPr>
      </p:pic>
      <p:sp>
        <p:nvSpPr>
          <p:cNvPr id="36" name="Text 19"/>
          <p:cNvSpPr txBox="1"/>
          <p:nvPr/>
        </p:nvSpPr>
        <p:spPr>
          <a:xfrm>
            <a:off x="7474306" y="3859682"/>
            <a:ext cx="388620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DBEAF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Being "clever" or "viral" doesn't matter if your audience doesn't know exactly what to do next.</a:t>
            </a:r>
            <a:endParaRPr lang="en-US" sz="1300" dirty="0"/>
          </a:p>
        </p:txBody>
      </p:sp>
      <p:sp>
        <p:nvSpPr>
          <p:cNvPr id="37" name="Shape 20"/>
          <p:cNvSpPr/>
          <p:nvPr/>
        </p:nvSpPr>
        <p:spPr>
          <a:xfrm>
            <a:off x="7474306" y="4721962"/>
            <a:ext cx="3810305" cy="1162202"/>
          </a:xfrm>
          <a:prstGeom prst="roundRect">
            <a:avLst>
              <a:gd name="adj" fmla="val 7739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21"/>
          <p:cNvSpPr txBox="1"/>
          <p:nvPr/>
        </p:nvSpPr>
        <p:spPr>
          <a:xfrm>
            <a:off x="7673645" y="4922215"/>
            <a:ext cx="35250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Golden Rule</a:t>
            </a:r>
            <a:endParaRPr lang="en-US" sz="1000" dirty="0"/>
          </a:p>
        </p:txBody>
      </p:sp>
      <p:sp>
        <p:nvSpPr>
          <p:cNvPr id="39" name="Text 22"/>
          <p:cNvSpPr txBox="1"/>
          <p:nvPr/>
        </p:nvSpPr>
        <p:spPr>
          <a:xfrm>
            <a:off x="7673645" y="5150815"/>
            <a:ext cx="3486607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i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"Clear beats clever when people are busy."</a:t>
            </a:r>
            <a:endParaRPr lang="en-US" sz="1500" dirty="0"/>
          </a:p>
        </p:txBody>
      </p:sp>
      <p:pic>
        <p:nvPicPr>
          <p:cNvPr id="40" name="Image 15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 rot="21420000">
            <a:off x="7474306" y="1888236"/>
            <a:ext cx="640994" cy="640994"/>
          </a:xfrm>
          <a:prstGeom prst="rect">
            <a:avLst/>
          </a:prstGeom>
        </p:spPr>
      </p:pic>
      <p:pic>
        <p:nvPicPr>
          <p:cNvPr id="41" name="Image 16" descr="preencoded.png"/>
          <p:cNvPicPr>
            <a:picLocks noChangeAspect="1"/>
          </p:cNvPicPr>
          <p:nvPr/>
        </p:nvPicPr>
        <p:blipFill>
          <a:blip r:embed="rId17"/>
          <a:srcRect l="-2519" r="-2519"/>
          <a:stretch/>
        </p:blipFill>
        <p:spPr>
          <a:xfrm>
            <a:off x="7657186" y="2040026"/>
            <a:ext cx="247802" cy="314554"/>
          </a:xfrm>
          <a:prstGeom prst="rect">
            <a:avLst/>
          </a:prstGeom>
        </p:spPr>
      </p:pic>
      <p:sp>
        <p:nvSpPr>
          <p:cNvPr id="42" name="Text 23"/>
          <p:cNvSpPr txBox="1"/>
          <p:nvPr/>
        </p:nvSpPr>
        <p:spPr>
          <a:xfrm>
            <a:off x="9310421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43" name="Text 24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06</a:t>
            </a:r>
            <a:endParaRPr lang="en-US" sz="1300" dirty="0"/>
          </a:p>
        </p:txBody>
      </p:sp>
      <p:sp>
        <p:nvSpPr>
          <p:cNvPr id="44" name="Shape 25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26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27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09905" y="533095"/>
            <a:ext cx="75895" cy="647395"/>
          </a:xfrm>
          <a:prstGeom prst="rect">
            <a:avLst/>
          </a:prstGeom>
          <a:solidFill>
            <a:srgbClr val="0D7FA6"/>
          </a:solidFill>
          <a:ln w="12700">
            <a:solidFill>
              <a:srgbClr val="0D7F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 txBox="1"/>
          <p:nvPr/>
        </p:nvSpPr>
        <p:spPr>
          <a:xfrm>
            <a:off x="914400" y="533095"/>
            <a:ext cx="10782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 B: Strategy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14400" y="800100"/>
            <a:ext cx="108585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Integrated Marketing Communications (IMC)</a:t>
            </a:r>
            <a:endParaRPr lang="en-US" sz="27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11" b="-11"/>
          <a:stretch/>
        </p:blipFill>
        <p:spPr>
          <a:xfrm>
            <a:off x="6324905" y="1954987"/>
            <a:ext cx="5257800" cy="150053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6562649" y="2535631"/>
            <a:ext cx="4781398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 txBox="1"/>
          <p:nvPr/>
        </p:nvSpPr>
        <p:spPr>
          <a:xfrm>
            <a:off x="6562649" y="2192731"/>
            <a:ext cx="4896612" cy="2679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Definition</a:t>
            </a:r>
            <a:endParaRPr lang="en-US" sz="1500" dirty="0"/>
          </a:p>
        </p:txBody>
      </p:sp>
      <p:sp>
        <p:nvSpPr>
          <p:cNvPr id="10" name="Text 6"/>
          <p:cNvSpPr txBox="1"/>
          <p:nvPr/>
        </p:nvSpPr>
        <p:spPr>
          <a:xfrm>
            <a:off x="6562649" y="2659990"/>
            <a:ext cx="4858207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Orchestrating multiple channels to tell </a:t>
            </a:r>
            <a:r>
              <a:rPr lang="en-US" sz="1300" b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one consistent story</a:t>
            </a:r>
            <a:r>
              <a:rPr lang="en-US" sz="13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the right audience. </a:t>
            </a:r>
            <a:endParaRPr lang="en-US" sz="1300" dirty="0"/>
          </a:p>
        </p:txBody>
      </p:sp>
      <p:sp>
        <p:nvSpPr>
          <p:cNvPr id="11" name="Text 7"/>
          <p:cNvSpPr txBox="1"/>
          <p:nvPr/>
        </p:nvSpPr>
        <p:spPr>
          <a:xfrm>
            <a:off x="6400800" y="3684118"/>
            <a:ext cx="52962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Matters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609905" y="1561795"/>
            <a:ext cx="5257800" cy="4914900"/>
          </a:xfrm>
          <a:prstGeom prst="roundRect">
            <a:avLst>
              <a:gd name="adj" fmla="val 577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rcRect/>
          <a:stretch/>
        </p:blipFill>
        <p:spPr>
          <a:xfrm>
            <a:off x="609905" y="1561795"/>
            <a:ext cx="5257800" cy="4914900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552298" y="6172200"/>
            <a:ext cx="53721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4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IMC Ecosystem</a:t>
            </a:r>
            <a:endParaRPr lang="en-US" sz="1400" dirty="0"/>
          </a:p>
        </p:txBody>
      </p:sp>
      <p:sp>
        <p:nvSpPr>
          <p:cNvPr id="15" name="Text 10"/>
          <p:cNvSpPr txBox="1"/>
          <p:nvPr/>
        </p:nvSpPr>
        <p:spPr>
          <a:xfrm>
            <a:off x="6705295" y="4102913"/>
            <a:ext cx="49533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Builds Memory &amp; Trust: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Repetition of a consistent message reinforces brand identity.</a:t>
            </a:r>
            <a:endParaRPr lang="en-US" sz="1300" dirty="0"/>
          </a:p>
        </p:txBody>
      </p:sp>
      <p:sp>
        <p:nvSpPr>
          <p:cNvPr id="16" name="Text 11"/>
          <p:cNvSpPr txBox="1"/>
          <p:nvPr/>
        </p:nvSpPr>
        <p:spPr>
          <a:xfrm>
            <a:off x="6705295" y="4864608"/>
            <a:ext cx="49533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Prevents Fragmentation: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Ensures customers don't get mixed signals from different sources.</a:t>
            </a:r>
            <a:endParaRPr lang="en-US" sz="1300" dirty="0"/>
          </a:p>
        </p:txBody>
      </p:sp>
      <p:sp>
        <p:nvSpPr>
          <p:cNvPr id="17" name="Text 12"/>
          <p:cNvSpPr txBox="1"/>
          <p:nvPr/>
        </p:nvSpPr>
        <p:spPr>
          <a:xfrm>
            <a:off x="6705295" y="5550408"/>
            <a:ext cx="49533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Improves Efficiency:</a:t>
            </a:r>
            <a:r>
              <a:rPr lang="en-US" sz="13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Creating assets that work across channels saves time and budget.</a:t>
            </a:r>
            <a:endParaRPr lang="en-US" sz="130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rcRect l="-373" r="-373"/>
          <a:stretch/>
        </p:blipFill>
        <p:spPr>
          <a:xfrm rot="16200000">
            <a:off x="2809951" y="3590849"/>
            <a:ext cx="19202" cy="857707"/>
          </a:xfrm>
          <a:prstGeom prst="rect">
            <a:avLst/>
          </a:prstGeom>
        </p:spPr>
      </p:pic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rcRect t="-41" b="-41"/>
          <a:stretch/>
        </p:blipFill>
        <p:spPr>
          <a:xfrm rot="19800000">
            <a:off x="3181198" y="3804818"/>
            <a:ext cx="751637" cy="445313"/>
          </a:xfrm>
          <a:prstGeom prst="rect">
            <a:avLst/>
          </a:prstGeom>
        </p:spPr>
      </p:pic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7"/>
          <a:srcRect t="-41" b="-41"/>
          <a:stretch/>
        </p:blipFill>
        <p:spPr>
          <a:xfrm rot="1800000">
            <a:off x="3181198" y="4233672"/>
            <a:ext cx="751637" cy="445313"/>
          </a:xfrm>
          <a:prstGeom prst="rect">
            <a:avLst/>
          </a:prstGeom>
        </p:spPr>
      </p:pic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6"/>
          <a:srcRect l="-373" r="-373"/>
          <a:stretch/>
        </p:blipFill>
        <p:spPr>
          <a:xfrm rot="5400000">
            <a:off x="2809951" y="4448556"/>
            <a:ext cx="19202" cy="857707"/>
          </a:xfrm>
          <a:prstGeom prst="rect">
            <a:avLst/>
          </a:prstGeom>
        </p:spPr>
      </p:pic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7"/>
          <a:srcRect t="-41" b="-41"/>
          <a:stretch/>
        </p:blipFill>
        <p:spPr>
          <a:xfrm rot="9000000">
            <a:off x="2438705" y="4233672"/>
            <a:ext cx="751637" cy="445313"/>
          </a:xfrm>
          <a:prstGeom prst="rect">
            <a:avLst/>
          </a:prstGeom>
        </p:spPr>
      </p:pic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7"/>
          <a:srcRect t="-41" b="-41"/>
          <a:stretch/>
        </p:blipFill>
        <p:spPr>
          <a:xfrm rot="12600000">
            <a:off x="2438705" y="3804818"/>
            <a:ext cx="751637" cy="445313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905049" y="2495398"/>
            <a:ext cx="666598" cy="666598"/>
          </a:xfrm>
          <a:prstGeom prst="rect">
            <a:avLst/>
          </a:prstGeom>
        </p:spPr>
      </p:pic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9"/>
          <a:srcRect l="-80" r="-80"/>
          <a:stretch/>
        </p:blipFill>
        <p:spPr>
          <a:xfrm>
            <a:off x="3095244" y="2714854"/>
            <a:ext cx="286207" cy="228600"/>
          </a:xfrm>
          <a:prstGeom prst="rect">
            <a:avLst/>
          </a:prstGeom>
        </p:spPr>
      </p:pic>
      <p:pic>
        <p:nvPicPr>
          <p:cNvPr id="26" name="Image 1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05402" y="3066898"/>
            <a:ext cx="666598" cy="666598"/>
          </a:xfrm>
          <a:prstGeom prst="rect">
            <a:avLst/>
          </a:prstGeom>
        </p:spPr>
      </p:pic>
      <p:pic>
        <p:nvPicPr>
          <p:cNvPr id="27" name="Image 12" descr="preencoded.png"/>
          <p:cNvPicPr>
            <a:picLocks noChangeAspect="1"/>
          </p:cNvPicPr>
          <p:nvPr/>
        </p:nvPicPr>
        <p:blipFill>
          <a:blip r:embed="rId10"/>
          <a:srcRect l="-57" r="-57"/>
          <a:stretch/>
        </p:blipFill>
        <p:spPr>
          <a:xfrm>
            <a:off x="4138574" y="3286354"/>
            <a:ext cx="200254" cy="228600"/>
          </a:xfrm>
          <a:prstGeom prst="rect">
            <a:avLst/>
          </a:prstGeom>
        </p:spPr>
      </p:pic>
      <p:pic>
        <p:nvPicPr>
          <p:cNvPr id="28" name="Image 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05402" y="4304995"/>
            <a:ext cx="666598" cy="666598"/>
          </a:xfrm>
          <a:prstGeom prst="rect">
            <a:avLst/>
          </a:prstGeom>
        </p:spPr>
      </p:pic>
      <p:pic>
        <p:nvPicPr>
          <p:cNvPr id="29" name="Image 14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123944" y="4524451"/>
            <a:ext cx="228600" cy="228600"/>
          </a:xfrm>
          <a:prstGeom prst="rect">
            <a:avLst/>
          </a:prstGeom>
        </p:spPr>
      </p:pic>
      <p:pic>
        <p:nvPicPr>
          <p:cNvPr id="30" name="Image 1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905049" y="4876495"/>
            <a:ext cx="666598" cy="666598"/>
          </a:xfrm>
          <a:prstGeom prst="rect">
            <a:avLst/>
          </a:prstGeom>
        </p:spPr>
      </p:pic>
      <p:pic>
        <p:nvPicPr>
          <p:cNvPr id="31" name="Image 1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904695" y="4304995"/>
            <a:ext cx="666598" cy="666598"/>
          </a:xfrm>
          <a:prstGeom prst="rect">
            <a:avLst/>
          </a:prstGeom>
        </p:spPr>
      </p:pic>
      <p:pic>
        <p:nvPicPr>
          <p:cNvPr id="32" name="Image 17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124151" y="4524451"/>
            <a:ext cx="228600" cy="228600"/>
          </a:xfrm>
          <a:prstGeom prst="rect">
            <a:avLst/>
          </a:prstGeom>
        </p:spPr>
      </p:pic>
      <p:pic>
        <p:nvPicPr>
          <p:cNvPr id="33" name="Image 1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904695" y="3066898"/>
            <a:ext cx="666598" cy="666598"/>
          </a:xfrm>
          <a:prstGeom prst="rect">
            <a:avLst/>
          </a:prstGeom>
        </p:spPr>
      </p:pic>
      <p:pic>
        <p:nvPicPr>
          <p:cNvPr id="34" name="Image 19" descr="preencoded.png"/>
          <p:cNvPicPr>
            <a:picLocks noChangeAspect="1"/>
          </p:cNvPicPr>
          <p:nvPr/>
        </p:nvPicPr>
        <p:blipFill>
          <a:blip r:embed="rId13"/>
          <a:srcRect t="-45" b="-45"/>
          <a:stretch/>
        </p:blipFill>
        <p:spPr>
          <a:xfrm>
            <a:off x="2109521" y="3286354"/>
            <a:ext cx="256946" cy="228600"/>
          </a:xfrm>
          <a:prstGeom prst="rect">
            <a:avLst/>
          </a:prstGeom>
        </p:spPr>
      </p:pic>
      <p:pic>
        <p:nvPicPr>
          <p:cNvPr id="35" name="Image 20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572207" y="3353105"/>
            <a:ext cx="1333195" cy="1333195"/>
          </a:xfrm>
          <a:prstGeom prst="rect">
            <a:avLst/>
          </a:prstGeom>
        </p:spPr>
      </p:pic>
      <p:pic>
        <p:nvPicPr>
          <p:cNvPr id="36" name="Image 21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124505" y="3636569"/>
            <a:ext cx="228600" cy="228600"/>
          </a:xfrm>
          <a:prstGeom prst="rect">
            <a:avLst/>
          </a:prstGeom>
        </p:spPr>
      </p:pic>
      <p:sp>
        <p:nvSpPr>
          <p:cNvPr id="37" name="Text 13"/>
          <p:cNvSpPr txBox="1"/>
          <p:nvPr/>
        </p:nvSpPr>
        <p:spPr>
          <a:xfrm>
            <a:off x="2854757" y="3902659"/>
            <a:ext cx="771754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One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Consistent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Message</a:t>
            </a:r>
            <a:endParaRPr lang="en-US" sz="1000" dirty="0"/>
          </a:p>
        </p:txBody>
      </p:sp>
      <p:sp>
        <p:nvSpPr>
          <p:cNvPr id="38" name="Text 14"/>
          <p:cNvSpPr txBox="1"/>
          <p:nvPr/>
        </p:nvSpPr>
        <p:spPr>
          <a:xfrm>
            <a:off x="9310421" y="6439205"/>
            <a:ext cx="28904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Principles of Marketing | Dr. Liz Kheng</a:t>
            </a:r>
            <a:endParaRPr lang="en-US" sz="1000" dirty="0"/>
          </a:p>
        </p:txBody>
      </p:sp>
      <p:sp>
        <p:nvSpPr>
          <p:cNvPr id="39" name="Text 15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07</a:t>
            </a:r>
            <a:endParaRPr lang="en-US" sz="1300" dirty="0"/>
          </a:p>
        </p:txBody>
      </p:sp>
      <p:sp>
        <p:nvSpPr>
          <p:cNvPr id="40" name="Shape 16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17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18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57200" y="1181405"/>
            <a:ext cx="112772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 txBox="1"/>
          <p:nvPr/>
        </p:nvSpPr>
        <p:spPr>
          <a:xfrm>
            <a:off x="457200" y="457200"/>
            <a:ext cx="4610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IMC In Action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7200" y="685800"/>
            <a:ext cx="489844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Case Study: Campus Tutoring</a:t>
            </a:r>
            <a:endParaRPr lang="en-US" sz="2200" dirty="0"/>
          </a:p>
        </p:txBody>
      </p:sp>
      <p:sp>
        <p:nvSpPr>
          <p:cNvPr id="8" name="Shape 4"/>
          <p:cNvSpPr/>
          <p:nvPr/>
        </p:nvSpPr>
        <p:spPr>
          <a:xfrm>
            <a:off x="10106863" y="666598"/>
            <a:ext cx="1628546" cy="362102"/>
          </a:xfrm>
          <a:prstGeom prst="roundRect">
            <a:avLst>
              <a:gd name="adj" fmla="val 53163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 txBox="1"/>
          <p:nvPr/>
        </p:nvSpPr>
        <p:spPr>
          <a:xfrm>
            <a:off x="10478110" y="752551"/>
            <a:ext cx="11722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Aligned Strategy</a:t>
            </a:r>
            <a:endParaRPr lang="en-US" sz="1000" dirty="0"/>
          </a:p>
        </p:txBody>
      </p:sp>
      <p:sp>
        <p:nvSpPr>
          <p:cNvPr id="10" name="Text 6"/>
          <p:cNvSpPr txBox="1"/>
          <p:nvPr/>
        </p:nvSpPr>
        <p:spPr>
          <a:xfrm>
            <a:off x="5175504" y="1419149"/>
            <a:ext cx="198333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Unifying Core Message</a:t>
            </a:r>
            <a:endParaRPr lang="en-US" sz="900" dirty="0"/>
          </a:p>
        </p:txBody>
      </p:sp>
      <p:sp>
        <p:nvSpPr>
          <p:cNvPr id="11" name="Text 7"/>
          <p:cNvSpPr txBox="1"/>
          <p:nvPr/>
        </p:nvSpPr>
        <p:spPr>
          <a:xfrm>
            <a:off x="769361" y="2719887"/>
            <a:ext cx="11125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 Consistent Touchpoints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457200" y="3026664"/>
            <a:ext cx="2133295" cy="1717244"/>
          </a:xfrm>
          <a:prstGeom prst="roundRect">
            <a:avLst>
              <a:gd name="adj" fmla="val 4231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1285646" y="3288746"/>
            <a:ext cx="476402" cy="476402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 l="-57" r="-57"/>
          <a:stretch/>
        </p:blipFill>
        <p:spPr>
          <a:xfrm>
            <a:off x="1423721" y="3412190"/>
            <a:ext cx="200254" cy="228600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886054" y="3879449"/>
            <a:ext cx="128107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3A5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Instagram Reels</a:t>
            </a:r>
            <a:endParaRPr lang="en-US" sz="1200" dirty="0"/>
          </a:p>
        </p:txBody>
      </p:sp>
      <p:sp>
        <p:nvSpPr>
          <p:cNvPr id="16" name="Text 11"/>
          <p:cNvSpPr txBox="1"/>
          <p:nvPr/>
        </p:nvSpPr>
        <p:spPr>
          <a:xfrm>
            <a:off x="583387" y="4153205"/>
            <a:ext cx="188275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2-min booking demo + student testimonials + "Book now" link.</a:t>
            </a:r>
            <a:endParaRPr lang="en-US" sz="1200" dirty="0"/>
          </a:p>
        </p:txBody>
      </p:sp>
      <p:sp>
        <p:nvSpPr>
          <p:cNvPr id="17" name="Shape 12"/>
          <p:cNvSpPr/>
          <p:nvPr/>
        </p:nvSpPr>
        <p:spPr>
          <a:xfrm>
            <a:off x="2743200" y="3026664"/>
            <a:ext cx="2133295" cy="1717244"/>
          </a:xfrm>
          <a:prstGeom prst="roundRect">
            <a:avLst>
              <a:gd name="adj" fmla="val 4231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3571646" y="3288746"/>
            <a:ext cx="476402" cy="476402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96005" y="3412190"/>
            <a:ext cx="228600" cy="228600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3214116" y="3879449"/>
            <a:ext cx="12006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3A5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Email Campaign</a:t>
            </a:r>
            <a:endParaRPr lang="en-US" sz="1200" dirty="0"/>
          </a:p>
        </p:txBody>
      </p:sp>
      <p:sp>
        <p:nvSpPr>
          <p:cNvPr id="21" name="Text 15"/>
          <p:cNvSpPr txBox="1"/>
          <p:nvPr/>
        </p:nvSpPr>
        <p:spPr>
          <a:xfrm>
            <a:off x="2868473" y="4153205"/>
            <a:ext cx="188275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Subject: "Stuck? Get help in 2 min—no judgment" + button.</a:t>
            </a:r>
            <a:endParaRPr lang="en-US" sz="1200" dirty="0"/>
          </a:p>
        </p:txBody>
      </p:sp>
      <p:sp>
        <p:nvSpPr>
          <p:cNvPr id="22" name="Shape 16"/>
          <p:cNvSpPr/>
          <p:nvPr/>
        </p:nvSpPr>
        <p:spPr>
          <a:xfrm>
            <a:off x="5029200" y="3026664"/>
            <a:ext cx="2133295" cy="1717244"/>
          </a:xfrm>
          <a:prstGeom prst="roundRect">
            <a:avLst>
              <a:gd name="adj" fmla="val 4231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7"/>
          <p:cNvSpPr/>
          <p:nvPr/>
        </p:nvSpPr>
        <p:spPr>
          <a:xfrm>
            <a:off x="5857646" y="3288746"/>
            <a:ext cx="476402" cy="476402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rcRect l="-57" r="-57"/>
          <a:stretch/>
        </p:blipFill>
        <p:spPr>
          <a:xfrm>
            <a:off x="5995721" y="3412190"/>
            <a:ext cx="200254" cy="228600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5672023" y="3879449"/>
            <a:ext cx="85679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3A5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QR Posters</a:t>
            </a:r>
            <a:endParaRPr lang="en-US" sz="1200" dirty="0"/>
          </a:p>
        </p:txBody>
      </p:sp>
      <p:sp>
        <p:nvSpPr>
          <p:cNvPr id="26" name="Text 19"/>
          <p:cNvSpPr txBox="1"/>
          <p:nvPr/>
        </p:nvSpPr>
        <p:spPr>
          <a:xfrm>
            <a:off x="5155387" y="4153205"/>
            <a:ext cx="188275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Placed in library/dorms with UTM-tracked codes for attribution.</a:t>
            </a:r>
            <a:endParaRPr lang="en-US" sz="1200" dirty="0"/>
          </a:p>
        </p:txBody>
      </p:sp>
      <p:sp>
        <p:nvSpPr>
          <p:cNvPr id="27" name="Shape 20"/>
          <p:cNvSpPr/>
          <p:nvPr/>
        </p:nvSpPr>
        <p:spPr>
          <a:xfrm>
            <a:off x="7315200" y="3026664"/>
            <a:ext cx="2133295" cy="1717244"/>
          </a:xfrm>
          <a:prstGeom prst="roundRect">
            <a:avLst>
              <a:gd name="adj" fmla="val 4231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21"/>
          <p:cNvSpPr/>
          <p:nvPr/>
        </p:nvSpPr>
        <p:spPr>
          <a:xfrm>
            <a:off x="8143646" y="3288746"/>
            <a:ext cx="476402" cy="476402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8"/>
          <a:srcRect l="-80" r="-80"/>
          <a:stretch/>
        </p:blipFill>
        <p:spPr>
          <a:xfrm>
            <a:off x="8238744" y="3412190"/>
            <a:ext cx="286207" cy="228600"/>
          </a:xfrm>
          <a:prstGeom prst="rect">
            <a:avLst/>
          </a:prstGeom>
        </p:spPr>
      </p:pic>
      <p:sp>
        <p:nvSpPr>
          <p:cNvPr id="30" name="Text 22"/>
          <p:cNvSpPr txBox="1"/>
          <p:nvPr/>
        </p:nvSpPr>
        <p:spPr>
          <a:xfrm>
            <a:off x="7827264" y="3879449"/>
            <a:ext cx="111099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3A5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In-Class Slides</a:t>
            </a:r>
            <a:endParaRPr lang="en-US" sz="1200" dirty="0"/>
          </a:p>
        </p:txBody>
      </p:sp>
      <p:sp>
        <p:nvSpPr>
          <p:cNvPr id="31" name="Text 23"/>
          <p:cNvSpPr txBox="1"/>
          <p:nvPr/>
        </p:nvSpPr>
        <p:spPr>
          <a:xfrm>
            <a:off x="7441387" y="4153205"/>
            <a:ext cx="188275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Professors show 20-sec info slide at start of lecture.</a:t>
            </a:r>
            <a:endParaRPr lang="en-US" sz="1200" dirty="0"/>
          </a:p>
        </p:txBody>
      </p:sp>
      <p:sp>
        <p:nvSpPr>
          <p:cNvPr id="32" name="Shape 24"/>
          <p:cNvSpPr/>
          <p:nvPr/>
        </p:nvSpPr>
        <p:spPr>
          <a:xfrm>
            <a:off x="9601200" y="3026664"/>
            <a:ext cx="2133295" cy="1717244"/>
          </a:xfrm>
          <a:prstGeom prst="roundRect">
            <a:avLst>
              <a:gd name="adj" fmla="val 4231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Shape 25"/>
          <p:cNvSpPr/>
          <p:nvPr/>
        </p:nvSpPr>
        <p:spPr>
          <a:xfrm>
            <a:off x="10429646" y="3288746"/>
            <a:ext cx="476402" cy="476402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6" descr="preencoded.png"/>
          <p:cNvPicPr>
            <a:picLocks noChangeAspect="1"/>
          </p:cNvPicPr>
          <p:nvPr/>
        </p:nvPicPr>
        <p:blipFill>
          <a:blip r:embed="rId9"/>
          <a:srcRect l="-80" r="-80"/>
          <a:stretch/>
        </p:blipFill>
        <p:spPr>
          <a:xfrm>
            <a:off x="10524744" y="3412190"/>
            <a:ext cx="286207" cy="228600"/>
          </a:xfrm>
          <a:prstGeom prst="rect">
            <a:avLst/>
          </a:prstGeom>
        </p:spPr>
      </p:pic>
      <p:sp>
        <p:nvSpPr>
          <p:cNvPr id="35" name="Text 26"/>
          <p:cNvSpPr txBox="1"/>
          <p:nvPr/>
        </p:nvSpPr>
        <p:spPr>
          <a:xfrm>
            <a:off x="10233050" y="3879449"/>
            <a:ext cx="87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E3A5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LMS Banner</a:t>
            </a:r>
            <a:endParaRPr lang="en-US" sz="1200" dirty="0"/>
          </a:p>
        </p:txBody>
      </p:sp>
      <p:sp>
        <p:nvSpPr>
          <p:cNvPr id="36" name="Text 27"/>
          <p:cNvSpPr txBox="1"/>
          <p:nvPr/>
        </p:nvSpPr>
        <p:spPr>
          <a:xfrm>
            <a:off x="9727387" y="4153205"/>
            <a:ext cx="188275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"Book now—pick a 30-min slot today" direct link.</a:t>
            </a:r>
            <a:endParaRPr lang="en-US" sz="1200" dirty="0"/>
          </a:p>
        </p:txBody>
      </p:sp>
      <p:sp>
        <p:nvSpPr>
          <p:cNvPr id="37" name="Shape 28"/>
          <p:cNvSpPr/>
          <p:nvPr/>
        </p:nvSpPr>
        <p:spPr>
          <a:xfrm>
            <a:off x="457200" y="5201107"/>
            <a:ext cx="11277295" cy="1352398"/>
          </a:xfrm>
          <a:prstGeom prst="roundRect">
            <a:avLst>
              <a:gd name="adj" fmla="val 5714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29"/>
          <p:cNvSpPr/>
          <p:nvPr/>
        </p:nvSpPr>
        <p:spPr>
          <a:xfrm>
            <a:off x="657454" y="5400446"/>
            <a:ext cx="304495" cy="304495"/>
          </a:xfrm>
          <a:prstGeom prst="ellipse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33349" y="5477256"/>
            <a:ext cx="152705" cy="152705"/>
          </a:xfrm>
          <a:prstGeom prst="rect">
            <a:avLst/>
          </a:prstGeom>
        </p:spPr>
      </p:pic>
      <p:sp>
        <p:nvSpPr>
          <p:cNvPr id="40" name="Text 30"/>
          <p:cNvSpPr txBox="1"/>
          <p:nvPr/>
        </p:nvSpPr>
        <p:spPr>
          <a:xfrm>
            <a:off x="1076249" y="5419649"/>
            <a:ext cx="176662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Campaign Results</a:t>
            </a:r>
            <a:endParaRPr lang="en-US" sz="1300" dirty="0"/>
          </a:p>
        </p:txBody>
      </p:sp>
      <p:sp>
        <p:nvSpPr>
          <p:cNvPr id="41" name="Shape 31"/>
          <p:cNvSpPr/>
          <p:nvPr/>
        </p:nvSpPr>
        <p:spPr>
          <a:xfrm>
            <a:off x="3372307" y="5820156"/>
            <a:ext cx="9144" cy="533095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2"/>
          <p:cNvSpPr txBox="1"/>
          <p:nvPr/>
        </p:nvSpPr>
        <p:spPr>
          <a:xfrm>
            <a:off x="761695" y="5820156"/>
            <a:ext cx="250637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+72%</a:t>
            </a:r>
            <a:endParaRPr lang="en-US" sz="2200" dirty="0"/>
          </a:p>
        </p:txBody>
      </p:sp>
      <p:sp>
        <p:nvSpPr>
          <p:cNvPr id="43" name="Text 33"/>
          <p:cNvSpPr txBox="1"/>
          <p:nvPr/>
        </p:nvSpPr>
        <p:spPr>
          <a:xfrm>
            <a:off x="761695" y="6234413"/>
            <a:ext cx="250637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Bookings (MoM)</a:t>
            </a:r>
            <a:endParaRPr lang="en-US" sz="1200" dirty="0"/>
          </a:p>
        </p:txBody>
      </p:sp>
      <p:sp>
        <p:nvSpPr>
          <p:cNvPr id="44" name="Shape 34"/>
          <p:cNvSpPr/>
          <p:nvPr/>
        </p:nvSpPr>
        <p:spPr>
          <a:xfrm>
            <a:off x="6091733" y="5820156"/>
            <a:ext cx="9144" cy="533095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35"/>
          <p:cNvSpPr txBox="1"/>
          <p:nvPr/>
        </p:nvSpPr>
        <p:spPr>
          <a:xfrm>
            <a:off x="3481121" y="5820156"/>
            <a:ext cx="250637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35%</a:t>
            </a:r>
            <a:endParaRPr lang="en-US" sz="2200" dirty="0"/>
          </a:p>
        </p:txBody>
      </p:sp>
      <p:sp>
        <p:nvSpPr>
          <p:cNvPr id="46" name="Text 36"/>
          <p:cNvSpPr txBox="1"/>
          <p:nvPr/>
        </p:nvSpPr>
        <p:spPr>
          <a:xfrm>
            <a:off x="3481121" y="6234413"/>
            <a:ext cx="250637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First-Time Users</a:t>
            </a:r>
            <a:endParaRPr lang="en-US" sz="1200" dirty="0"/>
          </a:p>
        </p:txBody>
      </p:sp>
      <p:sp>
        <p:nvSpPr>
          <p:cNvPr id="47" name="Shape 37"/>
          <p:cNvSpPr/>
          <p:nvPr/>
        </p:nvSpPr>
        <p:spPr>
          <a:xfrm>
            <a:off x="8811158" y="5820156"/>
            <a:ext cx="9144" cy="533095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38"/>
          <p:cNvSpPr txBox="1"/>
          <p:nvPr/>
        </p:nvSpPr>
        <p:spPr>
          <a:xfrm>
            <a:off x="6200546" y="5820156"/>
            <a:ext cx="250637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-18%</a:t>
            </a:r>
            <a:endParaRPr lang="en-US" sz="2200" dirty="0"/>
          </a:p>
        </p:txBody>
      </p:sp>
      <p:sp>
        <p:nvSpPr>
          <p:cNvPr id="49" name="Text 39"/>
          <p:cNvSpPr txBox="1"/>
          <p:nvPr/>
        </p:nvSpPr>
        <p:spPr>
          <a:xfrm>
            <a:off x="6200546" y="6234413"/>
            <a:ext cx="250637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No-Show Rate</a:t>
            </a:r>
            <a:endParaRPr lang="en-US" sz="1200" dirty="0"/>
          </a:p>
        </p:txBody>
      </p:sp>
      <p:sp>
        <p:nvSpPr>
          <p:cNvPr id="50" name="Text 40"/>
          <p:cNvSpPr txBox="1"/>
          <p:nvPr/>
        </p:nvSpPr>
        <p:spPr>
          <a:xfrm>
            <a:off x="8919058" y="5820156"/>
            <a:ext cx="251642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1:42</a:t>
            </a:r>
            <a:endParaRPr lang="en-US" sz="2200" dirty="0"/>
          </a:p>
        </p:txBody>
      </p:sp>
      <p:sp>
        <p:nvSpPr>
          <p:cNvPr id="51" name="Text 41"/>
          <p:cNvSpPr txBox="1"/>
          <p:nvPr/>
        </p:nvSpPr>
        <p:spPr>
          <a:xfrm>
            <a:off x="8919058" y="6234413"/>
            <a:ext cx="251642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Avg Booking Time</a:t>
            </a:r>
            <a:endParaRPr lang="en-US" sz="1200" dirty="0"/>
          </a:p>
        </p:txBody>
      </p:sp>
      <p:pic>
        <p:nvPicPr>
          <p:cNvPr id="52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268712" y="779069"/>
            <a:ext cx="133502" cy="133502"/>
          </a:xfrm>
          <a:prstGeom prst="rect">
            <a:avLst/>
          </a:prstGeom>
        </p:spPr>
      </p:pic>
      <p:pic>
        <p:nvPicPr>
          <p:cNvPr id="53" name="Image 9" descr="preencoded.png"/>
          <p:cNvPicPr>
            <a:picLocks noChangeAspect="1"/>
          </p:cNvPicPr>
          <p:nvPr/>
        </p:nvPicPr>
        <p:blipFill>
          <a:blip r:embed="rId12"/>
          <a:srcRect l="-837" r="-837"/>
          <a:stretch/>
        </p:blipFill>
        <p:spPr>
          <a:xfrm>
            <a:off x="495605" y="2728505"/>
            <a:ext cx="237744" cy="207847"/>
          </a:xfrm>
          <a:prstGeom prst="rect">
            <a:avLst/>
          </a:prstGeom>
        </p:spPr>
      </p:pic>
      <p:pic>
        <p:nvPicPr>
          <p:cNvPr id="54" name="Image 10" descr="preencoded.png"/>
          <p:cNvPicPr>
            <a:picLocks noChangeAspect="1"/>
          </p:cNvPicPr>
          <p:nvPr/>
        </p:nvPicPr>
        <p:blipFill>
          <a:blip r:embed="rId13"/>
          <a:srcRect t="-27" b="-27"/>
          <a:stretch/>
        </p:blipFill>
        <p:spPr>
          <a:xfrm>
            <a:off x="2919679" y="1647749"/>
            <a:ext cx="6353251" cy="609905"/>
          </a:xfrm>
          <a:prstGeom prst="rect">
            <a:avLst/>
          </a:prstGeom>
        </p:spPr>
      </p:pic>
      <p:sp>
        <p:nvSpPr>
          <p:cNvPr id="55" name="Text 42"/>
          <p:cNvSpPr txBox="1"/>
          <p:nvPr/>
        </p:nvSpPr>
        <p:spPr>
          <a:xfrm>
            <a:off x="2881274" y="1800454"/>
            <a:ext cx="64392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"Quick, judgment-free help—book in 2 minutes"</a:t>
            </a:r>
            <a:endParaRPr lang="en-US" sz="1800" dirty="0"/>
          </a:p>
        </p:txBody>
      </p:sp>
      <p:sp>
        <p:nvSpPr>
          <p:cNvPr id="56" name="Shape 43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Shape 44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Shape 45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" y="152705"/>
            <a:ext cx="4505428" cy="6705295"/>
          </a:xfrm>
          <a:prstGeom prst="rect">
            <a:avLst/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4"/>
          <p:cNvSpPr/>
          <p:nvPr/>
        </p:nvSpPr>
        <p:spPr>
          <a:xfrm>
            <a:off x="5080406" y="152705"/>
            <a:ext cx="7114946" cy="670529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alphaModFix amt="3000"/>
          </a:blip>
          <a:srcRect l="-4" r="-4"/>
          <a:stretch/>
        </p:blipFill>
        <p:spPr>
          <a:xfrm>
            <a:off x="5080406" y="152705"/>
            <a:ext cx="7112203" cy="6705295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802" y="533095"/>
            <a:ext cx="1733702" cy="2286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209802" y="533095"/>
            <a:ext cx="1733702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Real-World Case Study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209802" y="838505"/>
            <a:ext cx="63916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E3A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Starbucks</a:t>
            </a:r>
            <a:endParaRPr lang="en-US" sz="2700" dirty="0"/>
          </a:p>
        </p:txBody>
      </p:sp>
      <p:sp>
        <p:nvSpPr>
          <p:cNvPr id="14" name="Text 7"/>
          <p:cNvSpPr txBox="1"/>
          <p:nvPr/>
        </p:nvSpPr>
        <p:spPr>
          <a:xfrm>
            <a:off x="5209802" y="1257300"/>
            <a:ext cx="63157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"Third Place" Digital Ecosystem</a:t>
            </a:r>
            <a:endParaRPr lang="en-US" sz="1500" dirty="0"/>
          </a:p>
        </p:txBody>
      </p:sp>
      <p:sp>
        <p:nvSpPr>
          <p:cNvPr id="15" name="Shape 8"/>
          <p:cNvSpPr/>
          <p:nvPr/>
        </p:nvSpPr>
        <p:spPr>
          <a:xfrm>
            <a:off x="5209802" y="1981505"/>
            <a:ext cx="620054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9"/>
          <p:cNvSpPr txBox="1"/>
          <p:nvPr/>
        </p:nvSpPr>
        <p:spPr>
          <a:xfrm>
            <a:off x="5209802" y="1752905"/>
            <a:ext cx="6315761" cy="191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IMC Elements Activated</a:t>
            </a:r>
            <a:endParaRPr lang="en-US" sz="10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rcRect t="-100" b="-100"/>
          <a:stretch/>
        </p:blipFill>
        <p:spPr>
          <a:xfrm>
            <a:off x="5333980" y="2143354"/>
            <a:ext cx="165955" cy="221716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5705407" y="2104949"/>
            <a:ext cx="260969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 Personalization:</a:t>
            </a:r>
            <a:r>
              <a:rPr lang="en-US" sz="11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AI-driven offers &amp; push notifications.</a:t>
            </a:r>
            <a:endParaRPr lang="en-US" sz="11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7"/>
          <a:srcRect l="-33" r="-33"/>
          <a:stretch/>
        </p:blipFill>
        <p:spPr>
          <a:xfrm>
            <a:off x="8508778" y="2143354"/>
            <a:ext cx="249596" cy="221716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8936897" y="2104949"/>
            <a:ext cx="25530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Rewards Program:</a:t>
            </a:r>
            <a:r>
              <a:rPr lang="en-US" sz="11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Gamified loyalty ("Star Dash").</a:t>
            </a:r>
            <a:endParaRPr lang="en-US" sz="1100" dirty="0"/>
          </a:p>
        </p:txBody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8"/>
          <a:srcRect l="-33" r="-33"/>
          <a:stretch/>
        </p:blipFill>
        <p:spPr>
          <a:xfrm>
            <a:off x="5333981" y="2714854"/>
            <a:ext cx="249596" cy="221716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5762100" y="2676449"/>
            <a:ext cx="25530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In-Store Experience:</a:t>
            </a:r>
            <a:r>
              <a:rPr lang="en-US" sz="11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Consistent signage &amp; menu boards.</a:t>
            </a:r>
            <a:endParaRPr lang="en-US" sz="1100" dirty="0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9"/>
          <a:srcRect t="-43" b="-43"/>
          <a:stretch/>
        </p:blipFill>
        <p:spPr>
          <a:xfrm>
            <a:off x="8508777" y="2714854"/>
            <a:ext cx="193835" cy="221716"/>
          </a:xfrm>
          <a:prstGeom prst="rect">
            <a:avLst/>
          </a:prstGeom>
        </p:spPr>
      </p:pic>
      <p:sp>
        <p:nvSpPr>
          <p:cNvPr id="24" name="Text 13"/>
          <p:cNvSpPr txBox="1"/>
          <p:nvPr/>
        </p:nvSpPr>
        <p:spPr>
          <a:xfrm>
            <a:off x="8899406" y="2676449"/>
            <a:ext cx="259049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Seasonal Campaigns:</a:t>
            </a:r>
            <a:r>
              <a:rPr lang="en-US" sz="11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Red Cup Day &amp; Pumpkin Spice.</a:t>
            </a:r>
            <a:endParaRPr lang="en-US" sz="1100" dirty="0"/>
          </a:p>
        </p:txBody>
      </p:sp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0"/>
          <a:srcRect t="-180" b="-180"/>
          <a:stretch/>
        </p:blipFill>
        <p:spPr>
          <a:xfrm>
            <a:off x="5333981" y="3286354"/>
            <a:ext cx="276149" cy="221716"/>
          </a:xfrm>
          <a:prstGeom prst="rect">
            <a:avLst/>
          </a:prstGeom>
        </p:spPr>
      </p:pic>
      <p:sp>
        <p:nvSpPr>
          <p:cNvPr id="26" name="Text 14"/>
          <p:cNvSpPr txBox="1"/>
          <p:nvPr/>
        </p:nvSpPr>
        <p:spPr>
          <a:xfrm>
            <a:off x="5781302" y="3247949"/>
            <a:ext cx="487649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Social UGC:</a:t>
            </a:r>
            <a:r>
              <a:rPr lang="en-US" sz="11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Encouraging customers to share their "Starbucks Moment".</a:t>
            </a:r>
            <a:endParaRPr lang="en-US" sz="1100" dirty="0"/>
          </a:p>
        </p:txBody>
      </p:sp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11"/>
          <a:srcRect t="-14" b="-14"/>
          <a:stretch/>
        </p:blipFill>
        <p:spPr>
          <a:xfrm>
            <a:off x="5209802" y="3874313"/>
            <a:ext cx="6197803" cy="1043330"/>
          </a:xfrm>
          <a:prstGeom prst="rect">
            <a:avLst/>
          </a:prstGeom>
        </p:spPr>
      </p:pic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485951" y="4064508"/>
            <a:ext cx="142646" cy="190195"/>
          </a:xfrm>
          <a:prstGeom prst="rect">
            <a:avLst/>
          </a:prstGeom>
        </p:spPr>
      </p:pic>
      <p:sp>
        <p:nvSpPr>
          <p:cNvPr id="29" name="Text 15"/>
          <p:cNvSpPr txBox="1"/>
          <p:nvPr/>
        </p:nvSpPr>
        <p:spPr>
          <a:xfrm>
            <a:off x="5742898" y="4027018"/>
            <a:ext cx="55531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3A5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Lesson</a:t>
            </a:r>
            <a:endParaRPr lang="en-US" sz="1300" dirty="0"/>
          </a:p>
        </p:txBody>
      </p:sp>
      <p:sp>
        <p:nvSpPr>
          <p:cNvPr id="30" name="Text 16"/>
          <p:cNvSpPr txBox="1"/>
          <p:nvPr/>
        </p:nvSpPr>
        <p:spPr>
          <a:xfrm>
            <a:off x="5347877" y="4332428"/>
            <a:ext cx="598109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Tie product, app, and in-store experience to </a:t>
            </a:r>
            <a:r>
              <a:rPr lang="en-US" sz="12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one value story</a:t>
            </a: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convenient indulgence rewarding your loyalty. The app isn't just a tool; it's part of the product. </a:t>
            </a:r>
            <a:endParaRPr lang="en-US" sz="1200" dirty="0"/>
          </a:p>
        </p:txBody>
      </p:sp>
      <p:sp>
        <p:nvSpPr>
          <p:cNvPr id="31" name="Text 17"/>
          <p:cNvSpPr txBox="1"/>
          <p:nvPr/>
        </p:nvSpPr>
        <p:spPr>
          <a:xfrm>
            <a:off x="5209802" y="5315407"/>
            <a:ext cx="63157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26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Measurable Results</a:t>
            </a:r>
            <a:endParaRPr lang="en-US" sz="1000" dirty="0"/>
          </a:p>
        </p:txBody>
      </p:sp>
      <p:sp>
        <p:nvSpPr>
          <p:cNvPr id="32" name="Shape 18"/>
          <p:cNvSpPr/>
          <p:nvPr/>
        </p:nvSpPr>
        <p:spPr>
          <a:xfrm>
            <a:off x="5209802" y="5619902"/>
            <a:ext cx="1971446" cy="857707"/>
          </a:xfrm>
          <a:prstGeom prst="roundRect">
            <a:avLst>
              <a:gd name="adj" fmla="val 142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Text 19"/>
          <p:cNvSpPr txBox="1"/>
          <p:nvPr/>
        </p:nvSpPr>
        <p:spPr>
          <a:xfrm>
            <a:off x="5333246" y="5781751"/>
            <a:ext cx="17245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40M+</a:t>
            </a:r>
            <a:endParaRPr lang="en-US" sz="2200" dirty="0"/>
          </a:p>
        </p:txBody>
      </p:sp>
      <p:sp>
        <p:nvSpPr>
          <p:cNvPr id="34" name="Text 20"/>
          <p:cNvSpPr txBox="1"/>
          <p:nvPr/>
        </p:nvSpPr>
        <p:spPr>
          <a:xfrm>
            <a:off x="5333246" y="6163056"/>
            <a:ext cx="17245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Loyalty Members</a:t>
            </a:r>
            <a:endParaRPr lang="en-US" sz="1200" dirty="0"/>
          </a:p>
        </p:txBody>
      </p:sp>
      <p:sp>
        <p:nvSpPr>
          <p:cNvPr id="35" name="Shape 21"/>
          <p:cNvSpPr/>
          <p:nvPr/>
        </p:nvSpPr>
        <p:spPr>
          <a:xfrm>
            <a:off x="7325724" y="5619902"/>
            <a:ext cx="1971446" cy="857707"/>
          </a:xfrm>
          <a:prstGeom prst="roundRect">
            <a:avLst>
              <a:gd name="adj" fmla="val 142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Text 22"/>
          <p:cNvSpPr txBox="1"/>
          <p:nvPr/>
        </p:nvSpPr>
        <p:spPr>
          <a:xfrm>
            <a:off x="7450082" y="5781751"/>
            <a:ext cx="17245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D7FA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25%+</a:t>
            </a:r>
            <a:endParaRPr lang="en-US" sz="2200" dirty="0"/>
          </a:p>
        </p:txBody>
      </p:sp>
      <p:sp>
        <p:nvSpPr>
          <p:cNvPr id="37" name="Text 23"/>
          <p:cNvSpPr txBox="1"/>
          <p:nvPr/>
        </p:nvSpPr>
        <p:spPr>
          <a:xfrm>
            <a:off x="7450082" y="6163056"/>
            <a:ext cx="17245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Orders via Mobile</a:t>
            </a:r>
            <a:endParaRPr lang="en-US" sz="1200" dirty="0"/>
          </a:p>
        </p:txBody>
      </p:sp>
      <p:sp>
        <p:nvSpPr>
          <p:cNvPr id="38" name="Shape 24"/>
          <p:cNvSpPr/>
          <p:nvPr/>
        </p:nvSpPr>
        <p:spPr>
          <a:xfrm>
            <a:off x="9442560" y="5619902"/>
            <a:ext cx="1971446" cy="857707"/>
          </a:xfrm>
          <a:prstGeom prst="roundRect">
            <a:avLst>
              <a:gd name="adj" fmla="val 1421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9" name="Text 25"/>
          <p:cNvSpPr txBox="1"/>
          <p:nvPr/>
        </p:nvSpPr>
        <p:spPr>
          <a:xfrm>
            <a:off x="10351474" y="5781751"/>
            <a:ext cx="97749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$$</a:t>
            </a:r>
            <a:endParaRPr lang="en-US" sz="2200" dirty="0"/>
          </a:p>
        </p:txBody>
      </p:sp>
      <p:sp>
        <p:nvSpPr>
          <p:cNvPr id="40" name="Text 26"/>
          <p:cNvSpPr txBox="1"/>
          <p:nvPr/>
        </p:nvSpPr>
        <p:spPr>
          <a:xfrm>
            <a:off x="9566004" y="6163056"/>
            <a:ext cx="17245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Higher Ticket Size</a:t>
            </a:r>
            <a:endParaRPr lang="en-US" sz="1200" dirty="0"/>
          </a:p>
        </p:txBody>
      </p:sp>
      <p:pic>
        <p:nvPicPr>
          <p:cNvPr id="41" name="Image 12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0170422" y="5891479"/>
            <a:ext cx="142646" cy="190195"/>
          </a:xfrm>
          <a:prstGeom prst="rect">
            <a:avLst/>
          </a:prstGeom>
        </p:spPr>
      </p:pic>
      <p:sp>
        <p:nvSpPr>
          <p:cNvPr id="42" name="Shape 27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28"/>
          <p:cNvSpPr/>
          <p:nvPr/>
        </p:nvSpPr>
        <p:spPr>
          <a:xfrm>
            <a:off x="0" y="0"/>
            <a:ext cx="3047695" cy="152705"/>
          </a:xfrm>
          <a:prstGeom prst="rect">
            <a:avLst/>
          </a:prstGeom>
          <a:solidFill>
            <a:srgbClr val="0D7F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29"/>
          <p:cNvSpPr/>
          <p:nvPr/>
        </p:nvSpPr>
        <p:spPr>
          <a:xfrm>
            <a:off x="3047695" y="0"/>
            <a:ext cx="9144000" cy="152705"/>
          </a:xfrm>
          <a:prstGeom prst="rect">
            <a:avLst/>
          </a:prstGeom>
          <a:solidFill>
            <a:srgbClr val="1E3A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31"/>
          <p:cNvSpPr txBox="1"/>
          <p:nvPr/>
        </p:nvSpPr>
        <p:spPr>
          <a:xfrm>
            <a:off x="457200" y="6362395"/>
            <a:ext cx="2770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>
                    <a:alpha val="3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09</a:t>
            </a:r>
            <a:endParaRPr lang="en-US" sz="13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3C5F564-1D30-D426-8A78-F46CFF4F34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59" y="152705"/>
            <a:ext cx="4492169" cy="6738254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57200" y="559613"/>
            <a:ext cx="282956" cy="282956"/>
          </a:xfrm>
          <a:prstGeom prst="rect">
            <a:avLst/>
          </a:prstGeom>
          <a:noFill/>
        </p:spPr>
      </p:pic>
      <p:sp>
        <p:nvSpPr>
          <p:cNvPr id="7" name="Text 3"/>
          <p:cNvSpPr txBox="1"/>
          <p:nvPr/>
        </p:nvSpPr>
        <p:spPr>
          <a:xfrm>
            <a:off x="844728" y="533095"/>
            <a:ext cx="2928412" cy="405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kern="0" spc="26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Brand Spotlight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2259</Words>
  <Application>Microsoft Macintosh PowerPoint</Application>
  <PresentationFormat>Widescreen</PresentationFormat>
  <Paragraphs>438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Montserrat</vt:lpstr>
      <vt:lpstr>Open Sans</vt:lpstr>
      <vt:lpstr>ui-monospace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Liz Kheng-Chindavong</cp:lastModifiedBy>
  <cp:revision>8</cp:revision>
  <dcterms:created xsi:type="dcterms:W3CDTF">2026-02-16T00:58:52Z</dcterms:created>
  <dcterms:modified xsi:type="dcterms:W3CDTF">2026-02-16T01:58:39Z</dcterms:modified>
</cp:coreProperties>
</file>