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2" b="-2"/>
          <a:stretch/>
        </p:blipFill>
        <p:spPr>
          <a:xfrm>
            <a:off x="5486400" y="0"/>
            <a:ext cx="6705295" cy="685800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0" r="0" t="0" b="0"/>
          <a:stretch/>
        </p:blipFill>
        <p:spPr>
          <a:xfrm>
            <a:off x="-952805" y="4953305"/>
            <a:ext cx="2857500" cy="285750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rcRect l="-2127" r="-2127" t="0" b="0"/>
          <a:stretch/>
        </p:blipFill>
        <p:spPr>
          <a:xfrm>
            <a:off x="609905" y="681228"/>
            <a:ext cx="381305" cy="9144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104595" y="609905"/>
            <a:ext cx="1714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90" kern="0" dirty="0">
                <a:solidFill>
                  <a:srgbClr val="6B7F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Module 6 Assignment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609905" y="838505"/>
            <a:ext cx="4657954" cy="1429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5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 Pricing Strategy </a:t>
            </a:r>
            <a:pPr algn="l" indent="0" marL="0">
              <a:buNone/>
            </a:pPr>
            <a:endParaRPr lang="en-US" sz="4500" dirty="0"/>
          </a:p>
          <a:p>
            <a:pPr algn="l" indent="0" marL="0">
              <a:buNone/>
            </a:pPr>
            <a:r>
              <a:rPr lang="en-US" sz="4500" b="1" i="1" dirty="0">
                <a:solidFill>
                  <a:srgbClr val="8FA38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Pitch Deck</a:t>
            </a:r>
            <a:endParaRPr lang="en-US" sz="4500" dirty="0"/>
          </a:p>
        </p:txBody>
      </p:sp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400" b="-400"/>
          <a:stretch/>
        </p:blipFill>
        <p:spPr>
          <a:xfrm>
            <a:off x="609905" y="2495398"/>
            <a:ext cx="914400" cy="57607"/>
          </a:xfrm>
          <a:prstGeom prst="rect">
            <a:avLst/>
          </a:prstGeom>
        </p:spPr>
      </p:pic>
      <p:sp>
        <p:nvSpPr>
          <p:cNvPr id="10" name="Text 3"/>
          <p:cNvSpPr txBox="1"/>
          <p:nvPr/>
        </p:nvSpPr>
        <p:spPr>
          <a:xfrm>
            <a:off x="609905" y="2857500"/>
            <a:ext cx="4562856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comprehensive analysis of value, competitive positioning, and strategic pricing recommendations for a leading DTC brand.</a:t>
            </a:r>
            <a:endParaRPr lang="en-US" sz="1300" dirty="0"/>
          </a:p>
        </p:txBody>
      </p:sp>
      <p:sp>
        <p:nvSpPr>
          <p:cNvPr id="11" name="Shape 4"/>
          <p:cNvSpPr/>
          <p:nvPr/>
        </p:nvSpPr>
        <p:spPr>
          <a:xfrm>
            <a:off x="609905" y="5324551"/>
            <a:ext cx="4486046" cy="9144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</p:sp>
      <p:sp>
        <p:nvSpPr>
          <p:cNvPr id="12" name="Text 5"/>
          <p:cNvSpPr txBox="1"/>
          <p:nvPr/>
        </p:nvSpPr>
        <p:spPr>
          <a:xfrm>
            <a:off x="609905" y="5562295"/>
            <a:ext cx="46012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45" kern="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Presented By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609905" y="5753405"/>
            <a:ext cx="46012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[Student Name]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609905" y="6057900"/>
            <a:ext cx="46012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Marketing Strategy • Spring 2026</a:t>
            </a:r>
            <a:endParaRPr lang="en-US" sz="1000" dirty="0"/>
          </a:p>
        </p:txBody>
      </p:sp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8" b="-8"/>
          <a:stretch/>
        </p:blipFill>
        <p:spPr>
          <a:xfrm>
            <a:off x="5699455" y="1431036"/>
            <a:ext cx="5882335" cy="1174090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5985662" y="1659636"/>
            <a:ext cx="418795" cy="533095"/>
          </a:xfrm>
          <a:prstGeom prst="roundRect">
            <a:avLst>
              <a:gd name="adj" fmla="val 218341"/>
            </a:avLst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9"/>
          <p:cNvSpPr txBox="1"/>
          <p:nvPr/>
        </p:nvSpPr>
        <p:spPr>
          <a:xfrm>
            <a:off x="6594653" y="1659636"/>
            <a:ext cx="282366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Business Selection</a:t>
            </a:r>
            <a:endParaRPr lang="en-US" sz="1300" dirty="0"/>
          </a:p>
        </p:txBody>
      </p:sp>
      <p:sp>
        <p:nvSpPr>
          <p:cNvPr id="18" name="Text 10"/>
          <p:cNvSpPr txBox="1"/>
          <p:nvPr/>
        </p:nvSpPr>
        <p:spPr>
          <a:xfrm>
            <a:off x="6594653" y="1964131"/>
            <a:ext cx="2791663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Hims &amp; Hers</a:t>
            </a:r>
            <a:pPr algn="l" indent="0" marL="0">
              <a:buNone/>
            </a:pPr>
            <a:endParaRPr lang="en-US" sz="1000" dirty="0"/>
          </a:p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Direct-to-Consumer (DTC) Telehealth Platform </a:t>
            </a:r>
            <a:endParaRPr lang="en-US" sz="1000" dirty="0"/>
          </a:p>
        </p:txBody>
      </p:sp>
      <p:pic>
        <p:nvPicPr>
          <p:cNvPr id="19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20192" b="-20192"/>
          <a:stretch/>
        </p:blipFill>
        <p:spPr>
          <a:xfrm>
            <a:off x="6099962" y="1773936"/>
            <a:ext cx="190195" cy="267005"/>
          </a:xfrm>
          <a:prstGeom prst="rect">
            <a:avLst/>
          </a:prstGeom>
        </p:spPr>
      </p:pic>
      <p:pic>
        <p:nvPicPr>
          <p:cNvPr id="20" name="Image 7" descr="preencoded.png">    </p:cNvPr>
          <p:cNvPicPr>
            <a:picLocks noChangeAspect="1"/>
          </p:cNvPicPr>
          <p:nvPr/>
        </p:nvPicPr>
        <p:blipFill>
          <a:blip r:embed="rId8"/>
          <a:srcRect l="-13" r="-13" t="0" b="0"/>
          <a:stretch/>
        </p:blipFill>
        <p:spPr>
          <a:xfrm>
            <a:off x="5699455" y="2795321"/>
            <a:ext cx="5882335" cy="1128370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5985662" y="3023921"/>
            <a:ext cx="418795" cy="533095"/>
          </a:xfrm>
          <a:prstGeom prst="roundRect">
            <a:avLst>
              <a:gd name="adj" fmla="val 218341"/>
            </a:avLst>
          </a:prstGeom>
          <a:solidFill>
            <a:srgbClr val="EFF5E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2"/>
          <p:cNvSpPr txBox="1"/>
          <p:nvPr/>
        </p:nvSpPr>
        <p:spPr>
          <a:xfrm>
            <a:off x="6594653" y="3023921"/>
            <a:ext cx="48774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Target Segment</a:t>
            </a:r>
            <a:endParaRPr lang="en-US" sz="1300" dirty="0"/>
          </a:p>
        </p:txBody>
      </p:sp>
      <p:sp>
        <p:nvSpPr>
          <p:cNvPr id="23" name="Text 13"/>
          <p:cNvSpPr txBox="1"/>
          <p:nvPr/>
        </p:nvSpPr>
        <p:spPr>
          <a:xfrm>
            <a:off x="6594653" y="3329330"/>
            <a:ext cx="4839005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Health-conscious Millennial &amp; Gen Z (25-40) valuing </a:t>
            </a:r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</a:t>
            </a:r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and </a:t>
            </a:r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for non-urgent sensitive health needs. </a:t>
            </a:r>
            <a:endParaRPr lang="en-US" sz="1000" dirty="0"/>
          </a:p>
        </p:txBody>
      </p:sp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20192" b="-20192"/>
          <a:stretch/>
        </p:blipFill>
        <p:spPr>
          <a:xfrm>
            <a:off x="6099962" y="3138221"/>
            <a:ext cx="190195" cy="267005"/>
          </a:xfrm>
          <a:prstGeom prst="rect">
            <a:avLst/>
          </a:prstGeom>
        </p:spPr>
      </p:pic>
      <p:pic>
        <p:nvPicPr>
          <p:cNvPr id="25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2582" y="3338474"/>
            <a:ext cx="914400" cy="161849"/>
          </a:xfrm>
          <a:prstGeom prst="rect">
            <a:avLst/>
          </a:prstGeom>
        </p:spPr>
      </p:pic>
      <p:sp>
        <p:nvSpPr>
          <p:cNvPr id="26" name="Text 14"/>
          <p:cNvSpPr/>
          <p:nvPr/>
        </p:nvSpPr>
        <p:spPr>
          <a:xfrm>
            <a:off x="9682582" y="3338474"/>
            <a:ext cx="914400" cy="162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convenience</a:t>
            </a:r>
            <a:endParaRPr lang="en-US" sz="1000" dirty="0"/>
          </a:p>
        </p:txBody>
      </p:sp>
      <p:pic>
        <p:nvPicPr>
          <p:cNvPr id="2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4706" y="3338474"/>
            <a:ext cx="571500" cy="161849"/>
          </a:xfrm>
          <a:prstGeom prst="rect">
            <a:avLst/>
          </a:prstGeom>
        </p:spPr>
      </p:pic>
      <p:sp>
        <p:nvSpPr>
          <p:cNvPr id="28" name="Text 15"/>
          <p:cNvSpPr/>
          <p:nvPr/>
        </p:nvSpPr>
        <p:spPr>
          <a:xfrm>
            <a:off x="10674706" y="3338474"/>
            <a:ext cx="571500" cy="162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privacy</a:t>
            </a:r>
            <a:endParaRPr lang="en-US" sz="1000" dirty="0"/>
          </a:p>
        </p:txBody>
      </p:sp>
      <p:pic>
        <p:nvPicPr>
          <p:cNvPr id="2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5257" y="3522269"/>
            <a:ext cx="905256" cy="161849"/>
          </a:xfrm>
          <a:prstGeom prst="rect">
            <a:avLst/>
          </a:prstGeom>
        </p:spPr>
      </p:pic>
      <p:sp>
        <p:nvSpPr>
          <p:cNvPr id="30" name="Text 16"/>
          <p:cNvSpPr/>
          <p:nvPr/>
        </p:nvSpPr>
        <p:spPr>
          <a:xfrm>
            <a:off x="6855257" y="3522269"/>
            <a:ext cx="905256" cy="162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affordability</a:t>
            </a:r>
            <a:endParaRPr lang="en-US" sz="1000" dirty="0"/>
          </a:p>
        </p:txBody>
      </p:sp>
      <p:pic>
        <p:nvPicPr>
          <p:cNvPr id="31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-6" b="-6"/>
          <a:stretch/>
        </p:blipFill>
        <p:spPr>
          <a:xfrm>
            <a:off x="5699455" y="4114800"/>
            <a:ext cx="5882335" cy="1312164"/>
          </a:xfrm>
          <a:prstGeom prst="rect">
            <a:avLst/>
          </a:prstGeom>
        </p:spPr>
      </p:pic>
      <p:sp>
        <p:nvSpPr>
          <p:cNvPr id="32" name="Shape 17"/>
          <p:cNvSpPr/>
          <p:nvPr/>
        </p:nvSpPr>
        <p:spPr>
          <a:xfrm>
            <a:off x="5985662" y="4343400"/>
            <a:ext cx="448056" cy="533095"/>
          </a:xfrm>
          <a:prstGeom prst="roundRect">
            <a:avLst>
              <a:gd name="adj" fmla="val 204082"/>
            </a:avLst>
          </a:prstGeom>
          <a:solidFill>
            <a:srgbClr val="FAF6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18"/>
          <p:cNvSpPr txBox="1"/>
          <p:nvPr/>
        </p:nvSpPr>
        <p:spPr>
          <a:xfrm>
            <a:off x="6623914" y="4343400"/>
            <a:ext cx="4849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Problem Solved</a:t>
            </a:r>
            <a:endParaRPr lang="en-US" sz="1300" dirty="0"/>
          </a:p>
        </p:txBody>
      </p:sp>
      <p:sp>
        <p:nvSpPr>
          <p:cNvPr id="34" name="Text 19"/>
          <p:cNvSpPr txBox="1"/>
          <p:nvPr/>
        </p:nvSpPr>
        <p:spPr>
          <a:xfrm>
            <a:off x="6623914" y="4647895"/>
            <a:ext cx="4810658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Eliminating the </a:t>
            </a:r>
            <a:pPr algn="l" indent="0" marL="0">
              <a:buNone/>
            </a:pPr>
            <a:r>
              <a:rPr lang="en-US" sz="10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awkwardness, time waste, and high cost</a:t>
            </a:r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of in-person doctor visits via discreet, 100% online prescription treatments delivered to the door. </a:t>
            </a:r>
            <a:endParaRPr lang="en-US" sz="1000" dirty="0"/>
          </a:p>
        </p:txBody>
      </p:sp>
      <p:pic>
        <p:nvPicPr>
          <p:cNvPr id="35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18437" b="-18437"/>
          <a:stretch/>
        </p:blipFill>
        <p:spPr>
          <a:xfrm>
            <a:off x="6099962" y="4457700"/>
            <a:ext cx="219456" cy="267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450" b="-450"/>
          <a:stretch/>
        </p:blipFill>
        <p:spPr>
          <a:xfrm>
            <a:off x="4593946" y="448056"/>
            <a:ext cx="304495" cy="19202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29530" y="381305"/>
            <a:ext cx="233812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spc="180" kern="0" dirty="0">
                <a:solidFill>
                  <a:srgbClr val="6B7F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Perceived Value Analysis</a:t>
            </a:r>
            <a:endParaRPr lang="en-US" sz="9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450" b="-450"/>
          <a:stretch/>
        </p:blipFill>
        <p:spPr>
          <a:xfrm>
            <a:off x="7293254" y="448056"/>
            <a:ext cx="304495" cy="19202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286207" y="609905"/>
            <a:ext cx="116211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The "Worth It" Breakdown</a:t>
            </a:r>
            <a:endParaRPr lang="en-US" sz="3600" dirty="0"/>
          </a:p>
        </p:txBody>
      </p:sp>
      <p:sp>
        <p:nvSpPr>
          <p:cNvPr id="8" name="Text 3"/>
          <p:cNvSpPr txBox="1"/>
          <p:nvPr/>
        </p:nvSpPr>
        <p:spPr>
          <a:xfrm>
            <a:off x="323698" y="1181405"/>
            <a:ext cx="11544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Why customers pay a premium: Balancing High Benefits vs. Reduced Friction</a:t>
            </a:r>
            <a:endParaRPr lang="en-US" sz="13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6" b="-6"/>
          <a:stretch/>
        </p:blipFill>
        <p:spPr>
          <a:xfrm>
            <a:off x="381305" y="1752905"/>
            <a:ext cx="5562295" cy="472470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685800" y="2781605"/>
            <a:ext cx="495330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11" name="Shape 5"/>
          <p:cNvSpPr/>
          <p:nvPr/>
        </p:nvSpPr>
        <p:spPr>
          <a:xfrm>
            <a:off x="685800" y="2152498"/>
            <a:ext cx="457200" cy="457200"/>
          </a:xfrm>
          <a:prstGeom prst="ellipse">
            <a:avLst/>
          </a:prstGeom>
          <a:solidFill>
            <a:srgbClr val="EFF5E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16659" b="-16659"/>
          <a:stretch/>
        </p:blipFill>
        <p:spPr>
          <a:xfrm>
            <a:off x="785470" y="2229307"/>
            <a:ext cx="256946" cy="304495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1295705" y="2133295"/>
            <a:ext cx="166695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2D3A2D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Top 3 Benefits</a:t>
            </a:r>
            <a:endParaRPr lang="en-US" sz="1800" dirty="0"/>
          </a:p>
        </p:txBody>
      </p:sp>
      <p:sp>
        <p:nvSpPr>
          <p:cNvPr id="14" name="Text 7"/>
          <p:cNvSpPr txBox="1"/>
          <p:nvPr/>
        </p:nvSpPr>
        <p:spPr>
          <a:xfrm>
            <a:off x="1295705" y="2438705"/>
            <a:ext cx="15233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52" kern="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What Drives Value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1009498" y="3019349"/>
            <a:ext cx="47439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Convenience &amp; Privacy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1009498" y="3323844"/>
            <a:ext cx="47055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100% online process with no awkward waiting rooms. Discreet packaging delivered directly to the doorstep eliminates social stigma.</a:t>
            </a:r>
            <a:endParaRPr lang="en-US" sz="1000" dirty="0"/>
          </a:p>
        </p:txBody>
      </p:sp>
      <p:sp>
        <p:nvSpPr>
          <p:cNvPr id="17" name="Text 10"/>
          <p:cNvSpPr txBox="1"/>
          <p:nvPr/>
        </p:nvSpPr>
        <p:spPr>
          <a:xfrm>
            <a:off x="1057046" y="3985870"/>
            <a:ext cx="265176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Significant Cost Savings</a:t>
            </a:r>
            <a:endParaRPr lang="en-US" sz="1300" dirty="0"/>
          </a:p>
        </p:txBody>
      </p:sp>
      <p:sp>
        <p:nvSpPr>
          <p:cNvPr id="18" name="Text 11"/>
          <p:cNvSpPr txBox="1"/>
          <p:nvPr/>
        </p:nvSpPr>
        <p:spPr>
          <a:xfrm>
            <a:off x="2333549" y="4291279"/>
            <a:ext cx="1304849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than traditional care. </a:t>
            </a:r>
            <a:pPr algn="l" indent="0" marL="0">
              <a:buNone/>
            </a:pPr>
            <a:endParaRPr lang="en-US" sz="10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($79/mo vs. $200–$400 for doctor + pharmacy)</a:t>
            </a:r>
            <a:endParaRPr lang="en-US" sz="1000" dirty="0"/>
          </a:p>
        </p:txBody>
      </p:sp>
      <p:sp>
        <p:nvSpPr>
          <p:cNvPr id="19" name="Text 12"/>
          <p:cNvSpPr txBox="1"/>
          <p:nvPr/>
        </p:nvSpPr>
        <p:spPr>
          <a:xfrm>
            <a:off x="1028700" y="4953305"/>
            <a:ext cx="47247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Quality &amp; Trust</a:t>
            </a:r>
            <a:endParaRPr lang="en-US" sz="1300" dirty="0"/>
          </a:p>
        </p:txBody>
      </p:sp>
      <p:sp>
        <p:nvSpPr>
          <p:cNvPr id="20" name="Text 13"/>
          <p:cNvSpPr txBox="1"/>
          <p:nvPr/>
        </p:nvSpPr>
        <p:spPr>
          <a:xfrm>
            <a:off x="1028700" y="5257800"/>
            <a:ext cx="46863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Legitimacy triggers: Licensed providers in all 50 states, FDA-regulated pharmacies, and social proof from </a:t>
            </a:r>
            <a:pPr algn="l" indent="0" marL="0">
              <a:buNone/>
            </a:pPr>
            <a:r>
              <a:rPr lang="en-US" sz="10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2M+ subscribers</a:t>
            </a:r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</a:t>
            </a:r>
            <a:endParaRPr lang="en-US" sz="1000" dirty="0"/>
          </a:p>
        </p:txBody>
      </p:sp>
      <p:pic>
        <p:nvPicPr>
          <p:cNvPr id="21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17952" b="-17952"/>
          <a:stretch/>
        </p:blipFill>
        <p:spPr>
          <a:xfrm>
            <a:off x="685800" y="3057754"/>
            <a:ext cx="171907" cy="267005"/>
          </a:xfrm>
          <a:prstGeom prst="rect">
            <a:avLst/>
          </a:prstGeom>
        </p:spPr>
      </p:pic>
      <p:pic>
        <p:nvPicPr>
          <p:cNvPr id="22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18437" b="-18437"/>
          <a:stretch/>
        </p:blipFill>
        <p:spPr>
          <a:xfrm>
            <a:off x="685800" y="4024274"/>
            <a:ext cx="219456" cy="267005"/>
          </a:xfrm>
          <a:prstGeom prst="rect">
            <a:avLst/>
          </a:prstGeom>
        </p:spPr>
      </p:pic>
      <p:pic>
        <p:nvPicPr>
          <p:cNvPr id="2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046" y="4310482"/>
            <a:ext cx="1238098" cy="161849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1057046" y="4310482"/>
            <a:ext cx="1239012" cy="162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40–60% cheaper</a:t>
            </a:r>
            <a:endParaRPr lang="en-US" sz="1000" dirty="0"/>
          </a:p>
        </p:txBody>
      </p:sp>
      <p:pic>
        <p:nvPicPr>
          <p:cNvPr id="25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20192" b="-20192"/>
          <a:stretch/>
        </p:blipFill>
        <p:spPr>
          <a:xfrm>
            <a:off x="685800" y="4990795"/>
            <a:ext cx="190195" cy="267005"/>
          </a:xfrm>
          <a:prstGeom prst="rect">
            <a:avLst/>
          </a:prstGeom>
        </p:spPr>
      </p:pic>
      <p:pic>
        <p:nvPicPr>
          <p:cNvPr id="26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6" b="-6"/>
          <a:stretch/>
        </p:blipFill>
        <p:spPr>
          <a:xfrm>
            <a:off x="6248095" y="1752905"/>
            <a:ext cx="5562295" cy="4724705"/>
          </a:xfrm>
          <a:prstGeom prst="rect">
            <a:avLst/>
          </a:prstGeom>
        </p:spPr>
      </p:pic>
      <p:pic>
        <p:nvPicPr>
          <p:cNvPr id="27" name="Image 10" descr="preencoded.png">    </p:cNvPr>
          <p:cNvPicPr>
            <a:picLocks noChangeAspect="1"/>
          </p:cNvPicPr>
          <p:nvPr/>
        </p:nvPicPr>
        <p:blipFill>
          <a:blip r:embed="rId11">
            <a:alphaModFix amt="50000"/>
          </a:blip>
          <a:srcRect l="-23" r="-23" t="0" b="0"/>
          <a:stretch/>
        </p:blipFill>
        <p:spPr>
          <a:xfrm>
            <a:off x="10668305" y="5639105"/>
            <a:ext cx="1524305" cy="1218895"/>
          </a:xfrm>
          <a:prstGeom prst="rect">
            <a:avLst/>
          </a:prstGeom>
        </p:spPr>
      </p:pic>
      <p:sp>
        <p:nvSpPr>
          <p:cNvPr id="28" name="Shape 15"/>
          <p:cNvSpPr/>
          <p:nvPr/>
        </p:nvSpPr>
        <p:spPr>
          <a:xfrm>
            <a:off x="6553505" y="2781605"/>
            <a:ext cx="495330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29" name="Shape 16"/>
          <p:cNvSpPr/>
          <p:nvPr/>
        </p:nvSpPr>
        <p:spPr>
          <a:xfrm>
            <a:off x="6553505" y="2152498"/>
            <a:ext cx="457200" cy="457200"/>
          </a:xfrm>
          <a:prstGeom prst="ellipse">
            <a:avLst/>
          </a:prstGeom>
          <a:solidFill>
            <a:srgbClr val="EBE7D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-16659" b="-16659"/>
          <a:stretch/>
        </p:blipFill>
        <p:spPr>
          <a:xfrm>
            <a:off x="6653174" y="2229307"/>
            <a:ext cx="256946" cy="304495"/>
          </a:xfrm>
          <a:prstGeom prst="rect">
            <a:avLst/>
          </a:prstGeom>
        </p:spPr>
      </p:pic>
      <p:sp>
        <p:nvSpPr>
          <p:cNvPr id="31" name="Text 17"/>
          <p:cNvSpPr txBox="1"/>
          <p:nvPr/>
        </p:nvSpPr>
        <p:spPr>
          <a:xfrm>
            <a:off x="7162495" y="2133295"/>
            <a:ext cx="279989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4B4032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Top 3 Non-Money Costs</a:t>
            </a:r>
            <a:endParaRPr lang="en-US" sz="1800" dirty="0"/>
          </a:p>
        </p:txBody>
      </p:sp>
      <p:sp>
        <p:nvSpPr>
          <p:cNvPr id="32" name="Text 18"/>
          <p:cNvSpPr txBox="1"/>
          <p:nvPr/>
        </p:nvSpPr>
        <p:spPr>
          <a:xfrm>
            <a:off x="7162495" y="2438705"/>
            <a:ext cx="244693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52" kern="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Friction We Remove</a:t>
            </a:r>
            <a:endParaRPr lang="en-US" sz="1000" dirty="0"/>
          </a:p>
        </p:txBody>
      </p:sp>
      <p:sp>
        <p:nvSpPr>
          <p:cNvPr id="33" name="Text 19"/>
          <p:cNvSpPr txBox="1"/>
          <p:nvPr/>
        </p:nvSpPr>
        <p:spPr>
          <a:xfrm>
            <a:off x="6896405" y="3019349"/>
            <a:ext cx="31821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Time Investment</a:t>
            </a:r>
            <a:endParaRPr lang="en-US" sz="1300" dirty="0"/>
          </a:p>
        </p:txBody>
      </p:sp>
      <p:sp>
        <p:nvSpPr>
          <p:cNvPr id="34" name="Text 20"/>
          <p:cNvSpPr txBox="1"/>
          <p:nvPr/>
        </p:nvSpPr>
        <p:spPr>
          <a:xfrm>
            <a:off x="6896405" y="3323844"/>
            <a:ext cx="15307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Traditional: 2–4 hours</a:t>
            </a:r>
            <a:endParaRPr lang="en-US" sz="1000" dirty="0"/>
          </a:p>
        </p:txBody>
      </p:sp>
      <p:pic>
        <p:nvPicPr>
          <p:cNvPr id="35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-1100" b="-1100"/>
          <a:stretch/>
        </p:blipFill>
        <p:spPr>
          <a:xfrm>
            <a:off x="8333842" y="3372307"/>
            <a:ext cx="114300" cy="133502"/>
          </a:xfrm>
          <a:prstGeom prst="rect">
            <a:avLst/>
          </a:prstGeom>
        </p:spPr>
      </p:pic>
      <p:pic>
        <p:nvPicPr>
          <p:cNvPr id="36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4951" y="3323844"/>
            <a:ext cx="1438351" cy="228600"/>
          </a:xfrm>
          <a:prstGeom prst="rect">
            <a:avLst/>
          </a:prstGeom>
        </p:spPr>
      </p:pic>
      <p:sp>
        <p:nvSpPr>
          <p:cNvPr id="37" name="Text 21"/>
          <p:cNvSpPr/>
          <p:nvPr/>
        </p:nvSpPr>
        <p:spPr>
          <a:xfrm>
            <a:off x="8524951" y="3323844"/>
            <a:ext cx="1438351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Hims: ~10 minutes</a:t>
            </a:r>
            <a:endParaRPr lang="en-US" sz="1000" dirty="0"/>
          </a:p>
        </p:txBody>
      </p:sp>
      <p:sp>
        <p:nvSpPr>
          <p:cNvPr id="38" name="Text 22"/>
          <p:cNvSpPr txBox="1"/>
          <p:nvPr/>
        </p:nvSpPr>
        <p:spPr>
          <a:xfrm>
            <a:off x="6896405" y="3590849"/>
            <a:ext cx="364205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Scheduling, travel, &amp; waiting rooms vs. instant app consult.</a:t>
            </a:r>
            <a:endParaRPr lang="en-US" sz="900" dirty="0"/>
          </a:p>
        </p:txBody>
      </p:sp>
      <p:pic>
        <p:nvPicPr>
          <p:cNvPr id="39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-20192" b="-20192"/>
          <a:stretch/>
        </p:blipFill>
        <p:spPr>
          <a:xfrm>
            <a:off x="6553505" y="3057754"/>
            <a:ext cx="190195" cy="267005"/>
          </a:xfrm>
          <a:prstGeom prst="rect">
            <a:avLst/>
          </a:prstGeom>
        </p:spPr>
      </p:pic>
      <p:sp>
        <p:nvSpPr>
          <p:cNvPr id="40" name="Text 23"/>
          <p:cNvSpPr txBox="1"/>
          <p:nvPr/>
        </p:nvSpPr>
        <p:spPr>
          <a:xfrm>
            <a:off x="6877202" y="3972154"/>
            <a:ext cx="47439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Cognitive Effort</a:t>
            </a:r>
            <a:endParaRPr lang="en-US" sz="1300" dirty="0"/>
          </a:p>
        </p:txBody>
      </p:sp>
      <p:sp>
        <p:nvSpPr>
          <p:cNvPr id="41" name="Text 24"/>
          <p:cNvSpPr txBox="1"/>
          <p:nvPr/>
        </p:nvSpPr>
        <p:spPr>
          <a:xfrm>
            <a:off x="6877202" y="4276649"/>
            <a:ext cx="47055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Finding a doctor, navigating insurance paperwork, and pharmacy trips are replaced by a frictionless UX.</a:t>
            </a:r>
            <a:endParaRPr lang="en-US" sz="1000" dirty="0"/>
          </a:p>
        </p:txBody>
      </p:sp>
      <p:pic>
        <p:nvPicPr>
          <p:cNvPr id="42" name="Image 15" descr="preencoded.png">    </p:cNvPr>
          <p:cNvPicPr>
            <a:picLocks noChangeAspect="1"/>
          </p:cNvPicPr>
          <p:nvPr/>
        </p:nvPicPr>
        <p:blipFill>
          <a:blip r:embed="rId16"/>
          <a:srcRect l="0" r="0" t="-17952" b="-17952"/>
          <a:stretch/>
        </p:blipFill>
        <p:spPr>
          <a:xfrm>
            <a:off x="6553505" y="4009644"/>
            <a:ext cx="171907" cy="267005"/>
          </a:xfrm>
          <a:prstGeom prst="rect">
            <a:avLst/>
          </a:prstGeom>
        </p:spPr>
      </p:pic>
      <p:sp>
        <p:nvSpPr>
          <p:cNvPr id="43" name="Text 25"/>
          <p:cNvSpPr txBox="1"/>
          <p:nvPr/>
        </p:nvSpPr>
        <p:spPr>
          <a:xfrm>
            <a:off x="6896405" y="4938674"/>
            <a:ext cx="24771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 &amp; Uncertainty</a:t>
            </a:r>
            <a:endParaRPr lang="en-US" sz="1300" dirty="0"/>
          </a:p>
        </p:txBody>
      </p:sp>
      <p:sp>
        <p:nvSpPr>
          <p:cNvPr id="44" name="Text 26"/>
          <p:cNvSpPr txBox="1"/>
          <p:nvPr/>
        </p:nvSpPr>
        <p:spPr>
          <a:xfrm>
            <a:off x="6896405" y="5243170"/>
            <a:ext cx="283372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"Will this work?" anxiety is mitigated by:</a:t>
            </a:r>
            <a:endParaRPr lang="en-US" sz="1000" dirty="0"/>
          </a:p>
        </p:txBody>
      </p:sp>
      <p:sp>
        <p:nvSpPr>
          <p:cNvPr id="45" name="Text 27"/>
          <p:cNvSpPr txBox="1"/>
          <p:nvPr/>
        </p:nvSpPr>
        <p:spPr>
          <a:xfrm>
            <a:off x="7077456" y="5498287"/>
            <a:ext cx="22960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90-day money-back guarantee</a:t>
            </a:r>
            <a:endParaRPr lang="en-US" sz="900" dirty="0"/>
          </a:p>
        </p:txBody>
      </p:sp>
      <p:pic>
        <p:nvPicPr>
          <p:cNvPr id="46" name="Image 16" descr="preencoded.png">    </p:cNvPr>
          <p:cNvPicPr>
            <a:picLocks noChangeAspect="1"/>
          </p:cNvPicPr>
          <p:nvPr/>
        </p:nvPicPr>
        <p:blipFill>
          <a:blip r:embed="rId17"/>
          <a:srcRect l="-2571" r="-2571" t="0" b="0"/>
          <a:stretch/>
        </p:blipFill>
        <p:spPr>
          <a:xfrm>
            <a:off x="6896405" y="5517490"/>
            <a:ext cx="105156" cy="114300"/>
          </a:xfrm>
          <a:prstGeom prst="rect">
            <a:avLst/>
          </a:prstGeom>
        </p:spPr>
      </p:pic>
      <p:sp>
        <p:nvSpPr>
          <p:cNvPr id="47" name="Text 28"/>
          <p:cNvSpPr txBox="1"/>
          <p:nvPr/>
        </p:nvSpPr>
        <p:spPr>
          <a:xfrm>
            <a:off x="7077456" y="5688482"/>
            <a:ext cx="22960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Massive social proof</a:t>
            </a:r>
            <a:endParaRPr lang="en-US" sz="900" dirty="0"/>
          </a:p>
        </p:txBody>
      </p:sp>
      <p:pic>
        <p:nvPicPr>
          <p:cNvPr id="48" name="Image 17" descr="preencoded.png">    </p:cNvPr>
          <p:cNvPicPr>
            <a:picLocks noChangeAspect="1"/>
          </p:cNvPicPr>
          <p:nvPr/>
        </p:nvPicPr>
        <p:blipFill>
          <a:blip r:embed="rId18"/>
          <a:srcRect l="-2571" r="-2571" t="0" b="0"/>
          <a:stretch/>
        </p:blipFill>
        <p:spPr>
          <a:xfrm>
            <a:off x="6896405" y="5707685"/>
            <a:ext cx="105156" cy="114300"/>
          </a:xfrm>
          <a:prstGeom prst="rect">
            <a:avLst/>
          </a:prstGeom>
        </p:spPr>
      </p:pic>
      <p:pic>
        <p:nvPicPr>
          <p:cNvPr id="49" name="Image 18" descr="preencoded.png">    </p:cNvPr>
          <p:cNvPicPr>
            <a:picLocks noChangeAspect="1"/>
          </p:cNvPicPr>
          <p:nvPr/>
        </p:nvPicPr>
        <p:blipFill>
          <a:blip r:embed="rId19"/>
          <a:srcRect l="0" r="0" t="-20192" b="-20192"/>
          <a:stretch/>
        </p:blipFill>
        <p:spPr>
          <a:xfrm>
            <a:off x="6553505" y="4977079"/>
            <a:ext cx="190195" cy="267005"/>
          </a:xfrm>
          <a:prstGeom prst="rect">
            <a:avLst/>
          </a:prstGeom>
        </p:spPr>
      </p:pic>
      <p:pic>
        <p:nvPicPr>
          <p:cNvPr id="50" name="Image 19" descr="preencoded.png">    </p:cNvPr>
          <p:cNvPicPr>
            <a:picLocks noChangeAspect="1"/>
          </p:cNvPicPr>
          <p:nvPr/>
        </p:nvPicPr>
        <p:blipFill>
          <a:blip r:embed="rId20"/>
          <a:srcRect l="0" r="0" t="0" b="0"/>
          <a:stretch/>
        </p:blipFill>
        <p:spPr>
          <a:xfrm>
            <a:off x="6133795" y="3847795"/>
            <a:ext cx="533095" cy="533095"/>
          </a:xfrm>
          <a:prstGeom prst="rect">
            <a:avLst/>
          </a:prstGeom>
        </p:spPr>
      </p:pic>
      <p:sp>
        <p:nvSpPr>
          <p:cNvPr id="51" name="Text 29"/>
          <p:cNvSpPr txBox="1"/>
          <p:nvPr/>
        </p:nvSpPr>
        <p:spPr>
          <a:xfrm>
            <a:off x="6300216" y="3981298"/>
            <a:ext cx="2862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Vs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-395" r="-395" t="0" b="0"/>
          <a:stretch/>
        </p:blipFill>
        <p:spPr>
          <a:xfrm>
            <a:off x="4136746" y="2538374"/>
            <a:ext cx="19202" cy="335310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81305" y="1715414"/>
            <a:ext cx="11430000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rcRect l="-450" r="-450" t="0" b="0"/>
          <a:stretch/>
        </p:blipFill>
        <p:spPr>
          <a:xfrm>
            <a:off x="381305" y="381305"/>
            <a:ext cx="38405" cy="304495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533095" y="437998"/>
            <a:ext cx="232806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210" kern="0" dirty="0">
                <a:solidFill>
                  <a:srgbClr val="6B7F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Positioning Strategy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81305" y="761695"/>
            <a:ext cx="116211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Price = Signal</a:t>
            </a:r>
            <a:endParaRPr lang="en-US" sz="3600" dirty="0"/>
          </a:p>
        </p:txBody>
      </p:sp>
      <p:sp>
        <p:nvSpPr>
          <p:cNvPr id="9" name="Text 4"/>
          <p:cNvSpPr txBox="1"/>
          <p:nvPr/>
        </p:nvSpPr>
        <p:spPr>
          <a:xfrm>
            <a:off x="381305" y="1295705"/>
            <a:ext cx="11544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i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"We are not the cheapest, nor a luxury concierge. We are the smart, modern choice."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4077310" y="2309774"/>
            <a:ext cx="19202" cy="381030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</p:sp>
      <p:sp>
        <p:nvSpPr>
          <p:cNvPr id="11" name="Text 6"/>
          <p:cNvSpPr txBox="1"/>
          <p:nvPr/>
        </p:nvSpPr>
        <p:spPr>
          <a:xfrm>
            <a:off x="1808683" y="2462479"/>
            <a:ext cx="16578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6B7280">
                    <a:alpha val="4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Luxury / Concierge</a:t>
            </a:r>
            <a:endParaRPr lang="en-US" sz="1000" dirty="0"/>
          </a:p>
        </p:txBody>
      </p:sp>
      <p:sp>
        <p:nvSpPr>
          <p:cNvPr id="12" name="Text 7"/>
          <p:cNvSpPr txBox="1"/>
          <p:nvPr/>
        </p:nvSpPr>
        <p:spPr>
          <a:xfrm>
            <a:off x="1584655" y="2652674"/>
            <a:ext cx="18818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CA3AF">
                    <a:alpha val="4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 Touch, High Cost ($200+)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3612794" y="2557577"/>
            <a:ext cx="152705" cy="152705"/>
          </a:xfrm>
          <a:prstGeom prst="ellipse">
            <a:avLst/>
          </a:prstGeom>
          <a:solidFill>
            <a:srgbClr val="D1D5DB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9"/>
          <p:cNvSpPr txBox="1"/>
          <p:nvPr/>
        </p:nvSpPr>
        <p:spPr>
          <a:xfrm>
            <a:off x="1761134" y="5624474"/>
            <a:ext cx="1705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6B7280">
                    <a:alpha val="4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Budget / Discount</a:t>
            </a:r>
            <a:endParaRPr lang="en-US" sz="1000" dirty="0"/>
          </a:p>
        </p:txBody>
      </p:sp>
      <p:sp>
        <p:nvSpPr>
          <p:cNvPr id="15" name="Text 10"/>
          <p:cNvSpPr txBox="1"/>
          <p:nvPr/>
        </p:nvSpPr>
        <p:spPr>
          <a:xfrm>
            <a:off x="1527962" y="5814670"/>
            <a:ext cx="193852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CA3AF">
                    <a:alpha val="4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Commodity, Low Service (&lt;$20)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3612794" y="5719572"/>
            <a:ext cx="152705" cy="152705"/>
          </a:xfrm>
          <a:prstGeom prst="ellipse">
            <a:avLst/>
          </a:prstGeom>
          <a:solidFill>
            <a:srgbClr val="D1D5DB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8" b="-8"/>
          <a:stretch/>
        </p:blipFill>
        <p:spPr>
          <a:xfrm>
            <a:off x="4394606" y="2282342"/>
            <a:ext cx="7416698" cy="2324405"/>
          </a:xfrm>
          <a:prstGeom prst="rect">
            <a:avLst/>
          </a:prstGeom>
        </p:spPr>
      </p:pic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1505895" y="2129638"/>
            <a:ext cx="457200" cy="457200"/>
          </a:xfrm>
          <a:prstGeom prst="rect">
            <a:avLst/>
          </a:prstGeom>
        </p:spPr>
      </p:pic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11658600" y="2282342"/>
            <a:ext cx="152705" cy="152705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4774997" y="2586838"/>
            <a:ext cx="68488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What Our Price Communicates</a:t>
            </a:r>
            <a:endParaRPr lang="en-US" sz="18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4774997" y="3082442"/>
            <a:ext cx="152705" cy="152705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5042002" y="3044038"/>
            <a:ext cx="282366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Clinical Legitimacy</a:t>
            </a:r>
            <a:endParaRPr lang="en-US" sz="1200" dirty="0"/>
          </a:p>
        </p:txBody>
      </p:sp>
      <p:sp>
        <p:nvSpPr>
          <p:cNvPr id="23" name="Text 14"/>
          <p:cNvSpPr txBox="1"/>
          <p:nvPr/>
        </p:nvSpPr>
        <p:spPr>
          <a:xfrm>
            <a:off x="5042002" y="3272638"/>
            <a:ext cx="323057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"This is real medicine, not just a supplement."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8255203" y="3082442"/>
            <a:ext cx="152705" cy="152705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8521294" y="3044038"/>
            <a:ext cx="3105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Fair Accessibility</a:t>
            </a:r>
            <a:endParaRPr lang="en-US" sz="1200" dirty="0"/>
          </a:p>
        </p:txBody>
      </p:sp>
      <p:sp>
        <p:nvSpPr>
          <p:cNvPr id="26" name="Text 16"/>
          <p:cNvSpPr txBox="1"/>
          <p:nvPr/>
        </p:nvSpPr>
        <p:spPr>
          <a:xfrm>
            <a:off x="8521294" y="3272638"/>
            <a:ext cx="30678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"Better than drugstore quality, cheaper than doctors."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4774997" y="3920947"/>
            <a:ext cx="152705" cy="15270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5042002" y="3882542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Reduced Risk</a:t>
            </a:r>
            <a:endParaRPr lang="en-US" sz="1200" dirty="0"/>
          </a:p>
        </p:txBody>
      </p:sp>
      <p:sp>
        <p:nvSpPr>
          <p:cNvPr id="29" name="Text 18"/>
          <p:cNvSpPr txBox="1"/>
          <p:nvPr/>
        </p:nvSpPr>
        <p:spPr>
          <a:xfrm>
            <a:off x="5042002" y="4111142"/>
            <a:ext cx="35433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"It costs enough to work, but not enough to hurt."</a:t>
            </a:r>
            <a:endParaRPr lang="en-US" sz="1000" dirty="0"/>
          </a:p>
        </p:txBody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8255203" y="3920947"/>
            <a:ext cx="152705" cy="152705"/>
          </a:xfrm>
          <a:prstGeom prst="rect">
            <a:avLst/>
          </a:prstGeom>
        </p:spPr>
      </p:pic>
      <p:sp>
        <p:nvSpPr>
          <p:cNvPr id="31" name="Text 19"/>
          <p:cNvSpPr txBox="1"/>
          <p:nvPr/>
        </p:nvSpPr>
        <p:spPr>
          <a:xfrm>
            <a:off x="8521294" y="3882542"/>
            <a:ext cx="2606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Modern Convenience</a:t>
            </a:r>
            <a:endParaRPr lang="en-US" sz="1200" dirty="0"/>
          </a:p>
        </p:txBody>
      </p:sp>
      <p:sp>
        <p:nvSpPr>
          <p:cNvPr id="32" name="Text 20"/>
          <p:cNvSpPr txBox="1"/>
          <p:nvPr/>
        </p:nvSpPr>
        <p:spPr>
          <a:xfrm>
            <a:off x="8521294" y="4111142"/>
            <a:ext cx="2981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"You pay for the speed &amp; app experience."</a:t>
            </a:r>
            <a:endParaRPr lang="en-US" sz="1000" dirty="0"/>
          </a:p>
        </p:txBody>
      </p:sp>
      <p:sp>
        <p:nvSpPr>
          <p:cNvPr id="33" name="Shape 21"/>
          <p:cNvSpPr/>
          <p:nvPr/>
        </p:nvSpPr>
        <p:spPr>
          <a:xfrm>
            <a:off x="4394606" y="4835347"/>
            <a:ext cx="7420356" cy="1314907"/>
          </a:xfrm>
          <a:prstGeom prst="roundRect">
            <a:avLst>
              <a:gd name="adj" fmla="val 6047"/>
            </a:avLst>
          </a:prstGeom>
          <a:solidFill>
            <a:srgbClr val="FAF6F0"/>
          </a:solidFill>
          <a:ln w="12700">
            <a:solidFill>
              <a:srgbClr val="D4C5B0"/>
            </a:solidFill>
            <a:prstDash val="solid"/>
          </a:ln>
        </p:spPr>
      </p:sp>
      <p:sp>
        <p:nvSpPr>
          <p:cNvPr id="34" name="Text 22"/>
          <p:cNvSpPr txBox="1"/>
          <p:nvPr/>
        </p:nvSpPr>
        <p:spPr>
          <a:xfrm>
            <a:off x="4632350" y="5300777"/>
            <a:ext cx="2194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dirty="0">
                <a:solidFill>
                  <a:srgbClr val="D4C5B0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</a:t>
            </a:r>
            <a:endParaRPr lang="en-US" sz="2700" dirty="0"/>
          </a:p>
        </p:txBody>
      </p:sp>
      <p:sp>
        <p:nvSpPr>
          <p:cNvPr id="35" name="Text 23"/>
          <p:cNvSpPr txBox="1"/>
          <p:nvPr/>
        </p:nvSpPr>
        <p:spPr>
          <a:xfrm>
            <a:off x="4924958" y="5073091"/>
            <a:ext cx="6725412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4032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We're not the cheapest telehealth option—competitors like Roman start at $17. But we offer superior UX, a trusted brand ecosystem, and better long-term outcomes. We are NOT a luxury concierge clinic; we are the accessible premium standard.</a:t>
            </a:r>
            <a:endParaRPr lang="en-US" sz="1300" dirty="0"/>
          </a:p>
        </p:txBody>
      </p:sp>
      <p:pic>
        <p:nvPicPr>
          <p:cNvPr id="36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6" b="-6"/>
          <a:stretch/>
        </p:blipFill>
        <p:spPr>
          <a:xfrm>
            <a:off x="1165860" y="3941978"/>
            <a:ext cx="2432304" cy="544982"/>
          </a:xfrm>
          <a:prstGeom prst="rect">
            <a:avLst/>
          </a:prstGeom>
        </p:spPr>
      </p:pic>
      <p:sp>
        <p:nvSpPr>
          <p:cNvPr id="37" name="Text 24"/>
          <p:cNvSpPr txBox="1"/>
          <p:nvPr/>
        </p:nvSpPr>
        <p:spPr>
          <a:xfrm>
            <a:off x="1249070" y="4026103"/>
            <a:ext cx="218998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2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Premium Value</a:t>
            </a:r>
            <a:endParaRPr lang="en-US" sz="1000" dirty="0"/>
          </a:p>
        </p:txBody>
      </p:sp>
      <p:sp>
        <p:nvSpPr>
          <p:cNvPr id="38" name="Text 25"/>
          <p:cNvSpPr txBox="1"/>
          <p:nvPr/>
        </p:nvSpPr>
        <p:spPr>
          <a:xfrm>
            <a:off x="933602" y="4235501"/>
            <a:ext cx="250545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Clinical Quality at Fair Price ($30-$79)</a:t>
            </a:r>
            <a:endParaRPr lang="en-US" sz="900" dirty="0"/>
          </a:p>
        </p:txBody>
      </p:sp>
      <p:sp>
        <p:nvSpPr>
          <p:cNvPr id="39" name="Shape 26"/>
          <p:cNvSpPr/>
          <p:nvPr/>
        </p:nvSpPr>
        <p:spPr>
          <a:xfrm>
            <a:off x="3870655" y="4131259"/>
            <a:ext cx="171907" cy="171907"/>
          </a:xfrm>
          <a:prstGeom prst="ellipse">
            <a:avLst/>
          </a:prstGeom>
          <a:solidFill>
            <a:srgbClr val="1F2937"/>
          </a:solidFill>
          <a:ln w="50800">
            <a:solidFill>
              <a:srgbClr val="F9F7F2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400" b="-400"/>
          <a:stretch/>
        </p:blipFill>
        <p:spPr>
          <a:xfrm>
            <a:off x="381305" y="457200"/>
            <a:ext cx="457200" cy="3840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52805" y="381305"/>
            <a:ext cx="17721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210" kern="0" dirty="0">
                <a:solidFill>
                  <a:srgbClr val="6B7F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 Analysis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81305" y="647395"/>
            <a:ext cx="116211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Competitor &amp; Alternative Benchmarks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381305" y="1104595"/>
            <a:ext cx="11544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Hims captures the "Premium Value" middle ground between low-quality OTC and high-cost traditional care.</a:t>
            </a:r>
            <a:endParaRPr lang="en-US" sz="13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6" b="-6"/>
          <a:stretch/>
        </p:blipFill>
        <p:spPr>
          <a:xfrm>
            <a:off x="381305" y="1600200"/>
            <a:ext cx="11430000" cy="3510382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390449" y="1609344"/>
            <a:ext cx="11410798" cy="495605"/>
          </a:xfrm>
          <a:prstGeom prst="roundRect">
            <a:avLst>
              <a:gd name="adj" fmla="val 42577"/>
            </a:avLst>
          </a:prstGeom>
          <a:solidFill>
            <a:srgbClr val="1F293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5"/>
          <p:cNvSpPr txBox="1"/>
          <p:nvPr/>
        </p:nvSpPr>
        <p:spPr>
          <a:xfrm>
            <a:off x="619049" y="1762049"/>
            <a:ext cx="227868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52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Option</a:t>
            </a:r>
            <a:endParaRPr lang="en-US" sz="1000" dirty="0"/>
          </a:p>
        </p:txBody>
      </p:sp>
      <p:sp>
        <p:nvSpPr>
          <p:cNvPr id="11" name="Text 6"/>
          <p:cNvSpPr txBox="1"/>
          <p:nvPr/>
        </p:nvSpPr>
        <p:spPr>
          <a:xfrm>
            <a:off x="2766060" y="1762049"/>
            <a:ext cx="227868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52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Price Range</a:t>
            </a:r>
            <a:endParaRPr lang="en-US" sz="1000" dirty="0"/>
          </a:p>
        </p:txBody>
      </p:sp>
      <p:sp>
        <p:nvSpPr>
          <p:cNvPr id="12" name="Text 7"/>
          <p:cNvSpPr txBox="1"/>
          <p:nvPr/>
        </p:nvSpPr>
        <p:spPr>
          <a:xfrm>
            <a:off x="4956962" y="1762049"/>
            <a:ext cx="227868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52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Primary Value</a:t>
            </a:r>
            <a:endParaRPr lang="en-US" sz="1000" dirty="0"/>
          </a:p>
        </p:txBody>
      </p:sp>
      <p:sp>
        <p:nvSpPr>
          <p:cNvPr id="13" name="Text 8"/>
          <p:cNvSpPr txBox="1"/>
          <p:nvPr/>
        </p:nvSpPr>
        <p:spPr>
          <a:xfrm>
            <a:off x="7147865" y="1762049"/>
            <a:ext cx="227868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52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Main Drawback</a:t>
            </a:r>
            <a:endParaRPr lang="en-US" sz="1000" dirty="0"/>
          </a:p>
        </p:txBody>
      </p:sp>
      <p:sp>
        <p:nvSpPr>
          <p:cNvPr id="14" name="Text 9"/>
          <p:cNvSpPr txBox="1"/>
          <p:nvPr/>
        </p:nvSpPr>
        <p:spPr>
          <a:xfrm>
            <a:off x="9338767" y="1762049"/>
            <a:ext cx="227868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52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Positioning</a:t>
            </a:r>
            <a:endParaRPr lang="en-US" sz="1000" dirty="0"/>
          </a:p>
        </p:txBody>
      </p:sp>
      <p:sp>
        <p:nvSpPr>
          <p:cNvPr id="15" name="Shape 10"/>
          <p:cNvSpPr/>
          <p:nvPr/>
        </p:nvSpPr>
        <p:spPr>
          <a:xfrm>
            <a:off x="390449" y="2981858"/>
            <a:ext cx="11410798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619049" y="2352751"/>
            <a:ext cx="381305" cy="381305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43" b="-43"/>
          <a:stretch/>
        </p:blipFill>
        <p:spPr>
          <a:xfrm>
            <a:off x="743407" y="2467051"/>
            <a:ext cx="133502" cy="1527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114654" y="2428646"/>
            <a:ext cx="16550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Traditional Doctor</a:t>
            </a:r>
            <a:endParaRPr lang="en-US" sz="1200" dirty="0"/>
          </a:p>
        </p:txBody>
      </p:sp>
      <p:sp>
        <p:nvSpPr>
          <p:cNvPr id="19" name="Text 13"/>
          <p:cNvSpPr txBox="1"/>
          <p:nvPr/>
        </p:nvSpPr>
        <p:spPr>
          <a:xfrm>
            <a:off x="2766060" y="2333549"/>
            <a:ext cx="227868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$200 - $400</a:t>
            </a:r>
            <a:endParaRPr lang="en-US" sz="1500" dirty="0"/>
          </a:p>
        </p:txBody>
      </p:sp>
      <p:sp>
        <p:nvSpPr>
          <p:cNvPr id="20" name="Text 14"/>
          <p:cNvSpPr txBox="1"/>
          <p:nvPr/>
        </p:nvSpPr>
        <p:spPr>
          <a:xfrm>
            <a:off x="2766060" y="2600554"/>
            <a:ext cx="227868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First Month Total</a:t>
            </a:r>
            <a:endParaRPr lang="en-US" sz="900" dirty="0"/>
          </a:p>
        </p:txBody>
      </p:sp>
      <p:sp>
        <p:nvSpPr>
          <p:cNvPr id="21" name="Text 15"/>
          <p:cNvSpPr txBox="1"/>
          <p:nvPr/>
        </p:nvSpPr>
        <p:spPr>
          <a:xfrm>
            <a:off x="5038344" y="2352751"/>
            <a:ext cx="21150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Comprehensive exam &amp; face-to-face trust</a:t>
            </a:r>
            <a:endParaRPr lang="en-US" sz="1000" dirty="0"/>
          </a:p>
        </p:txBody>
      </p:sp>
      <p:sp>
        <p:nvSpPr>
          <p:cNvPr id="22" name="Text 16"/>
          <p:cNvSpPr txBox="1"/>
          <p:nvPr/>
        </p:nvSpPr>
        <p:spPr>
          <a:xfrm>
            <a:off x="7073798" y="2447849"/>
            <a:ext cx="242590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EF444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Extremely high time &amp; money cost</a:t>
            </a:r>
            <a:endParaRPr lang="en-US" sz="1000" dirty="0"/>
          </a:p>
        </p:txBody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375" y="2447849"/>
            <a:ext cx="1695298" cy="20939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9631375" y="2447849"/>
            <a:ext cx="1696212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Luxury / Inaccessible</a:t>
            </a:r>
            <a:endParaRPr lang="en-US" sz="900" dirty="0"/>
          </a:p>
        </p:txBody>
      </p:sp>
      <p:sp>
        <p:nvSpPr>
          <p:cNvPr id="25" name="Shape 18"/>
          <p:cNvSpPr/>
          <p:nvPr/>
        </p:nvSpPr>
        <p:spPr>
          <a:xfrm>
            <a:off x="390449" y="4935017"/>
            <a:ext cx="11410798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26" name="Shape 19"/>
          <p:cNvSpPr/>
          <p:nvPr/>
        </p:nvSpPr>
        <p:spPr>
          <a:xfrm>
            <a:off x="619049" y="4304995"/>
            <a:ext cx="381305" cy="381305"/>
          </a:xfrm>
          <a:prstGeom prst="ellipse">
            <a:avLst/>
          </a:prstGeom>
          <a:solidFill>
            <a:srgbClr val="FEF2F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43" b="-43"/>
          <a:stretch/>
        </p:blipFill>
        <p:spPr>
          <a:xfrm>
            <a:off x="743407" y="4419295"/>
            <a:ext cx="133502" cy="152705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1114654" y="4381805"/>
            <a:ext cx="10104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Roman (Ro)</a:t>
            </a:r>
            <a:endParaRPr lang="en-US" sz="1200" dirty="0"/>
          </a:p>
        </p:txBody>
      </p:sp>
      <p:sp>
        <p:nvSpPr>
          <p:cNvPr id="29" name="Text 21"/>
          <p:cNvSpPr txBox="1"/>
          <p:nvPr/>
        </p:nvSpPr>
        <p:spPr>
          <a:xfrm>
            <a:off x="2766060" y="4286707"/>
            <a:ext cx="227868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$17 - $60</a:t>
            </a:r>
            <a:endParaRPr lang="en-US" sz="1500" dirty="0"/>
          </a:p>
        </p:txBody>
      </p:sp>
      <p:sp>
        <p:nvSpPr>
          <p:cNvPr id="30" name="Text 22"/>
          <p:cNvSpPr txBox="1"/>
          <p:nvPr/>
        </p:nvSpPr>
        <p:spPr>
          <a:xfrm>
            <a:off x="2766060" y="4552798"/>
            <a:ext cx="227868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Entry Level</a:t>
            </a:r>
            <a:endParaRPr lang="en-US" sz="900" dirty="0"/>
          </a:p>
        </p:txBody>
      </p:sp>
      <p:sp>
        <p:nvSpPr>
          <p:cNvPr id="31" name="Text 23"/>
          <p:cNvSpPr txBox="1"/>
          <p:nvPr/>
        </p:nvSpPr>
        <p:spPr>
          <a:xfrm>
            <a:off x="4975250" y="4401007"/>
            <a:ext cx="224210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Lowest possible price point</a:t>
            </a:r>
            <a:endParaRPr lang="en-US" sz="1000" dirty="0"/>
          </a:p>
        </p:txBody>
      </p:sp>
      <p:sp>
        <p:nvSpPr>
          <p:cNvPr id="32" name="Text 24"/>
          <p:cNvSpPr txBox="1"/>
          <p:nvPr/>
        </p:nvSpPr>
        <p:spPr>
          <a:xfrm>
            <a:off x="7073798" y="4401007"/>
            <a:ext cx="242590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Perceived as "cheap" commodity</a:t>
            </a:r>
            <a:endParaRPr lang="en-US" sz="1000" dirty="0"/>
          </a:p>
        </p:txBody>
      </p:sp>
      <p:pic>
        <p:nvPicPr>
          <p:cNvPr id="3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8418" y="4401007"/>
            <a:ext cx="1466698" cy="209398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9748418" y="4401007"/>
            <a:ext cx="1467612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DC262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Budget / Discount</a:t>
            </a:r>
            <a:endParaRPr lang="en-US" sz="900" dirty="0"/>
          </a:p>
        </p:txBody>
      </p:sp>
      <p:sp>
        <p:nvSpPr>
          <p:cNvPr id="35" name="Shape 26"/>
          <p:cNvSpPr/>
          <p:nvPr/>
        </p:nvSpPr>
        <p:spPr>
          <a:xfrm>
            <a:off x="619049" y="5191049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6" name="Image 7" descr="preencoded.png">    </p:cNvPr>
          <p:cNvPicPr>
            <a:picLocks noChangeAspect="1"/>
          </p:cNvPicPr>
          <p:nvPr/>
        </p:nvPicPr>
        <p:blipFill>
          <a:blip r:embed="rId8"/>
          <a:srcRect l="-33" r="-33" t="0" b="0"/>
          <a:stretch/>
        </p:blipFill>
        <p:spPr>
          <a:xfrm>
            <a:off x="724205" y="5305349"/>
            <a:ext cx="171907" cy="152705"/>
          </a:xfrm>
          <a:prstGeom prst="rect">
            <a:avLst/>
          </a:prstGeom>
        </p:spPr>
      </p:pic>
      <p:sp>
        <p:nvSpPr>
          <p:cNvPr id="37" name="Text 27"/>
          <p:cNvSpPr txBox="1"/>
          <p:nvPr/>
        </p:nvSpPr>
        <p:spPr>
          <a:xfrm>
            <a:off x="1114654" y="5266944"/>
            <a:ext cx="19275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OTC Retail (Rogaine)</a:t>
            </a:r>
            <a:endParaRPr lang="en-US" sz="1200" dirty="0"/>
          </a:p>
        </p:txBody>
      </p:sp>
      <p:sp>
        <p:nvSpPr>
          <p:cNvPr id="38" name="Text 28"/>
          <p:cNvSpPr txBox="1"/>
          <p:nvPr/>
        </p:nvSpPr>
        <p:spPr>
          <a:xfrm>
            <a:off x="2766060" y="5171846"/>
            <a:ext cx="227868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$25 - $40</a:t>
            </a:r>
            <a:endParaRPr lang="en-US" sz="1500" dirty="0"/>
          </a:p>
        </p:txBody>
      </p:sp>
      <p:sp>
        <p:nvSpPr>
          <p:cNvPr id="39" name="Text 29"/>
          <p:cNvSpPr txBox="1"/>
          <p:nvPr/>
        </p:nvSpPr>
        <p:spPr>
          <a:xfrm>
            <a:off x="2766060" y="5438851"/>
            <a:ext cx="227868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One-time purchase</a:t>
            </a:r>
            <a:endParaRPr lang="en-US" sz="900" dirty="0"/>
          </a:p>
        </p:txBody>
      </p:sp>
      <p:sp>
        <p:nvSpPr>
          <p:cNvPr id="40" name="Text 30"/>
          <p:cNvSpPr txBox="1"/>
          <p:nvPr/>
        </p:nvSpPr>
        <p:spPr>
          <a:xfrm>
            <a:off x="4882896" y="5286146"/>
            <a:ext cx="242590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Immediate availability in stores</a:t>
            </a:r>
            <a:endParaRPr lang="en-US" sz="1000" dirty="0"/>
          </a:p>
        </p:txBody>
      </p:sp>
      <p:sp>
        <p:nvSpPr>
          <p:cNvPr id="41" name="Text 31"/>
          <p:cNvSpPr txBox="1"/>
          <p:nvPr/>
        </p:nvSpPr>
        <p:spPr>
          <a:xfrm>
            <a:off x="7229246" y="5191049"/>
            <a:ext cx="21150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Lower efficacy (no Rx), no guidance</a:t>
            </a:r>
            <a:endParaRPr lang="en-US" sz="1000" dirty="0"/>
          </a:p>
        </p:txBody>
      </p:sp>
      <p:pic>
        <p:nvPicPr>
          <p:cNvPr id="4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7562" y="5286146"/>
            <a:ext cx="1447495" cy="209398"/>
          </a:xfrm>
          <a:prstGeom prst="rect">
            <a:avLst/>
          </a:prstGeom>
        </p:spPr>
      </p:pic>
      <p:sp>
        <p:nvSpPr>
          <p:cNvPr id="43" name="Text 32"/>
          <p:cNvSpPr/>
          <p:nvPr/>
        </p:nvSpPr>
        <p:spPr>
          <a:xfrm>
            <a:off x="9757562" y="5286146"/>
            <a:ext cx="1448410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Low End / Generic</a:t>
            </a:r>
            <a:endParaRPr lang="en-US" sz="900" dirty="0"/>
          </a:p>
        </p:txBody>
      </p:sp>
      <p:sp>
        <p:nvSpPr>
          <p:cNvPr id="44" name="Shape 33"/>
          <p:cNvSpPr/>
          <p:nvPr/>
        </p:nvSpPr>
        <p:spPr>
          <a:xfrm>
            <a:off x="381305" y="5339182"/>
            <a:ext cx="11430000" cy="1143000"/>
          </a:xfrm>
          <a:prstGeom prst="roundRect">
            <a:avLst>
              <a:gd name="adj" fmla="val 8000"/>
            </a:avLst>
          </a:prstGeom>
          <a:solidFill>
            <a:srgbClr val="FAF6F0"/>
          </a:solidFill>
          <a:ln w="12700">
            <a:solidFill>
              <a:srgbClr val="D4C5B0"/>
            </a:solidFill>
            <a:prstDash val="solid"/>
          </a:ln>
        </p:spPr>
      </p:sp>
      <p:sp>
        <p:nvSpPr>
          <p:cNvPr id="45" name="Shape 34"/>
          <p:cNvSpPr/>
          <p:nvPr/>
        </p:nvSpPr>
        <p:spPr>
          <a:xfrm>
            <a:off x="580644" y="5576926"/>
            <a:ext cx="304495" cy="304495"/>
          </a:xfrm>
          <a:prstGeom prst="ellipse">
            <a:avLst/>
          </a:prstGeom>
          <a:solidFill>
            <a:srgbClr val="D4C5B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6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100" b="-100"/>
          <a:stretch/>
        </p:blipFill>
        <p:spPr>
          <a:xfrm>
            <a:off x="676656" y="5652821"/>
            <a:ext cx="114300" cy="152705"/>
          </a:xfrm>
          <a:prstGeom prst="rect">
            <a:avLst/>
          </a:prstGeom>
        </p:spPr>
      </p:pic>
      <p:sp>
        <p:nvSpPr>
          <p:cNvPr id="47" name="Text 35"/>
          <p:cNvSpPr txBox="1"/>
          <p:nvPr/>
        </p:nvSpPr>
        <p:spPr>
          <a:xfrm>
            <a:off x="1037844" y="5538521"/>
            <a:ext cx="106875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4B4032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Strategic Insight</a:t>
            </a:r>
            <a:endParaRPr lang="en-US" sz="1300" dirty="0"/>
          </a:p>
        </p:txBody>
      </p:sp>
      <p:sp>
        <p:nvSpPr>
          <p:cNvPr id="48" name="Text 36"/>
          <p:cNvSpPr txBox="1"/>
          <p:nvPr/>
        </p:nvSpPr>
        <p:spPr>
          <a:xfrm>
            <a:off x="1037844" y="5843930"/>
            <a:ext cx="106491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market shows a clear "barbell" split: low-efficacy OTC products at the bottom ($25) and inaccessible traditional care at the top ($200+). Hims effectively owns the massive middle ground, charging a premium over budget competitors like Roman to signal superior quality and brand experience.</a:t>
            </a:r>
            <a:endParaRPr lang="en-US" sz="1000" dirty="0"/>
          </a:p>
        </p:txBody>
      </p:sp>
      <p:pic>
        <p:nvPicPr>
          <p:cNvPr id="49" name="Image 10" descr="preencoded.png">    </p:cNvPr>
          <p:cNvPicPr>
            <a:picLocks noChangeAspect="1"/>
          </p:cNvPicPr>
          <p:nvPr/>
        </p:nvPicPr>
        <p:blipFill>
          <a:blip r:embed="rId11"/>
          <a:srcRect l="-14" r="-14" t="0" b="0"/>
          <a:stretch/>
        </p:blipFill>
        <p:spPr>
          <a:xfrm>
            <a:off x="390449" y="2991002"/>
            <a:ext cx="11525098" cy="1077163"/>
          </a:xfrm>
          <a:prstGeom prst="rect">
            <a:avLst/>
          </a:prstGeom>
        </p:spPr>
      </p:pic>
      <p:pic>
        <p:nvPicPr>
          <p:cNvPr id="50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621792" y="3332074"/>
            <a:ext cx="384962" cy="384962"/>
          </a:xfrm>
          <a:prstGeom prst="rect">
            <a:avLst/>
          </a:prstGeom>
        </p:spPr>
      </p:pic>
      <p:sp>
        <p:nvSpPr>
          <p:cNvPr id="51" name="Text 37"/>
          <p:cNvSpPr txBox="1"/>
          <p:nvPr/>
        </p:nvSpPr>
        <p:spPr>
          <a:xfrm>
            <a:off x="766267" y="3389681"/>
            <a:ext cx="18105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h</a:t>
            </a:r>
            <a:endParaRPr lang="en-US" sz="1300" dirty="0"/>
          </a:p>
        </p:txBody>
      </p:sp>
      <p:sp>
        <p:nvSpPr>
          <p:cNvPr id="52" name="Text 38"/>
          <p:cNvSpPr txBox="1"/>
          <p:nvPr/>
        </p:nvSpPr>
        <p:spPr>
          <a:xfrm>
            <a:off x="1121969" y="3312871"/>
            <a:ext cx="134782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Hims &amp; Hers</a:t>
            </a:r>
            <a:endParaRPr lang="en-US" sz="1500" dirty="0"/>
          </a:p>
        </p:txBody>
      </p:sp>
      <p:sp>
        <p:nvSpPr>
          <p:cNvPr id="53" name="Text 39"/>
          <p:cNvSpPr txBox="1"/>
          <p:nvPr/>
        </p:nvSpPr>
        <p:spPr>
          <a:xfrm>
            <a:off x="1121969" y="3581705"/>
            <a:ext cx="12765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Our Solution</a:t>
            </a:r>
            <a:endParaRPr lang="en-US" sz="900" dirty="0"/>
          </a:p>
        </p:txBody>
      </p:sp>
      <p:sp>
        <p:nvSpPr>
          <p:cNvPr id="54" name="Text 40"/>
          <p:cNvSpPr txBox="1"/>
          <p:nvPr/>
        </p:nvSpPr>
        <p:spPr>
          <a:xfrm>
            <a:off x="2778862" y="3293669"/>
            <a:ext cx="229880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D3A2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$30 - $199</a:t>
            </a:r>
            <a:endParaRPr lang="en-US" sz="1800" dirty="0"/>
          </a:p>
        </p:txBody>
      </p:sp>
      <p:sp>
        <p:nvSpPr>
          <p:cNvPr id="55" name="Text 41"/>
          <p:cNvSpPr txBox="1"/>
          <p:nvPr/>
        </p:nvSpPr>
        <p:spPr>
          <a:xfrm>
            <a:off x="2778862" y="3600907"/>
            <a:ext cx="22988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Depending on plan</a:t>
            </a:r>
            <a:endParaRPr lang="en-US" sz="900" dirty="0"/>
          </a:p>
        </p:txBody>
      </p:sp>
      <p:sp>
        <p:nvSpPr>
          <p:cNvPr id="56" name="Text 42"/>
          <p:cNvSpPr txBox="1"/>
          <p:nvPr/>
        </p:nvSpPr>
        <p:spPr>
          <a:xfrm>
            <a:off x="5063033" y="3332074"/>
            <a:ext cx="21241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Convenience, Privacy, &amp; Brand Trust</a:t>
            </a:r>
            <a:endParaRPr lang="en-US" sz="1000" dirty="0"/>
          </a:p>
        </p:txBody>
      </p:sp>
      <p:sp>
        <p:nvSpPr>
          <p:cNvPr id="57" name="Text 43"/>
          <p:cNvSpPr txBox="1"/>
          <p:nvPr/>
        </p:nvSpPr>
        <p:spPr>
          <a:xfrm>
            <a:off x="7263994" y="3332074"/>
            <a:ext cx="21241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Premium over generic/budget options</a:t>
            </a:r>
            <a:endParaRPr lang="en-US" sz="1000" dirty="0"/>
          </a:p>
        </p:txBody>
      </p:sp>
      <p:pic>
        <p:nvPicPr>
          <p:cNvPr id="58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7349" y="3408883"/>
            <a:ext cx="1304849" cy="256946"/>
          </a:xfrm>
          <a:prstGeom prst="rect">
            <a:avLst/>
          </a:prstGeom>
        </p:spPr>
      </p:pic>
      <p:sp>
        <p:nvSpPr>
          <p:cNvPr id="59" name="Text 44"/>
          <p:cNvSpPr/>
          <p:nvPr/>
        </p:nvSpPr>
        <p:spPr>
          <a:xfrm>
            <a:off x="9877349" y="3408883"/>
            <a:ext cx="1305763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Premium Value</a:t>
            </a:r>
            <a:endParaRPr lang="en-US" sz="900" dirty="0"/>
          </a:p>
        </p:txBody>
      </p:sp>
      <p:pic>
        <p:nvPicPr>
          <p:cNvPr id="60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65892" y="2985516"/>
            <a:ext cx="1295705" cy="228600"/>
          </a:xfrm>
          <a:prstGeom prst="rect">
            <a:avLst/>
          </a:prstGeom>
        </p:spPr>
      </p:pic>
      <p:sp>
        <p:nvSpPr>
          <p:cNvPr id="61" name="Text 45"/>
          <p:cNvSpPr/>
          <p:nvPr/>
        </p:nvSpPr>
        <p:spPr>
          <a:xfrm>
            <a:off x="10565892" y="2985516"/>
            <a:ext cx="1295705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spc="38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 Sweet Spot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83971" y="1404518"/>
            <a:ext cx="10830154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836676" y="204826"/>
            <a:ext cx="18580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Calculation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83971" y="528523"/>
            <a:ext cx="1102126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Three Pricing Approaches</a:t>
            </a:r>
            <a:endParaRPr lang="en-US" sz="2700" dirty="0"/>
          </a:p>
        </p:txBody>
      </p:sp>
      <p:sp>
        <p:nvSpPr>
          <p:cNvPr id="6" name="Text 4"/>
          <p:cNvSpPr txBox="1"/>
          <p:nvPr/>
        </p:nvSpPr>
        <p:spPr>
          <a:xfrm>
            <a:off x="683971" y="985723"/>
            <a:ext cx="109444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Converging on the $79 price point through cost, competition, and value analysis.</a:t>
            </a:r>
            <a:endParaRPr lang="en-US" sz="13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3" b="-3"/>
          <a:stretch/>
        </p:blipFill>
        <p:spPr>
          <a:xfrm>
            <a:off x="683971" y="1643177"/>
            <a:ext cx="3455518" cy="506760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83971" y="1681582"/>
            <a:ext cx="3457346" cy="886054"/>
          </a:xfrm>
          <a:prstGeom prst="rect">
            <a:avLst/>
          </a:prstGeom>
          <a:solidFill>
            <a:srgbClr val="F9FAFB"/>
          </a:solidFill>
          <a:ln/>
        </p:spPr>
      </p:sp>
      <p:sp>
        <p:nvSpPr>
          <p:cNvPr id="9" name="Shape 6"/>
          <p:cNvSpPr/>
          <p:nvPr/>
        </p:nvSpPr>
        <p:spPr>
          <a:xfrm>
            <a:off x="683971" y="2558491"/>
            <a:ext cx="3457346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10" name="Text 7"/>
          <p:cNvSpPr txBox="1"/>
          <p:nvPr/>
        </p:nvSpPr>
        <p:spPr>
          <a:xfrm>
            <a:off x="875081" y="1871777"/>
            <a:ext cx="140634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1. Cost-Based</a:t>
            </a:r>
            <a:endParaRPr lang="en-US" sz="1500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rcRect l="-1773" r="-1773" t="0" b="0"/>
          <a:stretch/>
        </p:blipFill>
        <p:spPr>
          <a:xfrm>
            <a:off x="3815791" y="1919326"/>
            <a:ext cx="133502" cy="171907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875081" y="2214677"/>
            <a:ext cx="3200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Bottom-up calculation ensuring profitability.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875081" y="2986430"/>
            <a:ext cx="307695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4" name="Text 10"/>
          <p:cNvSpPr txBox="1"/>
          <p:nvPr/>
        </p:nvSpPr>
        <p:spPr>
          <a:xfrm>
            <a:off x="875081" y="2757830"/>
            <a:ext cx="1371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Ingredients (COGS)</a:t>
            </a:r>
            <a:endParaRPr lang="en-US" sz="1000" dirty="0"/>
          </a:p>
        </p:txBody>
      </p:sp>
      <p:sp>
        <p:nvSpPr>
          <p:cNvPr id="15" name="Text 11"/>
          <p:cNvSpPr txBox="1"/>
          <p:nvPr/>
        </p:nvSpPr>
        <p:spPr>
          <a:xfrm>
            <a:off x="3567989" y="2757830"/>
            <a:ext cx="467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$8.00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875081" y="3338474"/>
            <a:ext cx="307695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7" name="Text 13"/>
          <p:cNvSpPr txBox="1"/>
          <p:nvPr/>
        </p:nvSpPr>
        <p:spPr>
          <a:xfrm>
            <a:off x="875081" y="3109874"/>
            <a:ext cx="147401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Pharmacy/Fulfillment</a:t>
            </a:r>
            <a:endParaRPr lang="en-US" sz="1000" dirty="0"/>
          </a:p>
        </p:txBody>
      </p:sp>
      <p:sp>
        <p:nvSpPr>
          <p:cNvPr id="18" name="Text 14"/>
          <p:cNvSpPr txBox="1"/>
          <p:nvPr/>
        </p:nvSpPr>
        <p:spPr>
          <a:xfrm>
            <a:off x="3567989" y="3109874"/>
            <a:ext cx="467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$5.00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875081" y="3690518"/>
            <a:ext cx="307695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20" name="Text 16"/>
          <p:cNvSpPr txBox="1"/>
          <p:nvPr/>
        </p:nvSpPr>
        <p:spPr>
          <a:xfrm>
            <a:off x="875081" y="3461918"/>
            <a:ext cx="13944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Consult (Amortized)</a:t>
            </a:r>
            <a:endParaRPr lang="en-US" sz="1000" dirty="0"/>
          </a:p>
        </p:txBody>
      </p:sp>
      <p:sp>
        <p:nvSpPr>
          <p:cNvPr id="21" name="Text 17"/>
          <p:cNvSpPr txBox="1"/>
          <p:nvPr/>
        </p:nvSpPr>
        <p:spPr>
          <a:xfrm>
            <a:off x="3482950" y="3461918"/>
            <a:ext cx="5431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$12.00</a:t>
            </a:r>
            <a:endParaRPr lang="en-US" sz="1000" dirty="0"/>
          </a:p>
        </p:txBody>
      </p:sp>
      <p:sp>
        <p:nvSpPr>
          <p:cNvPr id="22" name="Shape 18"/>
          <p:cNvSpPr/>
          <p:nvPr/>
        </p:nvSpPr>
        <p:spPr>
          <a:xfrm>
            <a:off x="875081" y="4043477"/>
            <a:ext cx="307695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875081" y="3814877"/>
            <a:ext cx="97566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Platform/Tech</a:t>
            </a:r>
            <a:endParaRPr lang="en-US" sz="1000" dirty="0"/>
          </a:p>
        </p:txBody>
      </p:sp>
      <p:sp>
        <p:nvSpPr>
          <p:cNvPr id="24" name="Text 20"/>
          <p:cNvSpPr txBox="1"/>
          <p:nvPr/>
        </p:nvSpPr>
        <p:spPr>
          <a:xfrm>
            <a:off x="3567989" y="3814877"/>
            <a:ext cx="467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$8.00</a:t>
            </a:r>
            <a:endParaRPr lang="en-US" sz="1000" dirty="0"/>
          </a:p>
        </p:txBody>
      </p:sp>
      <p:sp>
        <p:nvSpPr>
          <p:cNvPr id="25" name="Shape 21"/>
          <p:cNvSpPr/>
          <p:nvPr/>
        </p:nvSpPr>
        <p:spPr>
          <a:xfrm>
            <a:off x="875081" y="4395521"/>
            <a:ext cx="307695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26" name="Text 22"/>
          <p:cNvSpPr txBox="1"/>
          <p:nvPr/>
        </p:nvSpPr>
        <p:spPr>
          <a:xfrm>
            <a:off x="875081" y="4166921"/>
            <a:ext cx="115671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Marketing (CAC)</a:t>
            </a:r>
            <a:endParaRPr lang="en-US" sz="1000" dirty="0"/>
          </a:p>
        </p:txBody>
      </p:sp>
      <p:sp>
        <p:nvSpPr>
          <p:cNvPr id="27" name="Text 23"/>
          <p:cNvSpPr txBox="1"/>
          <p:nvPr/>
        </p:nvSpPr>
        <p:spPr>
          <a:xfrm>
            <a:off x="3482950" y="4166921"/>
            <a:ext cx="5431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$15.00</a:t>
            </a:r>
            <a:endParaRPr lang="en-US" sz="1000" dirty="0"/>
          </a:p>
        </p:txBody>
      </p:sp>
      <p:sp>
        <p:nvSpPr>
          <p:cNvPr id="28" name="Shape 24"/>
          <p:cNvSpPr/>
          <p:nvPr/>
        </p:nvSpPr>
        <p:spPr>
          <a:xfrm>
            <a:off x="875081" y="4748479"/>
            <a:ext cx="3076956" cy="9144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</p:sp>
      <p:sp>
        <p:nvSpPr>
          <p:cNvPr id="29" name="Text 25"/>
          <p:cNvSpPr txBox="1"/>
          <p:nvPr/>
        </p:nvSpPr>
        <p:spPr>
          <a:xfrm>
            <a:off x="875081" y="4519879"/>
            <a:ext cx="6638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Overhead</a:t>
            </a:r>
            <a:endParaRPr lang="en-US" sz="1000" dirty="0"/>
          </a:p>
        </p:txBody>
      </p:sp>
      <p:sp>
        <p:nvSpPr>
          <p:cNvPr id="30" name="Text 26"/>
          <p:cNvSpPr txBox="1"/>
          <p:nvPr/>
        </p:nvSpPr>
        <p:spPr>
          <a:xfrm>
            <a:off x="3567989" y="4519879"/>
            <a:ext cx="467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$7.00</a:t>
            </a:r>
            <a:endParaRPr lang="en-US" sz="1000" dirty="0"/>
          </a:p>
        </p:txBody>
      </p:sp>
      <p:sp>
        <p:nvSpPr>
          <p:cNvPr id="31" name="Shape 27"/>
          <p:cNvSpPr/>
          <p:nvPr/>
        </p:nvSpPr>
        <p:spPr>
          <a:xfrm>
            <a:off x="875081" y="4871923"/>
            <a:ext cx="3076956" cy="381305"/>
          </a:xfrm>
          <a:prstGeom prst="roundRect">
            <a:avLst>
              <a:gd name="adj" fmla="val 23981"/>
            </a:avLst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Text 28"/>
          <p:cNvSpPr txBox="1"/>
          <p:nvPr/>
        </p:nvSpPr>
        <p:spPr>
          <a:xfrm>
            <a:off x="950976" y="4947818"/>
            <a:ext cx="9189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Total Cost</a:t>
            </a:r>
            <a:endParaRPr lang="en-US" sz="1200" dirty="0"/>
          </a:p>
        </p:txBody>
      </p:sp>
      <p:sp>
        <p:nvSpPr>
          <p:cNvPr id="33" name="Text 29"/>
          <p:cNvSpPr txBox="1"/>
          <p:nvPr/>
        </p:nvSpPr>
        <p:spPr>
          <a:xfrm>
            <a:off x="3340303" y="4947818"/>
            <a:ext cx="6099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1182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$55.00</a:t>
            </a:r>
            <a:endParaRPr lang="en-US" sz="1200" dirty="0"/>
          </a:p>
        </p:txBody>
      </p:sp>
      <p:sp>
        <p:nvSpPr>
          <p:cNvPr id="34" name="Shape 30"/>
          <p:cNvSpPr/>
          <p:nvPr/>
        </p:nvSpPr>
        <p:spPr>
          <a:xfrm>
            <a:off x="875081" y="5405018"/>
            <a:ext cx="307695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35" name="Text 31"/>
          <p:cNvSpPr txBox="1"/>
          <p:nvPr/>
        </p:nvSpPr>
        <p:spPr>
          <a:xfrm>
            <a:off x="875081" y="5567782"/>
            <a:ext cx="10671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Target Margin</a:t>
            </a:r>
            <a:endParaRPr lang="en-US" sz="900" dirty="0"/>
          </a:p>
        </p:txBody>
      </p:sp>
      <p:sp>
        <p:nvSpPr>
          <p:cNvPr id="36" name="Text 32"/>
          <p:cNvSpPr txBox="1"/>
          <p:nvPr/>
        </p:nvSpPr>
        <p:spPr>
          <a:xfrm>
            <a:off x="3666744" y="5567782"/>
            <a:ext cx="3621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45%</a:t>
            </a:r>
            <a:endParaRPr lang="en-US" sz="900" dirty="0"/>
          </a:p>
        </p:txBody>
      </p:sp>
      <p:pic>
        <p:nvPicPr>
          <p:cNvPr id="37" name="Image 2" descr="preencoded.png">    </p:cNvPr>
          <p:cNvPicPr>
            <a:picLocks noChangeAspect="1"/>
          </p:cNvPicPr>
          <p:nvPr/>
        </p:nvPicPr>
        <p:blipFill>
          <a:blip r:embed="rId3"/>
          <a:srcRect l="-15" r="-15" t="0" b="0"/>
          <a:stretch/>
        </p:blipFill>
        <p:spPr>
          <a:xfrm>
            <a:off x="875081" y="5757977"/>
            <a:ext cx="3074213" cy="761695"/>
          </a:xfrm>
          <a:prstGeom prst="rect">
            <a:avLst/>
          </a:prstGeom>
        </p:spPr>
      </p:pic>
      <p:sp>
        <p:nvSpPr>
          <p:cNvPr id="38" name="Text 33"/>
          <p:cNvSpPr txBox="1"/>
          <p:nvPr/>
        </p:nvSpPr>
        <p:spPr>
          <a:xfrm>
            <a:off x="817474" y="5872277"/>
            <a:ext cx="31912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45" kern="0" dirty="0">
                <a:solidFill>
                  <a:srgbClr val="FFFFFF">
                    <a:alpha val="7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Estimated Price</a:t>
            </a:r>
            <a:endParaRPr lang="en-US" sz="900" dirty="0"/>
          </a:p>
        </p:txBody>
      </p:sp>
      <p:sp>
        <p:nvSpPr>
          <p:cNvPr id="39" name="Text 34"/>
          <p:cNvSpPr txBox="1"/>
          <p:nvPr/>
        </p:nvSpPr>
        <p:spPr>
          <a:xfrm>
            <a:off x="817474" y="6062472"/>
            <a:ext cx="319125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$79</a:t>
            </a:r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/mo</a:t>
            </a:r>
            <a:endParaRPr lang="en-US" sz="2200" dirty="0"/>
          </a:p>
        </p:txBody>
      </p:sp>
      <p:pic>
        <p:nvPicPr>
          <p:cNvPr id="40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3" b="-3"/>
          <a:stretch/>
        </p:blipFill>
        <p:spPr>
          <a:xfrm>
            <a:off x="4368089" y="1643177"/>
            <a:ext cx="3455518" cy="5067605"/>
          </a:xfrm>
          <a:prstGeom prst="rect">
            <a:avLst/>
          </a:prstGeom>
        </p:spPr>
      </p:pic>
      <p:sp>
        <p:nvSpPr>
          <p:cNvPr id="41" name="Shape 35"/>
          <p:cNvSpPr/>
          <p:nvPr/>
        </p:nvSpPr>
        <p:spPr>
          <a:xfrm>
            <a:off x="4368089" y="2558491"/>
            <a:ext cx="345734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42" name="Text 36"/>
          <p:cNvSpPr txBox="1"/>
          <p:nvPr/>
        </p:nvSpPr>
        <p:spPr>
          <a:xfrm>
            <a:off x="4559198" y="1871777"/>
            <a:ext cx="227868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2. Competition-Based</a:t>
            </a:r>
            <a:endParaRPr lang="en-US" sz="1500" dirty="0"/>
          </a:p>
        </p:txBody>
      </p:sp>
      <p:pic>
        <p:nvPicPr>
          <p:cNvPr id="43" name="Image 4" descr="preencoded.png">    </p:cNvPr>
          <p:cNvPicPr>
            <a:picLocks noChangeAspect="1"/>
          </p:cNvPicPr>
          <p:nvPr/>
        </p:nvPicPr>
        <p:blipFill>
          <a:blip r:embed="rId5"/>
          <a:srcRect l="-1064" r="-1064" t="0" b="0"/>
          <a:stretch/>
        </p:blipFill>
        <p:spPr>
          <a:xfrm>
            <a:off x="7413955" y="1919326"/>
            <a:ext cx="219456" cy="171907"/>
          </a:xfrm>
          <a:prstGeom prst="rect">
            <a:avLst/>
          </a:prstGeom>
        </p:spPr>
      </p:pic>
      <p:sp>
        <p:nvSpPr>
          <p:cNvPr id="44" name="Text 37"/>
          <p:cNvSpPr txBox="1"/>
          <p:nvPr/>
        </p:nvSpPr>
        <p:spPr>
          <a:xfrm>
            <a:off x="4559198" y="2214677"/>
            <a:ext cx="31912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Positioning relative to market alternatives.</a:t>
            </a:r>
            <a:endParaRPr lang="en-US" sz="900" dirty="0"/>
          </a:p>
        </p:txBody>
      </p:sp>
      <p:sp>
        <p:nvSpPr>
          <p:cNvPr id="45" name="Shape 38"/>
          <p:cNvSpPr/>
          <p:nvPr/>
        </p:nvSpPr>
        <p:spPr>
          <a:xfrm>
            <a:off x="4559198" y="2757830"/>
            <a:ext cx="19202" cy="60990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</p:sp>
      <p:sp>
        <p:nvSpPr>
          <p:cNvPr id="46" name="Text 39"/>
          <p:cNvSpPr txBox="1"/>
          <p:nvPr/>
        </p:nvSpPr>
        <p:spPr>
          <a:xfrm>
            <a:off x="4730191" y="2757830"/>
            <a:ext cx="30202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Ceiling (Traditional Care)</a:t>
            </a:r>
            <a:endParaRPr lang="en-US" sz="900" dirty="0"/>
          </a:p>
        </p:txBody>
      </p:sp>
      <p:sp>
        <p:nvSpPr>
          <p:cNvPr id="47" name="Text 40"/>
          <p:cNvSpPr txBox="1"/>
          <p:nvPr/>
        </p:nvSpPr>
        <p:spPr>
          <a:xfrm>
            <a:off x="4730191" y="2948026"/>
            <a:ext cx="30202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$200+</a:t>
            </a:r>
            <a:endParaRPr lang="en-US" sz="1300" dirty="0"/>
          </a:p>
        </p:txBody>
      </p:sp>
      <p:sp>
        <p:nvSpPr>
          <p:cNvPr id="48" name="Text 41"/>
          <p:cNvSpPr txBox="1"/>
          <p:nvPr/>
        </p:nvSpPr>
        <p:spPr>
          <a:xfrm>
            <a:off x="4730191" y="3215030"/>
            <a:ext cx="30202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F8717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Too high for DTC scale</a:t>
            </a:r>
            <a:endParaRPr lang="en-US" sz="900" dirty="0"/>
          </a:p>
        </p:txBody>
      </p:sp>
      <p:pic>
        <p:nvPicPr>
          <p:cNvPr id="49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4406494" y="3519526"/>
            <a:ext cx="3226918" cy="800100"/>
          </a:xfrm>
          <a:prstGeom prst="rect">
            <a:avLst/>
          </a:prstGeom>
        </p:spPr>
      </p:pic>
      <p:sp>
        <p:nvSpPr>
          <p:cNvPr id="50" name="Text 42"/>
          <p:cNvSpPr txBox="1"/>
          <p:nvPr/>
        </p:nvSpPr>
        <p:spPr>
          <a:xfrm>
            <a:off x="4596689" y="3595421"/>
            <a:ext cx="30010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Sweet Spot</a:t>
            </a:r>
            <a:endParaRPr lang="en-US" sz="900" dirty="0"/>
          </a:p>
        </p:txBody>
      </p:sp>
      <p:sp>
        <p:nvSpPr>
          <p:cNvPr id="51" name="Text 43"/>
          <p:cNvSpPr txBox="1"/>
          <p:nvPr/>
        </p:nvSpPr>
        <p:spPr>
          <a:xfrm>
            <a:off x="4596689" y="3786530"/>
            <a:ext cx="300106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$30 - $79</a:t>
            </a:r>
            <a:endParaRPr lang="en-US" sz="1800" dirty="0"/>
          </a:p>
        </p:txBody>
      </p:sp>
      <p:sp>
        <p:nvSpPr>
          <p:cNvPr id="52" name="Text 44"/>
          <p:cNvSpPr txBox="1"/>
          <p:nvPr/>
        </p:nvSpPr>
        <p:spPr>
          <a:xfrm>
            <a:off x="4596689" y="4091026"/>
            <a:ext cx="30010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Capture premium value without friction</a:t>
            </a:r>
            <a:endParaRPr lang="en-US" sz="900" dirty="0"/>
          </a:p>
        </p:txBody>
      </p:sp>
      <p:sp>
        <p:nvSpPr>
          <p:cNvPr id="53" name="Shape 45"/>
          <p:cNvSpPr/>
          <p:nvPr/>
        </p:nvSpPr>
        <p:spPr>
          <a:xfrm>
            <a:off x="4559198" y="4472330"/>
            <a:ext cx="19202" cy="60990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</p:sp>
      <p:sp>
        <p:nvSpPr>
          <p:cNvPr id="54" name="Text 46"/>
          <p:cNvSpPr txBox="1"/>
          <p:nvPr/>
        </p:nvSpPr>
        <p:spPr>
          <a:xfrm>
            <a:off x="4730191" y="4472330"/>
            <a:ext cx="30202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Floor (Roman / Generic)</a:t>
            </a:r>
            <a:endParaRPr lang="en-US" sz="900" dirty="0"/>
          </a:p>
        </p:txBody>
      </p:sp>
      <p:sp>
        <p:nvSpPr>
          <p:cNvPr id="55" name="Text 47"/>
          <p:cNvSpPr txBox="1"/>
          <p:nvPr/>
        </p:nvSpPr>
        <p:spPr>
          <a:xfrm>
            <a:off x="4730191" y="4662526"/>
            <a:ext cx="30202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$17 - $60</a:t>
            </a:r>
            <a:endParaRPr lang="en-US" sz="1300" dirty="0"/>
          </a:p>
        </p:txBody>
      </p:sp>
      <p:sp>
        <p:nvSpPr>
          <p:cNvPr id="56" name="Text 48"/>
          <p:cNvSpPr txBox="1"/>
          <p:nvPr/>
        </p:nvSpPr>
        <p:spPr>
          <a:xfrm>
            <a:off x="4730191" y="4929530"/>
            <a:ext cx="30202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Signals "cheap" or "commodity"</a:t>
            </a:r>
            <a:endParaRPr lang="en-US" sz="900" dirty="0"/>
          </a:p>
        </p:txBody>
      </p:sp>
      <p:sp>
        <p:nvSpPr>
          <p:cNvPr id="57" name="Shape 49"/>
          <p:cNvSpPr/>
          <p:nvPr/>
        </p:nvSpPr>
        <p:spPr>
          <a:xfrm>
            <a:off x="4559198" y="5557723"/>
            <a:ext cx="3076956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58" name="Shape 50"/>
          <p:cNvSpPr/>
          <p:nvPr/>
        </p:nvSpPr>
        <p:spPr>
          <a:xfrm>
            <a:off x="4559198" y="5719572"/>
            <a:ext cx="3076956" cy="800100"/>
          </a:xfrm>
          <a:prstGeom prst="roundRect">
            <a:avLst>
              <a:gd name="adj" fmla="val 10884"/>
            </a:avLst>
          </a:prstGeom>
          <a:noFill/>
          <a:ln w="25400">
            <a:solidFill>
              <a:srgbClr val="FFFFFF"/>
            </a:solidFill>
            <a:prstDash val="solid"/>
          </a:ln>
        </p:spPr>
      </p:sp>
      <p:sp>
        <p:nvSpPr>
          <p:cNvPr id="59" name="Text 51"/>
          <p:cNvSpPr txBox="1"/>
          <p:nvPr/>
        </p:nvSpPr>
        <p:spPr>
          <a:xfrm>
            <a:off x="4444898" y="6039612"/>
            <a:ext cx="3305556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$79</a:t>
            </a:r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/mo</a:t>
            </a:r>
            <a:endParaRPr lang="en-US" sz="2200" dirty="0"/>
          </a:p>
        </p:txBody>
      </p:sp>
      <p:sp>
        <p:nvSpPr>
          <p:cNvPr id="60" name="Text 52"/>
          <p:cNvSpPr txBox="1"/>
          <p:nvPr/>
        </p:nvSpPr>
        <p:spPr>
          <a:xfrm>
            <a:off x="4444898" y="5839358"/>
            <a:ext cx="330555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45" kern="0" dirty="0">
                <a:solidFill>
                  <a:srgbClr val="FFFFFF">
                    <a:alpha val="7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Target Price</a:t>
            </a:r>
            <a:endParaRPr lang="en-US" sz="900" dirty="0"/>
          </a:p>
        </p:txBody>
      </p:sp>
      <p:pic>
        <p:nvPicPr>
          <p:cNvPr id="61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3" b="-3"/>
          <a:stretch/>
        </p:blipFill>
        <p:spPr>
          <a:xfrm>
            <a:off x="8052206" y="1643177"/>
            <a:ext cx="3455518" cy="5067605"/>
          </a:xfrm>
          <a:prstGeom prst="rect">
            <a:avLst/>
          </a:prstGeom>
        </p:spPr>
      </p:pic>
      <p:sp>
        <p:nvSpPr>
          <p:cNvPr id="62" name="Shape 53"/>
          <p:cNvSpPr/>
          <p:nvPr/>
        </p:nvSpPr>
        <p:spPr>
          <a:xfrm>
            <a:off x="8052206" y="2558491"/>
            <a:ext cx="345734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63" name="Text 54"/>
          <p:cNvSpPr txBox="1"/>
          <p:nvPr/>
        </p:nvSpPr>
        <p:spPr>
          <a:xfrm>
            <a:off x="8242402" y="1871777"/>
            <a:ext cx="153070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3. Value-Based</a:t>
            </a:r>
            <a:endParaRPr lang="en-US" sz="1500" dirty="0"/>
          </a:p>
        </p:txBody>
      </p:sp>
      <p:pic>
        <p:nvPicPr>
          <p:cNvPr id="64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11145622" y="1919326"/>
            <a:ext cx="171907" cy="171907"/>
          </a:xfrm>
          <a:prstGeom prst="rect">
            <a:avLst/>
          </a:prstGeom>
        </p:spPr>
      </p:pic>
      <p:sp>
        <p:nvSpPr>
          <p:cNvPr id="65" name="Text 55"/>
          <p:cNvSpPr txBox="1"/>
          <p:nvPr/>
        </p:nvSpPr>
        <p:spPr>
          <a:xfrm>
            <a:off x="8242402" y="2214677"/>
            <a:ext cx="32004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Pricing based on customer willingness to pay.</a:t>
            </a:r>
            <a:endParaRPr lang="en-US" sz="900" dirty="0"/>
          </a:p>
        </p:txBody>
      </p:sp>
      <p:sp>
        <p:nvSpPr>
          <p:cNvPr id="66" name="Shape 56"/>
          <p:cNvSpPr/>
          <p:nvPr/>
        </p:nvSpPr>
        <p:spPr>
          <a:xfrm>
            <a:off x="8242402" y="2757830"/>
            <a:ext cx="3076956" cy="590702"/>
          </a:xfrm>
          <a:prstGeom prst="roundRect">
            <a:avLst>
              <a:gd name="adj" fmla="val 19974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</p:sp>
      <p:pic>
        <p:nvPicPr>
          <p:cNvPr id="67" name="Image 8" descr="preencoded.png">    </p:cNvPr>
          <p:cNvPicPr>
            <a:picLocks noChangeAspect="1"/>
          </p:cNvPicPr>
          <p:nvPr/>
        </p:nvPicPr>
        <p:blipFill>
          <a:blip r:embed="rId9"/>
          <a:srcRect l="-33" r="-33" t="0" b="0"/>
          <a:stretch/>
        </p:blipFill>
        <p:spPr>
          <a:xfrm>
            <a:off x="8366760" y="2919679"/>
            <a:ext cx="171907" cy="152705"/>
          </a:xfrm>
          <a:prstGeom prst="rect">
            <a:avLst/>
          </a:prstGeom>
        </p:spPr>
      </p:pic>
      <p:sp>
        <p:nvSpPr>
          <p:cNvPr id="68" name="Text 57"/>
          <p:cNvSpPr txBox="1"/>
          <p:nvPr/>
        </p:nvSpPr>
        <p:spPr>
          <a:xfrm>
            <a:off x="8652053" y="2881274"/>
            <a:ext cx="244693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Monetary Savings</a:t>
            </a:r>
            <a:endParaRPr lang="en-US" sz="1000" dirty="0"/>
          </a:p>
        </p:txBody>
      </p:sp>
      <p:sp>
        <p:nvSpPr>
          <p:cNvPr id="69" name="Text 58"/>
          <p:cNvSpPr txBox="1"/>
          <p:nvPr/>
        </p:nvSpPr>
        <p:spPr>
          <a:xfrm>
            <a:off x="8652053" y="3071470"/>
            <a:ext cx="279989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Saves $150–$300/mo vs. traditional specialists</a:t>
            </a:r>
            <a:endParaRPr lang="en-US" sz="900" dirty="0"/>
          </a:p>
        </p:txBody>
      </p:sp>
      <p:sp>
        <p:nvSpPr>
          <p:cNvPr id="70" name="Shape 59"/>
          <p:cNvSpPr/>
          <p:nvPr/>
        </p:nvSpPr>
        <p:spPr>
          <a:xfrm>
            <a:off x="8242402" y="3500323"/>
            <a:ext cx="3076956" cy="590702"/>
          </a:xfrm>
          <a:prstGeom prst="roundRect">
            <a:avLst>
              <a:gd name="adj" fmla="val 19974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pic>
        <p:nvPicPr>
          <p:cNvPr id="71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8366760" y="3662172"/>
            <a:ext cx="152705" cy="152705"/>
          </a:xfrm>
          <a:prstGeom prst="rect">
            <a:avLst/>
          </a:prstGeom>
        </p:spPr>
      </p:pic>
      <p:sp>
        <p:nvSpPr>
          <p:cNvPr id="72" name="Text 60"/>
          <p:cNvSpPr txBox="1"/>
          <p:nvPr/>
        </p:nvSpPr>
        <p:spPr>
          <a:xfrm>
            <a:off x="8633765" y="3624682"/>
            <a:ext cx="266547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Time Savings</a:t>
            </a:r>
            <a:endParaRPr lang="en-US" sz="1000" dirty="0"/>
          </a:p>
        </p:txBody>
      </p:sp>
      <p:sp>
        <p:nvSpPr>
          <p:cNvPr id="73" name="Text 61"/>
          <p:cNvSpPr txBox="1"/>
          <p:nvPr/>
        </p:nvSpPr>
        <p:spPr>
          <a:xfrm>
            <a:off x="8633765" y="3814877"/>
            <a:ext cx="304952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Saves 2–4 hours/mo @ $50/hr = $100–$200 value</a:t>
            </a:r>
            <a:endParaRPr lang="en-US" sz="900" dirty="0"/>
          </a:p>
        </p:txBody>
      </p:sp>
      <p:sp>
        <p:nvSpPr>
          <p:cNvPr id="74" name="Text 62"/>
          <p:cNvSpPr txBox="1"/>
          <p:nvPr/>
        </p:nvSpPr>
        <p:spPr>
          <a:xfrm>
            <a:off x="8185709" y="4319626"/>
            <a:ext cx="31912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Total Value Delivered</a:t>
            </a:r>
            <a:endParaRPr lang="en-US" sz="900" dirty="0"/>
          </a:p>
        </p:txBody>
      </p:sp>
      <p:sp>
        <p:nvSpPr>
          <p:cNvPr id="75" name="Text 63"/>
          <p:cNvSpPr txBox="1"/>
          <p:nvPr/>
        </p:nvSpPr>
        <p:spPr>
          <a:xfrm>
            <a:off x="8185709" y="4472330"/>
            <a:ext cx="31912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~$200 - $500 </a:t>
            </a:r>
            <a:pPr algn="ctr" indent="0" marL="0">
              <a:buNone/>
            </a:pPr>
            <a:r>
              <a:rPr lang="en-US" sz="10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/ month</a:t>
            </a:r>
            <a:endParaRPr lang="en-US" sz="1500" dirty="0"/>
          </a:p>
        </p:txBody>
      </p:sp>
      <p:sp>
        <p:nvSpPr>
          <p:cNvPr id="76" name="Shape 64"/>
          <p:cNvSpPr/>
          <p:nvPr/>
        </p:nvSpPr>
        <p:spPr>
          <a:xfrm>
            <a:off x="8242402" y="5405018"/>
            <a:ext cx="307695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77" name="Text 65"/>
          <p:cNvSpPr txBox="1"/>
          <p:nvPr/>
        </p:nvSpPr>
        <p:spPr>
          <a:xfrm>
            <a:off x="8242402" y="5567782"/>
            <a:ext cx="13624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WTP Ratio (16-40%)</a:t>
            </a:r>
            <a:endParaRPr lang="en-US" sz="900" dirty="0"/>
          </a:p>
        </p:txBody>
      </p:sp>
      <p:sp>
        <p:nvSpPr>
          <p:cNvPr id="78" name="Text 66"/>
          <p:cNvSpPr txBox="1"/>
          <p:nvPr/>
        </p:nvSpPr>
        <p:spPr>
          <a:xfrm>
            <a:off x="10744200" y="5567782"/>
            <a:ext cx="69220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Fair Value</a:t>
            </a:r>
            <a:endParaRPr lang="en-US" sz="900" dirty="0"/>
          </a:p>
        </p:txBody>
      </p:sp>
      <p:pic>
        <p:nvPicPr>
          <p:cNvPr id="79" name="Image 10" descr="preencoded.png">    </p:cNvPr>
          <p:cNvPicPr>
            <a:picLocks noChangeAspect="1"/>
          </p:cNvPicPr>
          <p:nvPr/>
        </p:nvPicPr>
        <p:blipFill>
          <a:blip r:embed="rId11"/>
          <a:srcRect l="-15" r="-15" t="0" b="0"/>
          <a:stretch/>
        </p:blipFill>
        <p:spPr>
          <a:xfrm>
            <a:off x="8242402" y="5757977"/>
            <a:ext cx="3074213" cy="761695"/>
          </a:xfrm>
          <a:prstGeom prst="rect">
            <a:avLst/>
          </a:prstGeom>
        </p:spPr>
      </p:pic>
      <p:sp>
        <p:nvSpPr>
          <p:cNvPr id="80" name="Text 67"/>
          <p:cNvSpPr txBox="1"/>
          <p:nvPr/>
        </p:nvSpPr>
        <p:spPr>
          <a:xfrm>
            <a:off x="8185709" y="5872277"/>
            <a:ext cx="31912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45" kern="0" dirty="0">
                <a:solidFill>
                  <a:srgbClr val="FFFFFF">
                    <a:alpha val="7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Optimal Price</a:t>
            </a:r>
            <a:endParaRPr lang="en-US" sz="900" dirty="0"/>
          </a:p>
        </p:txBody>
      </p:sp>
      <p:sp>
        <p:nvSpPr>
          <p:cNvPr id="81" name="Text 68"/>
          <p:cNvSpPr txBox="1"/>
          <p:nvPr/>
        </p:nvSpPr>
        <p:spPr>
          <a:xfrm>
            <a:off x="8185709" y="6062472"/>
            <a:ext cx="319125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$79</a:t>
            </a:r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/mo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400" b="-400"/>
          <a:stretch/>
        </p:blipFill>
        <p:spPr>
          <a:xfrm>
            <a:off x="381305" y="457200"/>
            <a:ext cx="457200" cy="3840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52805" y="381305"/>
            <a:ext cx="17913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210" kern="0" dirty="0">
                <a:solidFill>
                  <a:srgbClr val="6B7F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Recommendation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81305" y="724205"/>
            <a:ext cx="61438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Final Pricing Recommendation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381305" y="1181405"/>
            <a:ext cx="59536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tiered structure that anchors value and empowers customer choice.</a:t>
            </a:r>
            <a:endParaRPr lang="en-US" sz="13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-4" r="-4" t="0" b="0"/>
          <a:stretch/>
        </p:blipFill>
        <p:spPr>
          <a:xfrm>
            <a:off x="7543800" y="647395"/>
            <a:ext cx="4267505" cy="8001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810805" y="761695"/>
            <a:ext cx="38862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45" kern="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Positioning Guardrail</a:t>
            </a:r>
            <a:endParaRPr lang="en-US" sz="900" dirty="0"/>
          </a:p>
        </p:txBody>
      </p:sp>
      <p:sp>
        <p:nvSpPr>
          <p:cNvPr id="10" name="Text 5"/>
          <p:cNvSpPr txBox="1"/>
          <p:nvPr/>
        </p:nvSpPr>
        <p:spPr>
          <a:xfrm>
            <a:off x="7810805" y="952805"/>
            <a:ext cx="38487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 "We are </a:t>
            </a:r>
            <a:pPr algn="l" indent="0" marL="0">
              <a:buNone/>
            </a:pPr>
            <a:r>
              <a:rPr lang="en-US" sz="1000" b="1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NOT</a:t>
            </a:r>
            <a:pPr algn="l" indent="0" marL="0">
              <a:buNone/>
            </a:pPr>
            <a:r>
              <a:rPr lang="en-US" sz="1000" i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 the cheapest option. We win on trust, experience, and outcomes—not by racing to the bottom." </a:t>
            </a:r>
            <a:endParaRPr lang="en-US" sz="10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 l="-2" r="-2" t="0" b="0"/>
          <a:stretch/>
        </p:blipFill>
        <p:spPr>
          <a:xfrm>
            <a:off x="1231697" y="1752905"/>
            <a:ext cx="2781605" cy="40389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470355" y="1990649"/>
            <a:ext cx="239755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4B5563">
                    <a:alpha val="90000"/>
                  </a:srgbClr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Entry Tier</a:t>
            </a:r>
            <a:endParaRPr lang="en-US" sz="1500" dirty="0"/>
          </a:p>
        </p:txBody>
      </p:sp>
      <p:sp>
        <p:nvSpPr>
          <p:cNvPr id="13" name="Text 7"/>
          <p:cNvSpPr txBox="1"/>
          <p:nvPr/>
        </p:nvSpPr>
        <p:spPr>
          <a:xfrm>
            <a:off x="1470355" y="2257654"/>
            <a:ext cx="239755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22" kern="0" dirty="0">
                <a:solidFill>
                  <a:srgbClr val="9CA3AF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Budget Conscious</a:t>
            </a:r>
            <a:endParaRPr lang="en-US" sz="900" dirty="0"/>
          </a:p>
        </p:txBody>
      </p:sp>
      <p:sp>
        <p:nvSpPr>
          <p:cNvPr id="14" name="Text 8"/>
          <p:cNvSpPr txBox="1"/>
          <p:nvPr/>
        </p:nvSpPr>
        <p:spPr>
          <a:xfrm>
            <a:off x="1470355" y="2562149"/>
            <a:ext cx="248991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F2937">
                    <a:alpha val="90000"/>
                  </a:srgbClr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$30</a:t>
            </a:r>
            <a:pPr algn="l" indent="0" marL="0">
              <a:buNone/>
            </a:pPr>
            <a:r>
              <a:rPr lang="en-US" sz="1200" b="1" dirty="0">
                <a:solidFill>
                  <a:srgbClr val="6B7280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/mo</a:t>
            </a:r>
            <a:endParaRPr lang="en-US" sz="27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>
            <a:alphaModFix amt="90000"/>
          </a:blip>
          <a:srcRect l="0" r="0" t="-13533" b="-13533"/>
          <a:stretch/>
        </p:blipFill>
        <p:spPr>
          <a:xfrm>
            <a:off x="1470355" y="3209544"/>
            <a:ext cx="105156" cy="15270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651406" y="3172054"/>
            <a:ext cx="136245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Single Medication </a:t>
            </a:r>
            <a:pPr algn="l" indent="0" marL="0">
              <a:buNone/>
            </a:pPr>
            <a:r>
              <a:rPr lang="en-US" sz="900" dirty="0">
                <a:solidFill>
                  <a:srgbClr val="9CA3AF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(Finasteride OR Minoxidil)</a:t>
            </a:r>
            <a:endParaRPr lang="en-US" sz="1000" dirty="0"/>
          </a:p>
        </p:txBody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>
            <a:alphaModFix amt="90000"/>
          </a:blip>
          <a:srcRect l="0" r="0" t="-13533" b="-13533"/>
          <a:stretch/>
        </p:blipFill>
        <p:spPr>
          <a:xfrm>
            <a:off x="1470355" y="3666744"/>
            <a:ext cx="105156" cy="152705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1651406" y="3629254"/>
            <a:ext cx="123626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Standard Support</a:t>
            </a:r>
            <a:endParaRPr lang="en-US" sz="1000" dirty="0"/>
          </a:p>
        </p:txBody>
      </p:sp>
      <p:sp>
        <p:nvSpPr>
          <p:cNvPr id="19" name="Shape 11"/>
          <p:cNvSpPr/>
          <p:nvPr/>
        </p:nvSpPr>
        <p:spPr>
          <a:xfrm>
            <a:off x="1470355" y="5238598"/>
            <a:ext cx="2305202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20" name="Text 12"/>
          <p:cNvSpPr txBox="1"/>
          <p:nvPr/>
        </p:nvSpPr>
        <p:spPr>
          <a:xfrm>
            <a:off x="1423721" y="5400446"/>
            <a:ext cx="239755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CA3AF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Low barrier to entry</a:t>
            </a:r>
            <a:endParaRPr lang="en-US" sz="9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>
            <a:alphaModFix amt="90000"/>
          </a:blip>
          <a:srcRect l="-2" r="-2" t="0" b="0"/>
          <a:stretch/>
        </p:blipFill>
        <p:spPr>
          <a:xfrm>
            <a:off x="8178394" y="1752905"/>
            <a:ext cx="2781605" cy="4038905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8406994" y="2018995"/>
            <a:ext cx="241767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4B4032">
                    <a:alpha val="90000"/>
                  </a:srgbClr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Premium</a:t>
            </a:r>
            <a:endParaRPr lang="en-US" sz="1500" dirty="0"/>
          </a:p>
        </p:txBody>
      </p:sp>
      <p:sp>
        <p:nvSpPr>
          <p:cNvPr id="23" name="Text 14"/>
          <p:cNvSpPr txBox="1"/>
          <p:nvPr/>
        </p:nvSpPr>
        <p:spPr>
          <a:xfrm>
            <a:off x="8406994" y="2286000"/>
            <a:ext cx="24176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2" kern="0" dirty="0">
                <a:solidFill>
                  <a:srgbClr val="D4C5B0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Best Experience</a:t>
            </a:r>
            <a:endParaRPr lang="en-US" sz="900" dirty="0"/>
          </a:p>
        </p:txBody>
      </p:sp>
      <p:sp>
        <p:nvSpPr>
          <p:cNvPr id="24" name="Text 15"/>
          <p:cNvSpPr txBox="1"/>
          <p:nvPr/>
        </p:nvSpPr>
        <p:spPr>
          <a:xfrm>
            <a:off x="8406994" y="2590495"/>
            <a:ext cx="251002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F2937">
                    <a:alpha val="90000"/>
                  </a:srgbClr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$99</a:t>
            </a:r>
            <a:pPr algn="l" indent="0" marL="0">
              <a:buNone/>
            </a:pPr>
            <a:r>
              <a:rPr lang="en-US" sz="1200" b="1" dirty="0">
                <a:solidFill>
                  <a:srgbClr val="6B7280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/mo</a:t>
            </a:r>
            <a:endParaRPr lang="en-US" sz="2700" dirty="0"/>
          </a:p>
        </p:txBody>
      </p:sp>
      <p:pic>
        <p:nvPicPr>
          <p:cNvPr id="25" name="Image 7" descr="preencoded.png">    </p:cNvPr>
          <p:cNvPicPr>
            <a:picLocks noChangeAspect="1"/>
          </p:cNvPicPr>
          <p:nvPr/>
        </p:nvPicPr>
        <p:blipFill>
          <a:blip r:embed="rId8">
            <a:alphaModFix amt="90000"/>
          </a:blip>
          <a:srcRect l="0" r="0" t="-16800" b="-16800"/>
          <a:stretch/>
        </p:blipFill>
        <p:spPr>
          <a:xfrm>
            <a:off x="8406994" y="3238805"/>
            <a:ext cx="114300" cy="15270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8598103" y="3200400"/>
            <a:ext cx="140086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Advanced Formula </a:t>
            </a:r>
            <a:pPr algn="l" indent="0" marL="0">
              <a:buNone/>
            </a:pPr>
            <a:r>
              <a:rPr lang="en-US" sz="900" dirty="0">
                <a:solidFill>
                  <a:srgbClr val="9CA3AF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(Topical Spray + Vitamins)</a:t>
            </a:r>
            <a:endParaRPr lang="en-US" sz="100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9">
            <a:alphaModFix amt="90000"/>
          </a:blip>
          <a:srcRect l="0" r="0" t="-16800" b="-16800"/>
          <a:stretch/>
        </p:blipFill>
        <p:spPr>
          <a:xfrm>
            <a:off x="8406994" y="3696005"/>
            <a:ext cx="114300" cy="15270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8598103" y="3657600"/>
            <a:ext cx="1610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Priority 2-Day Shipping</a:t>
            </a:r>
            <a:endParaRPr lang="en-US" sz="1000" dirty="0"/>
          </a:p>
        </p:txBody>
      </p:sp>
      <p:sp>
        <p:nvSpPr>
          <p:cNvPr id="29" name="Shape 18"/>
          <p:cNvSpPr/>
          <p:nvPr/>
        </p:nvSpPr>
        <p:spPr>
          <a:xfrm>
            <a:off x="8406994" y="5248656"/>
            <a:ext cx="232440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30" name="Text 19"/>
          <p:cNvSpPr txBox="1"/>
          <p:nvPr/>
        </p:nvSpPr>
        <p:spPr>
          <a:xfrm>
            <a:off x="8361274" y="5410505"/>
            <a:ext cx="24176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CA3AF">
                    <a:alpha val="9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For those wanting the best</a:t>
            </a:r>
            <a:endParaRPr lang="en-US" sz="900" dirty="0"/>
          </a:p>
        </p:txBody>
      </p:sp>
      <p:sp>
        <p:nvSpPr>
          <p:cNvPr id="31" name="Shape 20"/>
          <p:cNvSpPr/>
          <p:nvPr/>
        </p:nvSpPr>
        <p:spPr>
          <a:xfrm>
            <a:off x="381305" y="6096305"/>
            <a:ext cx="11430000" cy="1019556"/>
          </a:xfrm>
          <a:prstGeom prst="roundRect">
            <a:avLst>
              <a:gd name="adj" fmla="val 10058"/>
            </a:avLst>
          </a:prstGeom>
          <a:solidFill>
            <a:srgbClr val="FAF6F0"/>
          </a:solidFill>
          <a:ln w="12700">
            <a:solidFill>
              <a:srgbClr val="EBE7DC"/>
            </a:solidFill>
            <a:prstDash val="solid"/>
          </a:ln>
        </p:spPr>
      </p:sp>
      <p:sp>
        <p:nvSpPr>
          <p:cNvPr id="32" name="Shape 21"/>
          <p:cNvSpPr/>
          <p:nvPr/>
        </p:nvSpPr>
        <p:spPr>
          <a:xfrm>
            <a:off x="4248302" y="6295644"/>
            <a:ext cx="9144" cy="619049"/>
          </a:xfrm>
          <a:prstGeom prst="rect">
            <a:avLst/>
          </a:prstGeom>
          <a:solidFill>
            <a:srgbClr val="D4C5B0"/>
          </a:solidFill>
          <a:ln w="12700">
            <a:solidFill>
              <a:srgbClr val="D4C5B0">
                <a:alpha val="0"/>
              </a:srgbClr>
            </a:solidFill>
            <a:prstDash val="solid"/>
          </a:ln>
        </p:spPr>
      </p:sp>
      <p:pic>
        <p:nvPicPr>
          <p:cNvPr id="33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20" b="-20"/>
          <a:stretch/>
        </p:blipFill>
        <p:spPr>
          <a:xfrm>
            <a:off x="580644" y="6341364"/>
            <a:ext cx="371246" cy="528523"/>
          </a:xfrm>
          <a:prstGeom prst="rect">
            <a:avLst/>
          </a:prstGeom>
        </p:spPr>
      </p:pic>
      <p:pic>
        <p:nvPicPr>
          <p:cNvPr id="34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20193" b="-20193"/>
          <a:stretch/>
        </p:blipFill>
        <p:spPr>
          <a:xfrm>
            <a:off x="694944" y="6455664"/>
            <a:ext cx="142646" cy="267005"/>
          </a:xfrm>
          <a:prstGeom prst="rect">
            <a:avLst/>
          </a:prstGeom>
        </p:spPr>
      </p:pic>
      <p:sp>
        <p:nvSpPr>
          <p:cNvPr id="35" name="Text 22"/>
          <p:cNvSpPr txBox="1"/>
          <p:nvPr/>
        </p:nvSpPr>
        <p:spPr>
          <a:xfrm>
            <a:off x="1067105" y="6295644"/>
            <a:ext cx="30678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Value Anchor</a:t>
            </a:r>
            <a:endParaRPr lang="en-US" sz="1000" dirty="0"/>
          </a:p>
        </p:txBody>
      </p:sp>
      <p:sp>
        <p:nvSpPr>
          <p:cNvPr id="36" name="Text 23"/>
          <p:cNvSpPr txBox="1"/>
          <p:nvPr/>
        </p:nvSpPr>
        <p:spPr>
          <a:xfrm>
            <a:off x="1067105" y="6486754"/>
            <a:ext cx="30294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$79 price point hits the psychological "worth it" threshold by offering </a:t>
            </a:r>
            <a:pPr algn="l" indent="0" marL="0">
              <a:buNone/>
            </a:pPr>
            <a:r>
              <a:rPr lang="en-US" sz="9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60% savings</a:t>
            </a:r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compared to traditional care.</a:t>
            </a:r>
            <a:endParaRPr lang="en-US" sz="900" dirty="0"/>
          </a:p>
        </p:txBody>
      </p:sp>
      <p:sp>
        <p:nvSpPr>
          <p:cNvPr id="37" name="Shape 24"/>
          <p:cNvSpPr/>
          <p:nvPr/>
        </p:nvSpPr>
        <p:spPr>
          <a:xfrm>
            <a:off x="7925105" y="6341364"/>
            <a:ext cx="9144" cy="533095"/>
          </a:xfrm>
          <a:prstGeom prst="rect">
            <a:avLst/>
          </a:prstGeom>
          <a:solidFill>
            <a:srgbClr val="D4C5B0"/>
          </a:solidFill>
          <a:ln w="12700">
            <a:solidFill>
              <a:srgbClr val="D4C5B0">
                <a:alpha val="0"/>
              </a:srgbClr>
            </a:solidFill>
            <a:prstDash val="solid"/>
          </a:ln>
        </p:spPr>
      </p:sp>
      <p:pic>
        <p:nvPicPr>
          <p:cNvPr id="38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-26" b="-26"/>
          <a:stretch/>
        </p:blipFill>
        <p:spPr>
          <a:xfrm>
            <a:off x="4486046" y="6341364"/>
            <a:ext cx="418795" cy="528523"/>
          </a:xfrm>
          <a:prstGeom prst="rect">
            <a:avLst/>
          </a:prstGeom>
        </p:spPr>
      </p:pic>
      <p:pic>
        <p:nvPicPr>
          <p:cNvPr id="39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-20192" b="-20192"/>
          <a:stretch/>
        </p:blipFill>
        <p:spPr>
          <a:xfrm>
            <a:off x="4600346" y="6455664"/>
            <a:ext cx="190195" cy="267005"/>
          </a:xfrm>
          <a:prstGeom prst="rect">
            <a:avLst/>
          </a:prstGeom>
        </p:spPr>
      </p:pic>
      <p:sp>
        <p:nvSpPr>
          <p:cNvPr id="40" name="Text 25"/>
          <p:cNvSpPr txBox="1"/>
          <p:nvPr/>
        </p:nvSpPr>
        <p:spPr>
          <a:xfrm>
            <a:off x="5020056" y="6367882"/>
            <a:ext cx="278434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Customer Control</a:t>
            </a:r>
            <a:endParaRPr lang="en-US" sz="1000" dirty="0"/>
          </a:p>
        </p:txBody>
      </p:sp>
      <p:sp>
        <p:nvSpPr>
          <p:cNvPr id="41" name="Text 26"/>
          <p:cNvSpPr txBox="1"/>
          <p:nvPr/>
        </p:nvSpPr>
        <p:spPr>
          <a:xfrm>
            <a:off x="5020056" y="6558077"/>
            <a:ext cx="275325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Tiered menu empowers users to self-select based on budget, reducing the "take it or leave it" friction.</a:t>
            </a:r>
            <a:endParaRPr lang="en-US" sz="900" dirty="0"/>
          </a:p>
        </p:txBody>
      </p:sp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26" b="-26"/>
          <a:stretch/>
        </p:blipFill>
        <p:spPr>
          <a:xfrm>
            <a:off x="8162849" y="6341364"/>
            <a:ext cx="418795" cy="528523"/>
          </a:xfrm>
          <a:prstGeom prst="rect">
            <a:avLst/>
          </a:prstGeom>
        </p:spPr>
      </p:pic>
      <p:pic>
        <p:nvPicPr>
          <p:cNvPr id="43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-20192" b="-20192"/>
          <a:stretch/>
        </p:blipFill>
        <p:spPr>
          <a:xfrm>
            <a:off x="8277149" y="6455664"/>
            <a:ext cx="190195" cy="267005"/>
          </a:xfrm>
          <a:prstGeom prst="rect">
            <a:avLst/>
          </a:prstGeom>
        </p:spPr>
      </p:pic>
      <p:sp>
        <p:nvSpPr>
          <p:cNvPr id="44" name="Text 27"/>
          <p:cNvSpPr txBox="1"/>
          <p:nvPr/>
        </p:nvSpPr>
        <p:spPr>
          <a:xfrm>
            <a:off x="8695944" y="6367882"/>
            <a:ext cx="30294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Predictability</a:t>
            </a:r>
            <a:endParaRPr lang="en-US" sz="1000" dirty="0"/>
          </a:p>
        </p:txBody>
      </p:sp>
      <p:sp>
        <p:nvSpPr>
          <p:cNvPr id="45" name="Text 28"/>
          <p:cNvSpPr txBox="1"/>
          <p:nvPr/>
        </p:nvSpPr>
        <p:spPr>
          <a:xfrm>
            <a:off x="8695944" y="6558077"/>
            <a:ext cx="29910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Subscription model eliminates surprise bills, building habit and long-term loyalty (LTV).</a:t>
            </a:r>
            <a:endParaRPr lang="en-US" sz="900" dirty="0"/>
          </a:p>
        </p:txBody>
      </p:sp>
      <p:pic>
        <p:nvPicPr>
          <p:cNvPr id="46" name="Image 15" descr="preencoded.png">    </p:cNvPr>
          <p:cNvPicPr>
            <a:picLocks noChangeAspect="1"/>
          </p:cNvPicPr>
          <p:nvPr/>
        </p:nvPicPr>
        <p:blipFill>
          <a:blip r:embed="rId16"/>
          <a:srcRect l="-2" r="-2" t="0" b="0"/>
          <a:stretch/>
        </p:blipFill>
        <p:spPr>
          <a:xfrm>
            <a:off x="4241902" y="1752905"/>
            <a:ext cx="3893515" cy="4240073"/>
          </a:xfrm>
          <a:prstGeom prst="rect">
            <a:avLst/>
          </a:prstGeom>
        </p:spPr>
      </p:pic>
      <p:sp>
        <p:nvSpPr>
          <p:cNvPr id="47" name="Text 29"/>
          <p:cNvSpPr txBox="1"/>
          <p:nvPr/>
        </p:nvSpPr>
        <p:spPr>
          <a:xfrm>
            <a:off x="4432097" y="1991563"/>
            <a:ext cx="33339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Core Tier</a:t>
            </a:r>
            <a:endParaRPr lang="en-US" sz="1800" dirty="0"/>
          </a:p>
        </p:txBody>
      </p:sp>
      <p:sp>
        <p:nvSpPr>
          <p:cNvPr id="48" name="Text 30"/>
          <p:cNvSpPr txBox="1"/>
          <p:nvPr/>
        </p:nvSpPr>
        <p:spPr>
          <a:xfrm>
            <a:off x="4432097" y="2311603"/>
            <a:ext cx="33339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6" kern="0" dirty="0">
                <a:solidFill>
                  <a:srgbClr val="8FA38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Most Popular</a:t>
            </a:r>
            <a:endParaRPr lang="en-US" sz="1000" dirty="0"/>
          </a:p>
        </p:txBody>
      </p:sp>
      <p:sp>
        <p:nvSpPr>
          <p:cNvPr id="49" name="Shape 31"/>
          <p:cNvSpPr/>
          <p:nvPr/>
        </p:nvSpPr>
        <p:spPr>
          <a:xfrm>
            <a:off x="4488790" y="2671877"/>
            <a:ext cx="3219602" cy="1123798"/>
          </a:xfrm>
          <a:prstGeom prst="roundRect">
            <a:avLst>
              <a:gd name="adj" fmla="val 5516"/>
            </a:avLst>
          </a:prstGeom>
          <a:solidFill>
            <a:srgbClr val="EFF5E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0" name="Text 32"/>
          <p:cNvSpPr txBox="1"/>
          <p:nvPr/>
        </p:nvSpPr>
        <p:spPr>
          <a:xfrm>
            <a:off x="4393692" y="2831897"/>
            <a:ext cx="341071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5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$79</a:t>
            </a:r>
            <a:pPr algn="ctr" indent="0" marL="0">
              <a:buNone/>
            </a:pPr>
            <a:r>
              <a:rPr lang="en-US" sz="15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/mo</a:t>
            </a:r>
            <a:endParaRPr lang="en-US" sz="4500" dirty="0"/>
          </a:p>
        </p:txBody>
      </p:sp>
      <p:sp>
        <p:nvSpPr>
          <p:cNvPr id="51" name="Text 33"/>
          <p:cNvSpPr txBox="1"/>
          <p:nvPr/>
        </p:nvSpPr>
        <p:spPr>
          <a:xfrm>
            <a:off x="4432097" y="3471977"/>
            <a:ext cx="33339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Saves $150+ vs. Doctor</a:t>
            </a:r>
            <a:endParaRPr lang="en-US" sz="900" dirty="0"/>
          </a:p>
        </p:txBody>
      </p:sp>
      <p:sp>
        <p:nvSpPr>
          <p:cNvPr id="52" name="Shape 34"/>
          <p:cNvSpPr/>
          <p:nvPr/>
        </p:nvSpPr>
        <p:spPr>
          <a:xfrm>
            <a:off x="4569257" y="4132174"/>
            <a:ext cx="171907" cy="323698"/>
          </a:xfrm>
          <a:prstGeom prst="roundRect">
            <a:avLst>
              <a:gd name="adj" fmla="val 531916"/>
            </a:avLst>
          </a:prstGeom>
          <a:solidFill>
            <a:srgbClr val="8FA38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3" name="Text 35"/>
          <p:cNvSpPr txBox="1"/>
          <p:nvPr/>
        </p:nvSpPr>
        <p:spPr>
          <a:xfrm>
            <a:off x="4859122" y="4112057"/>
            <a:ext cx="1694383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Combo Treatment </a:t>
            </a:r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Maximum efficacy formula</a:t>
            </a:r>
            <a:endParaRPr lang="en-US" sz="1200" dirty="0"/>
          </a:p>
        </p:txBody>
      </p:sp>
      <p:sp>
        <p:nvSpPr>
          <p:cNvPr id="54" name="Shape 36"/>
          <p:cNvSpPr/>
          <p:nvPr/>
        </p:nvSpPr>
        <p:spPr>
          <a:xfrm>
            <a:off x="4569257" y="4732020"/>
            <a:ext cx="171907" cy="323698"/>
          </a:xfrm>
          <a:prstGeom prst="roundRect">
            <a:avLst>
              <a:gd name="adj" fmla="val 531916"/>
            </a:avLst>
          </a:prstGeom>
          <a:solidFill>
            <a:srgbClr val="8FA38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5" name="Text 37"/>
          <p:cNvSpPr txBox="1"/>
          <p:nvPr/>
        </p:nvSpPr>
        <p:spPr>
          <a:xfrm>
            <a:off x="4859122" y="4711903"/>
            <a:ext cx="248259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Unlimited Provider Messaging</a:t>
            </a:r>
            <a:endParaRPr lang="en-US" sz="1200" dirty="0"/>
          </a:p>
        </p:txBody>
      </p:sp>
      <p:sp>
        <p:nvSpPr>
          <p:cNvPr id="56" name="Shape 38"/>
          <p:cNvSpPr/>
          <p:nvPr/>
        </p:nvSpPr>
        <p:spPr>
          <a:xfrm>
            <a:off x="4569257" y="5232197"/>
            <a:ext cx="171907" cy="323698"/>
          </a:xfrm>
          <a:prstGeom prst="roundRect">
            <a:avLst>
              <a:gd name="adj" fmla="val 531916"/>
            </a:avLst>
          </a:prstGeom>
          <a:solidFill>
            <a:srgbClr val="8FA38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7" name="Text 39"/>
          <p:cNvSpPr txBox="1"/>
          <p:nvPr/>
        </p:nvSpPr>
        <p:spPr>
          <a:xfrm>
            <a:off x="4859122" y="5212080"/>
            <a:ext cx="255666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90-Day Money-Back Guarantee</a:t>
            </a:r>
            <a:endParaRPr lang="en-US" sz="1200" dirty="0"/>
          </a:p>
        </p:txBody>
      </p:sp>
      <p:pic>
        <p:nvPicPr>
          <p:cNvPr id="58" name="Image 16" descr="preencoded.png">    </p:cNvPr>
          <p:cNvPicPr>
            <a:picLocks noChangeAspect="1"/>
          </p:cNvPicPr>
          <p:nvPr/>
        </p:nvPicPr>
        <p:blipFill>
          <a:blip r:embed="rId17"/>
          <a:srcRect l="0" r="0" t="-2584" b="-2584"/>
          <a:stretch/>
        </p:blipFill>
        <p:spPr>
          <a:xfrm>
            <a:off x="4609490" y="4254703"/>
            <a:ext cx="95098" cy="114300"/>
          </a:xfrm>
          <a:prstGeom prst="rect">
            <a:avLst/>
          </a:prstGeom>
        </p:spPr>
      </p:pic>
      <p:pic>
        <p:nvPicPr>
          <p:cNvPr id="59" name="Image 17" descr="preencoded.png">    </p:cNvPr>
          <p:cNvPicPr>
            <a:picLocks noChangeAspect="1"/>
          </p:cNvPicPr>
          <p:nvPr/>
        </p:nvPicPr>
        <p:blipFill>
          <a:blip r:embed="rId18"/>
          <a:srcRect l="0" r="0" t="-2584" b="-2584"/>
          <a:stretch/>
        </p:blipFill>
        <p:spPr>
          <a:xfrm>
            <a:off x="4609490" y="4854550"/>
            <a:ext cx="95098" cy="114300"/>
          </a:xfrm>
          <a:prstGeom prst="rect">
            <a:avLst/>
          </a:prstGeom>
        </p:spPr>
      </p:pic>
      <p:pic>
        <p:nvPicPr>
          <p:cNvPr id="60" name="Image 18" descr="preencoded.png">    </p:cNvPr>
          <p:cNvPicPr>
            <a:picLocks noChangeAspect="1"/>
          </p:cNvPicPr>
          <p:nvPr/>
        </p:nvPicPr>
        <p:blipFill>
          <a:blip r:embed="rId19"/>
          <a:srcRect l="0" r="0" t="-2584" b="-2584"/>
          <a:stretch/>
        </p:blipFill>
        <p:spPr>
          <a:xfrm>
            <a:off x="4609490" y="5354726"/>
            <a:ext cx="95098" cy="114300"/>
          </a:xfrm>
          <a:prstGeom prst="rect">
            <a:avLst/>
          </a:prstGeom>
        </p:spPr>
      </p:pic>
      <p:pic>
        <p:nvPicPr>
          <p:cNvPr id="61" name="Image 19" descr="preencoded.png">    </p:cNvPr>
          <p:cNvPicPr>
            <a:picLocks noChangeAspect="1"/>
          </p:cNvPicPr>
          <p:nvPr/>
        </p:nvPicPr>
        <p:blipFill>
          <a:blip r:embed="rId20"/>
          <a:srcRect l="-50" r="-50" t="0" b="0"/>
          <a:stretch/>
        </p:blipFill>
        <p:spPr>
          <a:xfrm>
            <a:off x="5222138" y="1511503"/>
            <a:ext cx="1747418" cy="279806"/>
          </a:xfrm>
          <a:prstGeom prst="rect">
            <a:avLst/>
          </a:prstGeom>
        </p:spPr>
      </p:pic>
      <p:sp>
        <p:nvSpPr>
          <p:cNvPr id="62" name="Text 40"/>
          <p:cNvSpPr txBox="1"/>
          <p:nvPr/>
        </p:nvSpPr>
        <p:spPr>
          <a:xfrm>
            <a:off x="5693969" y="1571854"/>
            <a:ext cx="112196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45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Recommended</a:t>
            </a:r>
            <a:endParaRPr lang="en-US" sz="900" dirty="0"/>
          </a:p>
        </p:txBody>
      </p:sp>
      <p:pic>
        <p:nvPicPr>
          <p:cNvPr id="63" name="Image 20" descr="preencoded.png">    </p:cNvPr>
          <p:cNvPicPr>
            <a:picLocks noChangeAspect="1"/>
          </p:cNvPicPr>
          <p:nvPr/>
        </p:nvPicPr>
        <p:blipFill>
          <a:blip r:embed="rId21"/>
          <a:srcRect l="-837" r="-837" t="0" b="0"/>
          <a:stretch/>
        </p:blipFill>
        <p:spPr>
          <a:xfrm>
            <a:off x="5462626" y="1586484"/>
            <a:ext cx="152705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390802" y="2018995"/>
            <a:ext cx="2857500" cy="4572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1399946" y="2029054"/>
            <a:ext cx="2838298" cy="1495044"/>
          </a:xfrm>
          <a:prstGeom prst="roundRect">
            <a:avLst>
              <a:gd name="adj" fmla="val 6233"/>
            </a:avLst>
          </a:prstGeom>
          <a:solidFill>
            <a:srgbClr val="F9FAFB"/>
          </a:solidFill>
          <a:ln/>
        </p:spPr>
      </p:sp>
      <p:sp>
        <p:nvSpPr>
          <p:cNvPr id="6" name="Shape 2"/>
          <p:cNvSpPr/>
          <p:nvPr/>
        </p:nvSpPr>
        <p:spPr>
          <a:xfrm>
            <a:off x="1399946" y="3514954"/>
            <a:ext cx="2838298" cy="9144"/>
          </a:xfrm>
          <a:prstGeom prst="roundRect">
            <a:avLst>
              <a:gd name="adj" fmla="val 1019108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1628546" y="2257654"/>
            <a:ext cx="24771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Good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1628546" y="2600554"/>
            <a:ext cx="24771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22" kern="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Budget Starter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1628546" y="2905049"/>
            <a:ext cx="67939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$30</a:t>
            </a:r>
            <a:endParaRPr lang="en-US" sz="2700" dirty="0"/>
          </a:p>
        </p:txBody>
      </p:sp>
      <p:sp>
        <p:nvSpPr>
          <p:cNvPr id="10" name="Text 6"/>
          <p:cNvSpPr txBox="1"/>
          <p:nvPr/>
        </p:nvSpPr>
        <p:spPr>
          <a:xfrm>
            <a:off x="2180844" y="3066898"/>
            <a:ext cx="3145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/mo</a:t>
            </a:r>
            <a:endParaRPr lang="en-US" sz="1000" dirty="0"/>
          </a:p>
        </p:txBody>
      </p:sp>
      <p:sp>
        <p:nvSpPr>
          <p:cNvPr id="11" name="Text 7"/>
          <p:cNvSpPr txBox="1"/>
          <p:nvPr/>
        </p:nvSpPr>
        <p:spPr>
          <a:xfrm>
            <a:off x="1628546" y="3752698"/>
            <a:ext cx="2477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 just want to try it out."</a:t>
            </a:r>
            <a:endParaRPr lang="en-US" sz="10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13533" b="-13533"/>
          <a:stretch/>
        </p:blipFill>
        <p:spPr>
          <a:xfrm>
            <a:off x="1628546" y="4134002"/>
            <a:ext cx="105156" cy="152705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848002" y="4095598"/>
            <a:ext cx="111465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Single Medication </a:t>
            </a:r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(Generic Finasteride)</a:t>
            </a:r>
            <a:endParaRPr lang="en-US" sz="100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13533" b="-13533"/>
          <a:stretch/>
        </p:blipFill>
        <p:spPr>
          <a:xfrm>
            <a:off x="1628546" y="4629607"/>
            <a:ext cx="105156" cy="15270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848002" y="4591202"/>
            <a:ext cx="11055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Standard Delivery </a:t>
            </a:r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(5-7 business days)</a:t>
            </a:r>
            <a:endParaRPr lang="en-US" sz="10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13533" b="-13533"/>
          <a:stretch/>
        </p:blipFill>
        <p:spPr>
          <a:xfrm>
            <a:off x="1628546" y="5124298"/>
            <a:ext cx="105156" cy="152705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848002" y="5086807"/>
            <a:ext cx="13496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Email Support Only</a:t>
            </a:r>
            <a:endParaRPr lang="en-US" sz="1000" dirty="0"/>
          </a:p>
        </p:txBody>
      </p:sp>
      <p:sp>
        <p:nvSpPr>
          <p:cNvPr id="18" name="Shape 11"/>
          <p:cNvSpPr/>
          <p:nvPr/>
        </p:nvSpPr>
        <p:spPr>
          <a:xfrm>
            <a:off x="1399946" y="6115507"/>
            <a:ext cx="2838298" cy="466344"/>
          </a:xfrm>
          <a:prstGeom prst="roundRect">
            <a:avLst>
              <a:gd name="adj" fmla="val 64026"/>
            </a:avLst>
          </a:prstGeom>
          <a:solidFill>
            <a:srgbClr val="F9FAFB"/>
          </a:solidFill>
          <a:ln/>
        </p:spPr>
      </p:sp>
      <p:sp>
        <p:nvSpPr>
          <p:cNvPr id="19" name="Shape 12"/>
          <p:cNvSpPr/>
          <p:nvPr/>
        </p:nvSpPr>
        <p:spPr>
          <a:xfrm>
            <a:off x="1399946" y="6115507"/>
            <a:ext cx="2838298" cy="9144"/>
          </a:xfrm>
          <a:prstGeom prst="roundRect">
            <a:avLst>
              <a:gd name="adj" fmla="val 3265306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20" name="Text 13"/>
          <p:cNvSpPr txBox="1"/>
          <p:nvPr/>
        </p:nvSpPr>
        <p:spPr>
          <a:xfrm>
            <a:off x="1502359" y="6277356"/>
            <a:ext cx="263530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Basic Entry Point</a:t>
            </a:r>
            <a:endParaRPr lang="en-US" sz="900" dirty="0"/>
          </a:p>
        </p:txBody>
      </p:sp>
      <p:pic>
        <p:nvPicPr>
          <p:cNvPr id="21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944307" y="2018995"/>
            <a:ext cx="2857500" cy="4572000"/>
          </a:xfrm>
          <a:prstGeom prst="rect">
            <a:avLst/>
          </a:prstGeom>
        </p:spPr>
      </p:pic>
      <p:sp>
        <p:nvSpPr>
          <p:cNvPr id="22" name="Shape 14"/>
          <p:cNvSpPr/>
          <p:nvPr/>
        </p:nvSpPr>
        <p:spPr>
          <a:xfrm>
            <a:off x="7953451" y="2029054"/>
            <a:ext cx="2838298" cy="1495044"/>
          </a:xfrm>
          <a:prstGeom prst="roundRect">
            <a:avLst>
              <a:gd name="adj" fmla="val 6233"/>
            </a:avLst>
          </a:prstGeom>
          <a:solidFill>
            <a:srgbClr val="FAF9F6"/>
          </a:solidFill>
          <a:ln/>
        </p:spPr>
      </p:sp>
      <p:sp>
        <p:nvSpPr>
          <p:cNvPr id="23" name="Shape 15"/>
          <p:cNvSpPr/>
          <p:nvPr/>
        </p:nvSpPr>
        <p:spPr>
          <a:xfrm>
            <a:off x="7953451" y="3514954"/>
            <a:ext cx="2838298" cy="9144"/>
          </a:xfrm>
          <a:prstGeom prst="roundRect">
            <a:avLst>
              <a:gd name="adj" fmla="val 1019108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24" name="Text 16"/>
          <p:cNvSpPr txBox="1"/>
          <p:nvPr/>
        </p:nvSpPr>
        <p:spPr>
          <a:xfrm>
            <a:off x="8182051" y="2257654"/>
            <a:ext cx="24771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4B4032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Best</a:t>
            </a:r>
            <a:endParaRPr lang="en-US" sz="1800" dirty="0"/>
          </a:p>
        </p:txBody>
      </p:sp>
      <p:sp>
        <p:nvSpPr>
          <p:cNvPr id="25" name="Text 17"/>
          <p:cNvSpPr txBox="1"/>
          <p:nvPr/>
        </p:nvSpPr>
        <p:spPr>
          <a:xfrm>
            <a:off x="8182051" y="2600554"/>
            <a:ext cx="24771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2" kern="0" dirty="0">
                <a:solidFill>
                  <a:srgbClr val="C19A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Premium Experience</a:t>
            </a:r>
            <a:endParaRPr lang="en-US" sz="900" dirty="0"/>
          </a:p>
        </p:txBody>
      </p:sp>
      <p:sp>
        <p:nvSpPr>
          <p:cNvPr id="26" name="Text 18"/>
          <p:cNvSpPr txBox="1"/>
          <p:nvPr/>
        </p:nvSpPr>
        <p:spPr>
          <a:xfrm>
            <a:off x="8182051" y="2905049"/>
            <a:ext cx="67939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4B4032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$99</a:t>
            </a:r>
            <a:endParaRPr lang="en-US" sz="2700" dirty="0"/>
          </a:p>
        </p:txBody>
      </p:sp>
      <p:sp>
        <p:nvSpPr>
          <p:cNvPr id="27" name="Text 19"/>
          <p:cNvSpPr txBox="1"/>
          <p:nvPr/>
        </p:nvSpPr>
        <p:spPr>
          <a:xfrm>
            <a:off x="8734349" y="3066898"/>
            <a:ext cx="3145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/mo</a:t>
            </a:r>
            <a:endParaRPr lang="en-US" sz="1000" dirty="0"/>
          </a:p>
        </p:txBody>
      </p:sp>
      <p:sp>
        <p:nvSpPr>
          <p:cNvPr id="28" name="Text 20"/>
          <p:cNvSpPr txBox="1"/>
          <p:nvPr/>
        </p:nvSpPr>
        <p:spPr>
          <a:xfrm>
            <a:off x="8182051" y="3752698"/>
            <a:ext cx="28337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 want the absolute best quality."</a:t>
            </a:r>
            <a:endParaRPr lang="en-US" sz="1000" dirty="0"/>
          </a:p>
        </p:txBody>
      </p:sp>
      <p:pic>
        <p:nvPicPr>
          <p:cNvPr id="29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16800" b="-16800"/>
          <a:stretch/>
        </p:blipFill>
        <p:spPr>
          <a:xfrm>
            <a:off x="8182051" y="4134002"/>
            <a:ext cx="114300" cy="152705"/>
          </a:xfrm>
          <a:prstGeom prst="rect">
            <a:avLst/>
          </a:prstGeom>
        </p:spPr>
      </p:pic>
      <p:sp>
        <p:nvSpPr>
          <p:cNvPr id="30" name="Text 21"/>
          <p:cNvSpPr txBox="1"/>
          <p:nvPr/>
        </p:nvSpPr>
        <p:spPr>
          <a:xfrm>
            <a:off x="8410651" y="4095598"/>
            <a:ext cx="164500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Advanced Formula </a:t>
            </a:r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(Topical Spray + Hair Vitamins)</a:t>
            </a:r>
            <a:endParaRPr lang="en-US" sz="1000" dirty="0"/>
          </a:p>
        </p:txBody>
      </p:sp>
      <p:pic>
        <p:nvPicPr>
          <p:cNvPr id="31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16800" b="-16800"/>
          <a:stretch/>
        </p:blipFill>
        <p:spPr>
          <a:xfrm>
            <a:off x="8182051" y="4629607"/>
            <a:ext cx="114300" cy="152705"/>
          </a:xfrm>
          <a:prstGeom prst="rect">
            <a:avLst/>
          </a:prstGeom>
        </p:spPr>
      </p:pic>
      <p:sp>
        <p:nvSpPr>
          <p:cNvPr id="32" name="Text 22"/>
          <p:cNvSpPr txBox="1"/>
          <p:nvPr/>
        </p:nvSpPr>
        <p:spPr>
          <a:xfrm>
            <a:off x="8410651" y="4591202"/>
            <a:ext cx="1610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Priority 2-Day Shipping</a:t>
            </a:r>
            <a:endParaRPr lang="en-US" sz="1000" dirty="0"/>
          </a:p>
        </p:txBody>
      </p:sp>
      <p:pic>
        <p:nvPicPr>
          <p:cNvPr id="33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16800" b="-16800"/>
          <a:stretch/>
        </p:blipFill>
        <p:spPr>
          <a:xfrm>
            <a:off x="8182051" y="4972507"/>
            <a:ext cx="114300" cy="152705"/>
          </a:xfrm>
          <a:prstGeom prst="rect">
            <a:avLst/>
          </a:prstGeom>
        </p:spPr>
      </p:pic>
      <p:sp>
        <p:nvSpPr>
          <p:cNvPr id="34" name="Text 23"/>
          <p:cNvSpPr txBox="1"/>
          <p:nvPr/>
        </p:nvSpPr>
        <p:spPr>
          <a:xfrm>
            <a:off x="8410651" y="4934102"/>
            <a:ext cx="1610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Priority Support Access</a:t>
            </a:r>
            <a:endParaRPr lang="en-US" sz="1000" dirty="0"/>
          </a:p>
        </p:txBody>
      </p:sp>
      <p:pic>
        <p:nvPicPr>
          <p:cNvPr id="35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16800" b="-16800"/>
          <a:stretch/>
        </p:blipFill>
        <p:spPr>
          <a:xfrm>
            <a:off x="8182051" y="5315407"/>
            <a:ext cx="114300" cy="152705"/>
          </a:xfrm>
          <a:prstGeom prst="rect">
            <a:avLst/>
          </a:prstGeom>
        </p:spPr>
      </p:pic>
      <p:sp>
        <p:nvSpPr>
          <p:cNvPr id="36" name="Text 24"/>
          <p:cNvSpPr txBox="1"/>
          <p:nvPr/>
        </p:nvSpPr>
        <p:spPr>
          <a:xfrm>
            <a:off x="8410651" y="5277002"/>
            <a:ext cx="154167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Premium Welcome Kit</a:t>
            </a:r>
            <a:endParaRPr lang="en-US" sz="1000" dirty="0"/>
          </a:p>
        </p:txBody>
      </p:sp>
      <p:sp>
        <p:nvSpPr>
          <p:cNvPr id="37" name="Shape 25"/>
          <p:cNvSpPr/>
          <p:nvPr/>
        </p:nvSpPr>
        <p:spPr>
          <a:xfrm>
            <a:off x="7953451" y="6115507"/>
            <a:ext cx="2838298" cy="466344"/>
          </a:xfrm>
          <a:prstGeom prst="roundRect">
            <a:avLst>
              <a:gd name="adj" fmla="val 64026"/>
            </a:avLst>
          </a:prstGeom>
          <a:solidFill>
            <a:srgbClr val="FAF9F6"/>
          </a:solidFill>
          <a:ln/>
        </p:spPr>
      </p:sp>
      <p:sp>
        <p:nvSpPr>
          <p:cNvPr id="38" name="Shape 26"/>
          <p:cNvSpPr/>
          <p:nvPr/>
        </p:nvSpPr>
        <p:spPr>
          <a:xfrm>
            <a:off x="7953451" y="6115507"/>
            <a:ext cx="2838298" cy="9144"/>
          </a:xfrm>
          <a:prstGeom prst="roundRect">
            <a:avLst>
              <a:gd name="adj" fmla="val 3265306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39" name="Text 27"/>
          <p:cNvSpPr txBox="1"/>
          <p:nvPr/>
        </p:nvSpPr>
        <p:spPr>
          <a:xfrm>
            <a:off x="8054950" y="6277356"/>
            <a:ext cx="263530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C19A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Maximum Luxury</a:t>
            </a:r>
            <a:endParaRPr lang="en-US" sz="900" dirty="0"/>
          </a:p>
        </p:txBody>
      </p:sp>
      <p:pic>
        <p:nvPicPr>
          <p:cNvPr id="40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450" b="-450"/>
          <a:stretch/>
        </p:blipFill>
        <p:spPr>
          <a:xfrm>
            <a:off x="4522622" y="448056"/>
            <a:ext cx="304495" cy="19202"/>
          </a:xfrm>
          <a:prstGeom prst="rect">
            <a:avLst/>
          </a:prstGeom>
        </p:spPr>
      </p:pic>
      <p:sp>
        <p:nvSpPr>
          <p:cNvPr id="41" name="Text 28"/>
          <p:cNvSpPr txBox="1"/>
          <p:nvPr/>
        </p:nvSpPr>
        <p:spPr>
          <a:xfrm>
            <a:off x="4856378" y="381305"/>
            <a:ext cx="248716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spc="180" kern="0" dirty="0">
                <a:solidFill>
                  <a:srgbClr val="6B7F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Tier Comparison</a:t>
            </a:r>
            <a:endParaRPr lang="en-US" sz="900" dirty="0"/>
          </a:p>
        </p:txBody>
      </p:sp>
      <p:pic>
        <p:nvPicPr>
          <p:cNvPr id="42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-450" b="-450"/>
          <a:stretch/>
        </p:blipFill>
        <p:spPr>
          <a:xfrm>
            <a:off x="7364578" y="448056"/>
            <a:ext cx="304495" cy="19202"/>
          </a:xfrm>
          <a:prstGeom prst="rect">
            <a:avLst/>
          </a:prstGeom>
        </p:spPr>
      </p:pic>
      <p:sp>
        <p:nvSpPr>
          <p:cNvPr id="43" name="Text 29"/>
          <p:cNvSpPr txBox="1"/>
          <p:nvPr/>
        </p:nvSpPr>
        <p:spPr>
          <a:xfrm>
            <a:off x="286207" y="609905"/>
            <a:ext cx="116211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Good / Better / Best Pricing Menu</a:t>
            </a:r>
            <a:endParaRPr lang="en-US" sz="2700" dirty="0"/>
          </a:p>
        </p:txBody>
      </p:sp>
      <p:sp>
        <p:nvSpPr>
          <p:cNvPr id="44" name="Text 30"/>
          <p:cNvSpPr txBox="1"/>
          <p:nvPr/>
        </p:nvSpPr>
        <p:spPr>
          <a:xfrm>
            <a:off x="323698" y="1067105"/>
            <a:ext cx="11544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Detailed feature breakdown guiding customers toward the optimal value.</a:t>
            </a:r>
            <a:endParaRPr lang="en-US" sz="1300" dirty="0"/>
          </a:p>
        </p:txBody>
      </p:sp>
      <p:pic>
        <p:nvPicPr>
          <p:cNvPr id="45" name="Image 12" descr="preencoded.png">    </p:cNvPr>
          <p:cNvPicPr>
            <a:picLocks noChangeAspect="1"/>
          </p:cNvPicPr>
          <p:nvPr/>
        </p:nvPicPr>
        <p:blipFill>
          <a:blip r:embed="rId13"/>
          <a:srcRect l="-2" r="-2" t="0" b="0"/>
          <a:stretch/>
        </p:blipFill>
        <p:spPr>
          <a:xfrm>
            <a:off x="4476902" y="1485900"/>
            <a:ext cx="3238805" cy="4953305"/>
          </a:xfrm>
          <a:prstGeom prst="rect">
            <a:avLst/>
          </a:prstGeom>
        </p:spPr>
      </p:pic>
      <p:sp>
        <p:nvSpPr>
          <p:cNvPr id="46" name="Shape 31"/>
          <p:cNvSpPr/>
          <p:nvPr/>
        </p:nvSpPr>
        <p:spPr>
          <a:xfrm>
            <a:off x="4496105" y="3333902"/>
            <a:ext cx="3200400" cy="9144"/>
          </a:xfrm>
          <a:prstGeom prst="rect">
            <a:avLst/>
          </a:prstGeom>
          <a:solidFill>
            <a:srgbClr val="D1DDD1"/>
          </a:solidFill>
          <a:ln w="12700">
            <a:solidFill>
              <a:srgbClr val="D1DDD1">
                <a:alpha val="0"/>
              </a:srgbClr>
            </a:solidFill>
            <a:prstDash val="solid"/>
          </a:ln>
        </p:spPr>
      </p:sp>
      <p:sp>
        <p:nvSpPr>
          <p:cNvPr id="47" name="Text 32"/>
          <p:cNvSpPr txBox="1"/>
          <p:nvPr/>
        </p:nvSpPr>
        <p:spPr>
          <a:xfrm>
            <a:off x="4800600" y="1886407"/>
            <a:ext cx="269473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Better</a:t>
            </a:r>
            <a:endParaRPr lang="en-US" sz="2200" dirty="0"/>
          </a:p>
        </p:txBody>
      </p:sp>
      <p:sp>
        <p:nvSpPr>
          <p:cNvPr id="48" name="Text 33"/>
          <p:cNvSpPr txBox="1"/>
          <p:nvPr/>
        </p:nvSpPr>
        <p:spPr>
          <a:xfrm>
            <a:off x="4800600" y="2266798"/>
            <a:ext cx="269473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2" kern="0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Serious Results</a:t>
            </a:r>
            <a:endParaRPr lang="en-US" sz="900" dirty="0"/>
          </a:p>
        </p:txBody>
      </p:sp>
      <p:sp>
        <p:nvSpPr>
          <p:cNvPr id="49" name="Text 34"/>
          <p:cNvSpPr txBox="1"/>
          <p:nvPr/>
        </p:nvSpPr>
        <p:spPr>
          <a:xfrm>
            <a:off x="4800600" y="2572207"/>
            <a:ext cx="9052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$79</a:t>
            </a:r>
            <a:endParaRPr lang="en-US" sz="3600" dirty="0"/>
          </a:p>
        </p:txBody>
      </p:sp>
      <p:sp>
        <p:nvSpPr>
          <p:cNvPr id="50" name="Text 35"/>
          <p:cNvSpPr txBox="1"/>
          <p:nvPr/>
        </p:nvSpPr>
        <p:spPr>
          <a:xfrm>
            <a:off x="5524805" y="2809951"/>
            <a:ext cx="3145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/mo</a:t>
            </a:r>
            <a:endParaRPr lang="en-US" sz="1000" dirty="0"/>
          </a:p>
        </p:txBody>
      </p:sp>
      <p:sp>
        <p:nvSpPr>
          <p:cNvPr id="51" name="Text 36"/>
          <p:cNvSpPr txBox="1"/>
          <p:nvPr/>
        </p:nvSpPr>
        <p:spPr>
          <a:xfrm>
            <a:off x="4800600" y="3648456"/>
            <a:ext cx="308335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5A6E5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 want the most effective treatment."</a:t>
            </a:r>
            <a:endParaRPr lang="en-US" sz="1000" dirty="0"/>
          </a:p>
        </p:txBody>
      </p:sp>
      <p:sp>
        <p:nvSpPr>
          <p:cNvPr id="52" name="Shape 37"/>
          <p:cNvSpPr/>
          <p:nvPr/>
        </p:nvSpPr>
        <p:spPr>
          <a:xfrm>
            <a:off x="4800600" y="4048049"/>
            <a:ext cx="190195" cy="190195"/>
          </a:xfrm>
          <a:prstGeom prst="ellipse">
            <a:avLst/>
          </a:prstGeom>
          <a:solidFill>
            <a:srgbClr val="1F293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3" name="Image 13" descr="preencoded.png">    </p:cNvPr>
          <p:cNvPicPr>
            <a:picLocks noChangeAspect="1"/>
          </p:cNvPicPr>
          <p:nvPr/>
        </p:nvPicPr>
        <p:blipFill>
          <a:blip r:embed="rId14"/>
          <a:srcRect l="-1648" r="-1648" t="0" b="0"/>
          <a:stretch/>
        </p:blipFill>
        <p:spPr>
          <a:xfrm>
            <a:off x="4852721" y="4095598"/>
            <a:ext cx="85954" cy="95098"/>
          </a:xfrm>
          <a:prstGeom prst="rect">
            <a:avLst/>
          </a:prstGeom>
        </p:spPr>
      </p:pic>
      <p:sp>
        <p:nvSpPr>
          <p:cNvPr id="54" name="Text 38"/>
          <p:cNvSpPr txBox="1"/>
          <p:nvPr/>
        </p:nvSpPr>
        <p:spPr>
          <a:xfrm>
            <a:off x="5105095" y="4028846"/>
            <a:ext cx="12957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Combo Treatment </a:t>
            </a:r>
            <a:pPr algn="l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(Finasteride + Minoxidil)</a:t>
            </a:r>
            <a:endParaRPr lang="en-US" sz="1000" dirty="0"/>
          </a:p>
        </p:txBody>
      </p:sp>
      <p:sp>
        <p:nvSpPr>
          <p:cNvPr id="55" name="Shape 39"/>
          <p:cNvSpPr/>
          <p:nvPr/>
        </p:nvSpPr>
        <p:spPr>
          <a:xfrm>
            <a:off x="4800600" y="4543654"/>
            <a:ext cx="190195" cy="190195"/>
          </a:xfrm>
          <a:prstGeom prst="ellipse">
            <a:avLst/>
          </a:prstGeom>
          <a:solidFill>
            <a:srgbClr val="1F293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6" name="Image 14" descr="preencoded.png">    </p:cNvPr>
          <p:cNvPicPr>
            <a:picLocks noChangeAspect="1"/>
          </p:cNvPicPr>
          <p:nvPr/>
        </p:nvPicPr>
        <p:blipFill>
          <a:blip r:embed="rId15"/>
          <a:srcRect l="-1648" r="-1648" t="0" b="0"/>
          <a:stretch/>
        </p:blipFill>
        <p:spPr>
          <a:xfrm>
            <a:off x="4852721" y="4591202"/>
            <a:ext cx="85954" cy="95098"/>
          </a:xfrm>
          <a:prstGeom prst="rect">
            <a:avLst/>
          </a:prstGeom>
        </p:spPr>
      </p:pic>
      <p:sp>
        <p:nvSpPr>
          <p:cNvPr id="57" name="Text 40"/>
          <p:cNvSpPr txBox="1"/>
          <p:nvPr/>
        </p:nvSpPr>
        <p:spPr>
          <a:xfrm>
            <a:off x="5105095" y="4524451"/>
            <a:ext cx="1546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Free Express Shipping </a:t>
            </a:r>
            <a:pPr algn="l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(2-3 business days)</a:t>
            </a:r>
            <a:endParaRPr lang="en-US" sz="1000" dirty="0"/>
          </a:p>
        </p:txBody>
      </p:sp>
      <p:sp>
        <p:nvSpPr>
          <p:cNvPr id="58" name="Shape 41"/>
          <p:cNvSpPr/>
          <p:nvPr/>
        </p:nvSpPr>
        <p:spPr>
          <a:xfrm>
            <a:off x="4800600" y="5038344"/>
            <a:ext cx="190195" cy="190195"/>
          </a:xfrm>
          <a:prstGeom prst="ellipse">
            <a:avLst/>
          </a:prstGeom>
          <a:solidFill>
            <a:srgbClr val="1F293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9" name="Image 15" descr="preencoded.png">    </p:cNvPr>
          <p:cNvPicPr>
            <a:picLocks noChangeAspect="1"/>
          </p:cNvPicPr>
          <p:nvPr/>
        </p:nvPicPr>
        <p:blipFill>
          <a:blip r:embed="rId16"/>
          <a:srcRect l="-1648" r="-1648" t="0" b="0"/>
          <a:stretch/>
        </p:blipFill>
        <p:spPr>
          <a:xfrm>
            <a:off x="4852721" y="5086807"/>
            <a:ext cx="85954" cy="95098"/>
          </a:xfrm>
          <a:prstGeom prst="rect">
            <a:avLst/>
          </a:prstGeom>
        </p:spPr>
      </p:pic>
      <p:sp>
        <p:nvSpPr>
          <p:cNvPr id="60" name="Text 42"/>
          <p:cNvSpPr txBox="1"/>
          <p:nvPr/>
        </p:nvSpPr>
        <p:spPr>
          <a:xfrm>
            <a:off x="5105095" y="5020056"/>
            <a:ext cx="23920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Unlimited Provider Messaging</a:t>
            </a:r>
            <a:endParaRPr lang="en-US" sz="1000" dirty="0"/>
          </a:p>
        </p:txBody>
      </p:sp>
      <p:sp>
        <p:nvSpPr>
          <p:cNvPr id="61" name="Shape 43"/>
          <p:cNvSpPr/>
          <p:nvPr/>
        </p:nvSpPr>
        <p:spPr>
          <a:xfrm>
            <a:off x="4800600" y="5400446"/>
            <a:ext cx="190195" cy="190195"/>
          </a:xfrm>
          <a:prstGeom prst="ellipse">
            <a:avLst/>
          </a:prstGeom>
          <a:solidFill>
            <a:srgbClr val="1F293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2" name="Image 16" descr="preencoded.png">    </p:cNvPr>
          <p:cNvPicPr>
            <a:picLocks noChangeAspect="1"/>
          </p:cNvPicPr>
          <p:nvPr/>
        </p:nvPicPr>
        <p:blipFill>
          <a:blip r:embed="rId17"/>
          <a:srcRect l="-1648" r="-1648" t="0" b="0"/>
          <a:stretch/>
        </p:blipFill>
        <p:spPr>
          <a:xfrm>
            <a:off x="4852721" y="5447995"/>
            <a:ext cx="85954" cy="95098"/>
          </a:xfrm>
          <a:prstGeom prst="rect">
            <a:avLst/>
          </a:prstGeom>
        </p:spPr>
      </p:pic>
      <p:sp>
        <p:nvSpPr>
          <p:cNvPr id="63" name="Text 44"/>
          <p:cNvSpPr txBox="1"/>
          <p:nvPr/>
        </p:nvSpPr>
        <p:spPr>
          <a:xfrm>
            <a:off x="5105095" y="5381244"/>
            <a:ext cx="231617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90-Day Money-Back Guarantee</a:t>
            </a:r>
            <a:endParaRPr lang="en-US" sz="1000" dirty="0"/>
          </a:p>
        </p:txBody>
      </p:sp>
      <p:sp>
        <p:nvSpPr>
          <p:cNvPr id="64" name="Shape 45"/>
          <p:cNvSpPr/>
          <p:nvPr/>
        </p:nvSpPr>
        <p:spPr>
          <a:xfrm>
            <a:off x="4496105" y="5952744"/>
            <a:ext cx="3200400" cy="466344"/>
          </a:xfrm>
          <a:prstGeom prst="rect">
            <a:avLst/>
          </a:prstGeom>
          <a:solidFill>
            <a:srgbClr val="E0E8E0"/>
          </a:solidFill>
          <a:ln/>
        </p:spPr>
      </p:sp>
      <p:sp>
        <p:nvSpPr>
          <p:cNvPr id="65" name="Shape 46"/>
          <p:cNvSpPr/>
          <p:nvPr/>
        </p:nvSpPr>
        <p:spPr>
          <a:xfrm>
            <a:off x="4496105" y="5952744"/>
            <a:ext cx="3200400" cy="9144"/>
          </a:xfrm>
          <a:prstGeom prst="rect">
            <a:avLst/>
          </a:prstGeom>
          <a:solidFill>
            <a:srgbClr val="D1DDD1"/>
          </a:solidFill>
          <a:ln w="12700">
            <a:solidFill>
              <a:srgbClr val="D1DDD1">
                <a:alpha val="0"/>
              </a:srgbClr>
            </a:solidFill>
            <a:prstDash val="solid"/>
          </a:ln>
        </p:spPr>
      </p:sp>
      <p:sp>
        <p:nvSpPr>
          <p:cNvPr id="66" name="Text 47"/>
          <p:cNvSpPr txBox="1"/>
          <p:nvPr/>
        </p:nvSpPr>
        <p:spPr>
          <a:xfrm>
            <a:off x="4591202" y="6115507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Best Value for Money</a:t>
            </a:r>
            <a:endParaRPr lang="en-US" sz="900" dirty="0"/>
          </a:p>
        </p:txBody>
      </p:sp>
      <p:sp>
        <p:nvSpPr>
          <p:cNvPr id="67" name="Shape 48"/>
          <p:cNvSpPr/>
          <p:nvPr/>
        </p:nvSpPr>
        <p:spPr>
          <a:xfrm>
            <a:off x="4496105" y="1505102"/>
            <a:ext cx="3200400" cy="267005"/>
          </a:xfrm>
          <a:prstGeom prst="rect">
            <a:avLst/>
          </a:prstGeom>
          <a:solidFill>
            <a:srgbClr val="1F293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8" name="Text 49"/>
          <p:cNvSpPr txBox="1"/>
          <p:nvPr/>
        </p:nvSpPr>
        <p:spPr>
          <a:xfrm>
            <a:off x="5709514" y="1561795"/>
            <a:ext cx="210129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45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Most Popular</a:t>
            </a:r>
            <a:endParaRPr lang="en-US" sz="900" dirty="0"/>
          </a:p>
        </p:txBody>
      </p:sp>
      <p:pic>
        <p:nvPicPr>
          <p:cNvPr id="69" name="Image 17" descr="preencoded.png">    </p:cNvPr>
          <p:cNvPicPr>
            <a:picLocks noChangeAspect="1"/>
          </p:cNvPicPr>
          <p:nvPr/>
        </p:nvPicPr>
        <p:blipFill>
          <a:blip r:embed="rId18"/>
          <a:srcRect l="-1911" r="-1911" t="0" b="0"/>
          <a:stretch/>
        </p:blipFill>
        <p:spPr>
          <a:xfrm>
            <a:off x="5498287" y="1585570"/>
            <a:ext cx="133502" cy="114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81305" y="1638605"/>
            <a:ext cx="11430000" cy="9144"/>
          </a:xfrm>
          <a:prstGeom prst="rect">
            <a:avLst/>
          </a:prstGeom>
          <a:solidFill>
            <a:srgbClr val="D4C5B0"/>
          </a:solidFill>
          <a:ln w="12700">
            <a:solidFill>
              <a:srgbClr val="D4C5B0">
                <a:alpha val="0"/>
              </a:srgbClr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rcRect l="-450" r="-450" t="0" b="0"/>
          <a:stretch/>
        </p:blipFill>
        <p:spPr>
          <a:xfrm>
            <a:off x="381305" y="381305"/>
            <a:ext cx="38405" cy="3044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533095" y="437998"/>
            <a:ext cx="3124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210" kern="0" dirty="0">
                <a:solidFill>
                  <a:srgbClr val="6B7F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Trust &amp; Conversion Strategy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1305" y="761695"/>
            <a:ext cx="116211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F2937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Fairness &amp; Risk-Reduction Policies</a:t>
            </a:r>
            <a:endParaRPr lang="en-US" sz="2700" dirty="0"/>
          </a:p>
        </p:txBody>
      </p:sp>
      <p:sp>
        <p:nvSpPr>
          <p:cNvPr id="8" name="Text 4"/>
          <p:cNvSpPr txBox="1"/>
          <p:nvPr/>
        </p:nvSpPr>
        <p:spPr>
          <a:xfrm>
            <a:off x="381305" y="1218895"/>
            <a:ext cx="11544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Reducing the friction of "Is it worth it?" through strategic guarantees and flexibility.</a:t>
            </a:r>
            <a:endParaRPr lang="en-US" sz="13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-4" r="-4" t="0" b="0"/>
          <a:stretch/>
        </p:blipFill>
        <p:spPr>
          <a:xfrm>
            <a:off x="381305" y="1952244"/>
            <a:ext cx="3708806" cy="4134002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>
            <a:alphaModFix amt="5000"/>
          </a:blip>
          <a:srcRect l="0" r="0" t="0" b="0"/>
          <a:stretch/>
        </p:blipFill>
        <p:spPr>
          <a:xfrm>
            <a:off x="1044245" y="2829154"/>
            <a:ext cx="2381098" cy="2381098"/>
          </a:xfrm>
          <a:prstGeom prst="rect">
            <a:avLst/>
          </a:prstGeom>
        </p:spPr>
      </p:pic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rcRect l="-16" r="-16" t="0" b="0"/>
          <a:stretch/>
        </p:blipFill>
        <p:spPr>
          <a:xfrm>
            <a:off x="4394606" y="1952244"/>
            <a:ext cx="3594506" cy="1952244"/>
          </a:xfrm>
          <a:prstGeom prst="rect">
            <a:avLst/>
          </a:prstGeom>
        </p:spPr>
      </p:pic>
      <p:sp>
        <p:nvSpPr>
          <p:cNvPr id="12" name="Shape 5"/>
          <p:cNvSpPr/>
          <p:nvPr/>
        </p:nvSpPr>
        <p:spPr>
          <a:xfrm>
            <a:off x="4660697" y="2180844"/>
            <a:ext cx="352044" cy="533095"/>
          </a:xfrm>
          <a:prstGeom prst="roundRect">
            <a:avLst>
              <a:gd name="adj" fmla="val 56160"/>
            </a:avLst>
          </a:prstGeom>
          <a:solidFill>
            <a:srgbClr val="FAF6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17593" b="-17593"/>
          <a:stretch/>
        </p:blipFill>
        <p:spPr>
          <a:xfrm>
            <a:off x="4774997" y="2295144"/>
            <a:ext cx="123444" cy="267005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5165446" y="2180844"/>
            <a:ext cx="270479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Pause or Cancel Anytime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5165446" y="2486254"/>
            <a:ext cx="26773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 lock-in contracts. Users can skip a shipment or cancel instantly via the app.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5165446" y="2928823"/>
            <a:ext cx="270479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Combats "Subscription Fear"</a:t>
            </a:r>
            <a:endParaRPr lang="en-US" sz="90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rcRect l="-14" r="-14" t="0" b="0"/>
          <a:stretch/>
        </p:blipFill>
        <p:spPr>
          <a:xfrm>
            <a:off x="8216798" y="1952244"/>
            <a:ext cx="3594506" cy="1952244"/>
          </a:xfrm>
          <a:prstGeom prst="rect">
            <a:avLst/>
          </a:prstGeom>
        </p:spPr>
      </p:pic>
      <p:sp>
        <p:nvSpPr>
          <p:cNvPr id="18" name="Shape 9"/>
          <p:cNvSpPr/>
          <p:nvPr/>
        </p:nvSpPr>
        <p:spPr>
          <a:xfrm>
            <a:off x="8483803" y="2180844"/>
            <a:ext cx="418795" cy="533095"/>
          </a:xfrm>
          <a:prstGeom prst="roundRect">
            <a:avLst>
              <a:gd name="adj" fmla="val 39698"/>
            </a:avLst>
          </a:prstGeom>
          <a:solidFill>
            <a:srgbClr val="EFF5E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20192" b="-20192"/>
          <a:stretch/>
        </p:blipFill>
        <p:spPr>
          <a:xfrm>
            <a:off x="8598103" y="2295144"/>
            <a:ext cx="190195" cy="267005"/>
          </a:xfrm>
          <a:prstGeom prst="rect">
            <a:avLst/>
          </a:prstGeom>
        </p:spPr>
      </p:pic>
      <p:sp>
        <p:nvSpPr>
          <p:cNvPr id="20" name="Text 10"/>
          <p:cNvSpPr txBox="1"/>
          <p:nvPr/>
        </p:nvSpPr>
        <p:spPr>
          <a:xfrm>
            <a:off x="9055303" y="2180844"/>
            <a:ext cx="265267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100% Transparent Pricing</a:t>
            </a:r>
            <a:endParaRPr lang="en-US" sz="1300" dirty="0"/>
          </a:p>
        </p:txBody>
      </p:sp>
      <p:sp>
        <p:nvSpPr>
          <p:cNvPr id="21" name="Text 11"/>
          <p:cNvSpPr txBox="1"/>
          <p:nvPr/>
        </p:nvSpPr>
        <p:spPr>
          <a:xfrm>
            <a:off x="9055303" y="2486254"/>
            <a:ext cx="261061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price you see is the price you pay. Consultations and messaging are included.</a:t>
            </a:r>
            <a:endParaRPr lang="en-US" sz="1000" dirty="0"/>
          </a:p>
        </p:txBody>
      </p:sp>
      <p:sp>
        <p:nvSpPr>
          <p:cNvPr id="22" name="Text 12"/>
          <p:cNvSpPr txBox="1"/>
          <p:nvPr/>
        </p:nvSpPr>
        <p:spPr>
          <a:xfrm>
            <a:off x="9055303" y="2928823"/>
            <a:ext cx="263530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Vs. Traditional "Surprise Bills"</a:t>
            </a:r>
            <a:endParaRPr lang="en-US" sz="900" dirty="0"/>
          </a:p>
        </p:txBody>
      </p:sp>
      <p:pic>
        <p:nvPicPr>
          <p:cNvPr id="23" name="Image 8" descr="preencoded.png">    </p:cNvPr>
          <p:cNvPicPr>
            <a:picLocks noChangeAspect="1"/>
          </p:cNvPicPr>
          <p:nvPr/>
        </p:nvPicPr>
        <p:blipFill>
          <a:blip r:embed="rId9"/>
          <a:srcRect l="-16" r="-16" t="0" b="0"/>
          <a:stretch/>
        </p:blipFill>
        <p:spPr>
          <a:xfrm>
            <a:off x="4394606" y="4134002"/>
            <a:ext cx="3594506" cy="1952244"/>
          </a:xfrm>
          <a:prstGeom prst="rect">
            <a:avLst/>
          </a:prstGeom>
        </p:spPr>
      </p:pic>
      <p:sp>
        <p:nvSpPr>
          <p:cNvPr id="24" name="Shape 13"/>
          <p:cNvSpPr/>
          <p:nvPr/>
        </p:nvSpPr>
        <p:spPr>
          <a:xfrm>
            <a:off x="4660697" y="4362602"/>
            <a:ext cx="466344" cy="533095"/>
          </a:xfrm>
          <a:prstGeom prst="roundRect">
            <a:avLst>
              <a:gd name="adj" fmla="val 32013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20192" b="-20192"/>
          <a:stretch/>
        </p:blipFill>
        <p:spPr>
          <a:xfrm>
            <a:off x="4774997" y="4476902"/>
            <a:ext cx="237744" cy="267005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5279746" y="4362602"/>
            <a:ext cx="258592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Hero Discounts</a:t>
            </a:r>
            <a:endParaRPr lang="en-US" sz="1300" dirty="0"/>
          </a:p>
        </p:txBody>
      </p:sp>
      <p:sp>
        <p:nvSpPr>
          <p:cNvPr id="27" name="Text 15"/>
          <p:cNvSpPr txBox="1"/>
          <p:nvPr/>
        </p:nvSpPr>
        <p:spPr>
          <a:xfrm>
            <a:off x="5279746" y="4667098"/>
            <a:ext cx="25630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Exclusive </a:t>
            </a:r>
            <a:pPr algn="l" indent="0" marL="0">
              <a:buNone/>
            </a:pPr>
            <a:r>
              <a:rPr lang="en-US" sz="10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20% OFF</a:t>
            </a:r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for military, veterans, first responders, and teachers.</a:t>
            </a:r>
            <a:endParaRPr lang="en-US" sz="1000" dirty="0"/>
          </a:p>
        </p:txBody>
      </p:sp>
      <p:sp>
        <p:nvSpPr>
          <p:cNvPr id="28" name="Text 16"/>
          <p:cNvSpPr txBox="1"/>
          <p:nvPr/>
        </p:nvSpPr>
        <p:spPr>
          <a:xfrm>
            <a:off x="5279746" y="5110582"/>
            <a:ext cx="258592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Builds Brand Goodwill</a:t>
            </a:r>
            <a:endParaRPr lang="en-US" sz="900" dirty="0"/>
          </a:p>
        </p:txBody>
      </p:sp>
      <p:pic>
        <p:nvPicPr>
          <p:cNvPr id="29" name="Image 10" descr="preencoded.png">    </p:cNvPr>
          <p:cNvPicPr>
            <a:picLocks noChangeAspect="1"/>
          </p:cNvPicPr>
          <p:nvPr/>
        </p:nvPicPr>
        <p:blipFill>
          <a:blip r:embed="rId11"/>
          <a:srcRect l="-14" r="-14" t="0" b="0"/>
          <a:stretch/>
        </p:blipFill>
        <p:spPr>
          <a:xfrm>
            <a:off x="8216798" y="4134002"/>
            <a:ext cx="3594506" cy="1952244"/>
          </a:xfrm>
          <a:prstGeom prst="rect">
            <a:avLst/>
          </a:prstGeom>
        </p:spPr>
      </p:pic>
      <p:sp>
        <p:nvSpPr>
          <p:cNvPr id="30" name="Shape 17"/>
          <p:cNvSpPr/>
          <p:nvPr/>
        </p:nvSpPr>
        <p:spPr>
          <a:xfrm>
            <a:off x="8483803" y="4362602"/>
            <a:ext cx="400507" cy="533095"/>
          </a:xfrm>
          <a:prstGeom prst="roundRect">
            <a:avLst>
              <a:gd name="adj" fmla="val 43488"/>
            </a:avLst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-17952" b="-17952"/>
          <a:stretch/>
        </p:blipFill>
        <p:spPr>
          <a:xfrm>
            <a:off x="8598103" y="4476902"/>
            <a:ext cx="171907" cy="267005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9036101" y="4362602"/>
            <a:ext cx="265541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Flexible Frequency</a:t>
            </a:r>
            <a:endParaRPr lang="en-US" sz="1300" dirty="0"/>
          </a:p>
        </p:txBody>
      </p:sp>
      <p:sp>
        <p:nvSpPr>
          <p:cNvPr id="33" name="Text 19"/>
          <p:cNvSpPr txBox="1"/>
          <p:nvPr/>
        </p:nvSpPr>
        <p:spPr>
          <a:xfrm>
            <a:off x="9036101" y="4667098"/>
            <a:ext cx="26289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Choose delivery every 1, 3, or 6 months. Bulk orders save more money.</a:t>
            </a:r>
            <a:endParaRPr lang="en-US" sz="1000" dirty="0"/>
          </a:p>
        </p:txBody>
      </p:sp>
      <p:sp>
        <p:nvSpPr>
          <p:cNvPr id="34" name="Text 20"/>
          <p:cNvSpPr txBox="1"/>
          <p:nvPr/>
        </p:nvSpPr>
        <p:spPr>
          <a:xfrm>
            <a:off x="9036101" y="5110582"/>
            <a:ext cx="265541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Empowers Budget Control</a:t>
            </a:r>
            <a:endParaRPr lang="en-US" sz="900" dirty="0"/>
          </a:p>
        </p:txBody>
      </p:sp>
      <p:sp>
        <p:nvSpPr>
          <p:cNvPr id="35" name="Shape 21"/>
          <p:cNvSpPr/>
          <p:nvPr/>
        </p:nvSpPr>
        <p:spPr>
          <a:xfrm>
            <a:off x="381305" y="6391656"/>
            <a:ext cx="11430000" cy="590702"/>
          </a:xfrm>
          <a:prstGeom prst="roundRect">
            <a:avLst>
              <a:gd name="adj" fmla="val 19974"/>
            </a:avLst>
          </a:prstGeom>
          <a:solidFill>
            <a:srgbClr val="E5E0D6"/>
          </a:solidFill>
          <a:ln w="12700">
            <a:solidFill>
              <a:srgbClr val="D4C5B0"/>
            </a:solidFill>
            <a:prstDash val="solid"/>
          </a:ln>
        </p:spPr>
      </p:sp>
      <p:pic>
        <p:nvPicPr>
          <p:cNvPr id="36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-20192" b="-20192"/>
          <a:stretch/>
        </p:blipFill>
        <p:spPr>
          <a:xfrm>
            <a:off x="543154" y="6553505"/>
            <a:ext cx="237744" cy="267005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895198" y="6553505"/>
            <a:ext cx="37847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4032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"Trust is the currency of the premium market."</a:t>
            </a:r>
            <a:endParaRPr lang="en-US" sz="1300" dirty="0"/>
          </a:p>
        </p:txBody>
      </p:sp>
      <p:sp>
        <p:nvSpPr>
          <p:cNvPr id="38" name="Text 23"/>
          <p:cNvSpPr txBox="1"/>
          <p:nvPr/>
        </p:nvSpPr>
        <p:spPr>
          <a:xfrm>
            <a:off x="7244791" y="6590995"/>
            <a:ext cx="137068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4032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No Insurance Needed </a:t>
            </a:r>
            <a:endParaRPr lang="en-US" sz="1000" dirty="0"/>
          </a:p>
        </p:txBody>
      </p:sp>
      <p:pic>
        <p:nvPicPr>
          <p:cNvPr id="39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0" b="0"/>
          <a:stretch/>
        </p:blipFill>
        <p:spPr>
          <a:xfrm>
            <a:off x="7035394" y="6620256"/>
            <a:ext cx="133502" cy="133502"/>
          </a:xfrm>
          <a:prstGeom prst="rect">
            <a:avLst/>
          </a:prstGeom>
        </p:spPr>
      </p:pic>
      <p:sp>
        <p:nvSpPr>
          <p:cNvPr id="40" name="Text 24"/>
          <p:cNvSpPr txBox="1"/>
          <p:nvPr/>
        </p:nvSpPr>
        <p:spPr>
          <a:xfrm>
            <a:off x="8877910" y="6590995"/>
            <a:ext cx="16130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4032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Free Discrete Shipping </a:t>
            </a:r>
            <a:endParaRPr lang="en-US" sz="1000" dirty="0"/>
          </a:p>
        </p:txBody>
      </p:sp>
      <p:pic>
        <p:nvPicPr>
          <p:cNvPr id="41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0" b="0"/>
          <a:stretch/>
        </p:blipFill>
        <p:spPr>
          <a:xfrm>
            <a:off x="8668512" y="6620256"/>
            <a:ext cx="133502" cy="133502"/>
          </a:xfrm>
          <a:prstGeom prst="rect">
            <a:avLst/>
          </a:prstGeom>
        </p:spPr>
      </p:pic>
      <p:sp>
        <p:nvSpPr>
          <p:cNvPr id="42" name="Text 25"/>
          <p:cNvSpPr txBox="1"/>
          <p:nvPr/>
        </p:nvSpPr>
        <p:spPr>
          <a:xfrm>
            <a:off x="10559491" y="6590995"/>
            <a:ext cx="12838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4032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Licensed Providers </a:t>
            </a:r>
            <a:endParaRPr lang="en-US" sz="1000" dirty="0"/>
          </a:p>
        </p:txBody>
      </p:sp>
      <p:pic>
        <p:nvPicPr>
          <p:cNvPr id="43" name="Image 15" descr="preencoded.png">    </p:cNvPr>
          <p:cNvPicPr>
            <a:picLocks noChangeAspect="1"/>
          </p:cNvPicPr>
          <p:nvPr/>
        </p:nvPicPr>
        <p:blipFill>
          <a:blip r:embed="rId16"/>
          <a:srcRect l="0" r="0" t="0" b="0"/>
          <a:stretch/>
        </p:blipFill>
        <p:spPr>
          <a:xfrm>
            <a:off x="10350094" y="6620256"/>
            <a:ext cx="133502" cy="133502"/>
          </a:xfrm>
          <a:prstGeom prst="rect">
            <a:avLst/>
          </a:prstGeom>
        </p:spPr>
      </p:pic>
      <p:pic>
        <p:nvPicPr>
          <p:cNvPr id="44" name="Image 16" descr="preencoded.png">    </p:cNvPr>
          <p:cNvPicPr>
            <a:picLocks noChangeAspect="1"/>
          </p:cNvPicPr>
          <p:nvPr/>
        </p:nvPicPr>
        <p:blipFill>
          <a:blip r:embed="rId17"/>
          <a:srcRect l="0" r="0" t="0" b="0"/>
          <a:stretch/>
        </p:blipFill>
        <p:spPr>
          <a:xfrm>
            <a:off x="1854403" y="2295144"/>
            <a:ext cx="761695" cy="761695"/>
          </a:xfrm>
          <a:prstGeom prst="rect">
            <a:avLst/>
          </a:prstGeom>
        </p:spPr>
      </p:pic>
      <p:pic>
        <p:nvPicPr>
          <p:cNvPr id="45" name="Image 17" descr="preencoded.png">    </p:cNvPr>
          <p:cNvPicPr>
            <a:picLocks noChangeAspect="1"/>
          </p:cNvPicPr>
          <p:nvPr/>
        </p:nvPicPr>
        <p:blipFill>
          <a:blip r:embed="rId18"/>
          <a:srcRect l="0" r="0" t="0" b="0"/>
          <a:stretch/>
        </p:blipFill>
        <p:spPr>
          <a:xfrm>
            <a:off x="2092147" y="2533802"/>
            <a:ext cx="286207" cy="286207"/>
          </a:xfrm>
          <a:prstGeom prst="rect">
            <a:avLst/>
          </a:prstGeom>
        </p:spPr>
      </p:pic>
      <p:sp>
        <p:nvSpPr>
          <p:cNvPr id="46" name="Text 26"/>
          <p:cNvSpPr txBox="1"/>
          <p:nvPr/>
        </p:nvSpPr>
        <p:spPr>
          <a:xfrm>
            <a:off x="670255" y="3286354"/>
            <a:ext cx="313639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9F7F2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90-Day Money-Back Guarantee</a:t>
            </a:r>
            <a:endParaRPr lang="en-US" sz="2200" dirty="0"/>
          </a:p>
        </p:txBody>
      </p:sp>
      <p:pic>
        <p:nvPicPr>
          <p:cNvPr id="47" name="Image 18" descr="preencoded.png">    </p:cNvPr>
          <p:cNvPicPr>
            <a:picLocks noChangeAspect="1"/>
          </p:cNvPicPr>
          <p:nvPr/>
        </p:nvPicPr>
        <p:blipFill>
          <a:blip r:embed="rId19"/>
          <a:srcRect l="0" r="0" t="-375" b="-375"/>
          <a:stretch/>
        </p:blipFill>
        <p:spPr>
          <a:xfrm>
            <a:off x="1930298" y="4123944"/>
            <a:ext cx="609905" cy="38405"/>
          </a:xfrm>
          <a:prstGeom prst="rect">
            <a:avLst/>
          </a:prstGeom>
        </p:spPr>
      </p:pic>
      <p:sp>
        <p:nvSpPr>
          <p:cNvPr id="48" name="Text 27"/>
          <p:cNvSpPr txBox="1"/>
          <p:nvPr/>
        </p:nvSpPr>
        <p:spPr>
          <a:xfrm>
            <a:off x="685800" y="4315054"/>
            <a:ext cx="310530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"If you don't see results in 3 months, you get a full refund. No questions asked."</a:t>
            </a:r>
            <a:endParaRPr lang="en-US" sz="1200" dirty="0"/>
          </a:p>
        </p:txBody>
      </p:sp>
      <p:sp>
        <p:nvSpPr>
          <p:cNvPr id="49" name="Shape 28"/>
          <p:cNvSpPr/>
          <p:nvPr/>
        </p:nvSpPr>
        <p:spPr>
          <a:xfrm>
            <a:off x="724205" y="5038344"/>
            <a:ext cx="3029407" cy="705002"/>
          </a:xfrm>
          <a:prstGeom prst="roundRect">
            <a:avLst>
              <a:gd name="adj" fmla="val 14022"/>
            </a:avLst>
          </a:prstGeom>
          <a:solidFill>
            <a:srgbClr val="2D3A2D"/>
          </a:solidFill>
          <a:ln w="12700">
            <a:solidFill>
              <a:srgbClr val="8FA38F"/>
            </a:solidFill>
            <a:prstDash val="solid"/>
          </a:ln>
        </p:spPr>
      </p:sp>
      <p:sp>
        <p:nvSpPr>
          <p:cNvPr id="50" name="Text 29"/>
          <p:cNvSpPr txBox="1"/>
          <p:nvPr/>
        </p:nvSpPr>
        <p:spPr>
          <a:xfrm>
            <a:off x="832104" y="5124298"/>
            <a:ext cx="28136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spc="45" kern="0" dirty="0">
                <a:solidFill>
                  <a:srgbClr val="8FA38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Intent</a:t>
            </a:r>
            <a:endParaRPr lang="en-US" sz="900" dirty="0"/>
          </a:p>
        </p:txBody>
      </p:sp>
      <p:sp>
        <p:nvSpPr>
          <p:cNvPr id="51" name="Text 30"/>
          <p:cNvSpPr txBox="1"/>
          <p:nvPr/>
        </p:nvSpPr>
        <p:spPr>
          <a:xfrm>
            <a:off x="847649" y="5277002"/>
            <a:ext cx="27816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Removes the primary barrier: "What if it doesn't work?"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Visual Extract to PPTX Converter</cp:lastModifiedBy>
  <cp:revision>1</cp:revision>
  <dcterms:created xsi:type="dcterms:W3CDTF">2026-02-17T13:42:10Z</dcterms:created>
  <dcterms:modified xsi:type="dcterms:W3CDTF">2026-02-17T13:42:10Z</dcterms:modified>
</cp:coreProperties>
</file>