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image" Target="../media/image-10-12.png"/><Relationship Id="rId13" Type="http://schemas.openxmlformats.org/officeDocument/2006/relationships/image" Target="../media/image-10-13.png"/><Relationship Id="rId14" Type="http://schemas.openxmlformats.org/officeDocument/2006/relationships/image" Target="../media/image-10-14.png"/><Relationship Id="rId15" Type="http://schemas.openxmlformats.org/officeDocument/2006/relationships/image" Target="../media/image-10-15.png"/><Relationship Id="rId16" Type="http://schemas.openxmlformats.org/officeDocument/2006/relationships/image" Target="../media/image-10-16.png"/><Relationship Id="rId17" Type="http://schemas.openxmlformats.org/officeDocument/2006/relationships/image" Target="../media/image-10-17.png"/><Relationship Id="rId18" Type="http://schemas.openxmlformats.org/officeDocument/2006/relationships/image" Target="../media/image-10-18.png"/><Relationship Id="rId19" Type="http://schemas.openxmlformats.org/officeDocument/2006/relationships/image" Target="../media/image-10-19.png"/><Relationship Id="rId20" Type="http://schemas.openxmlformats.org/officeDocument/2006/relationships/image" Target="../media/image-10-20.png"/><Relationship Id="rId21" Type="http://schemas.openxmlformats.org/officeDocument/2006/relationships/slideLayout" Target="../slideLayouts/slideLayout1.xml"/><Relationship Id="rId2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image" Target="../media/image-2-6.png"/><Relationship Id="rId7" Type="http://schemas.openxmlformats.org/officeDocument/2006/relationships/image" Target="../media/image-2-7.png"/><Relationship Id="rId8" Type="http://schemas.openxmlformats.org/officeDocument/2006/relationships/image" Target="../media/image-2-8.png"/><Relationship Id="rId9" Type="http://schemas.openxmlformats.org/officeDocument/2006/relationships/image" Target="../media/image-2-9.png"/><Relationship Id="rId10" Type="http://schemas.openxmlformats.org/officeDocument/2006/relationships/image" Target="../media/image-2-10.png"/><Relationship Id="rId11" Type="http://schemas.openxmlformats.org/officeDocument/2006/relationships/image" Target="../media/image-2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image" Target="../media/image-5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image" Target="../media/image-8-13.png"/><Relationship Id="rId14" Type="http://schemas.openxmlformats.org/officeDocument/2006/relationships/image" Target="../media/image-8-14.png"/><Relationship Id="rId15" Type="http://schemas.openxmlformats.org/officeDocument/2006/relationships/image" Target="../media/image-8-15.png"/><Relationship Id="rId16" Type="http://schemas.openxmlformats.org/officeDocument/2006/relationships/image" Target="../media/image-8-16.png"/><Relationship Id="rId17" Type="http://schemas.openxmlformats.org/officeDocument/2006/relationships/image" Target="../media/image-8-17.png"/><Relationship Id="rId18" Type="http://schemas.openxmlformats.org/officeDocument/2006/relationships/slideLayout" Target="../slideLayouts/slideLayout1.xml"/><Relationship Id="rId1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2191695" cy="190195"/>
          </a:xfrm>
          <a:prstGeom prst="rect">
            <a:avLst/>
          </a:prstGeom>
          <a:solidFill>
            <a:srgbClr val="1A5F9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334195" y="4000500"/>
            <a:ext cx="3810305" cy="3810305"/>
          </a:xfrm>
          <a:prstGeom prst="ellipse">
            <a:avLst/>
          </a:prstGeom>
          <a:noFill/>
          <a:ln w="508000">
            <a:solidFill>
              <a:srgbClr val="EEF2F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6248095"/>
            <a:ext cx="304495" cy="304495"/>
          </a:xfrm>
          <a:prstGeom prst="ellipse">
            <a:avLst/>
          </a:prstGeom>
          <a:solidFill>
            <a:srgbClr val="1E3A8A">
              <a:alpha val="6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7" name="Text 5"/>
          <p:cNvSpPr txBox="1"/>
          <p:nvPr/>
        </p:nvSpPr>
        <p:spPr>
          <a:xfrm>
            <a:off x="875995" y="6305702"/>
            <a:ext cx="184800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52" kern="0" dirty="0">
                <a:solidFill>
                  <a:srgbClr val="1E3A8A">
                    <a:alpha val="60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ACADEMIC COURSEWARE</a:t>
            </a:r>
            <a:endParaRPr lang="en-US" sz="1000" dirty="0"/>
          </a:p>
        </p:txBody>
      </p:sp>
      <p:sp>
        <p:nvSpPr>
          <p:cNvPr id="8" name="Text 6"/>
          <p:cNvSpPr txBox="1"/>
          <p:nvPr/>
        </p:nvSpPr>
        <p:spPr>
          <a:xfrm>
            <a:off x="2696566" y="1543507"/>
            <a:ext cx="6801307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spc="180" kern="0" dirty="0">
                <a:solidFill>
                  <a:srgbClr val="64748B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Marketing 101 | Module 5</a:t>
            </a:r>
            <a:endParaRPr lang="en-US" sz="1800" dirty="0"/>
          </a:p>
        </p:txBody>
      </p:sp>
      <p:sp>
        <p:nvSpPr>
          <p:cNvPr id="9" name="Text 7"/>
          <p:cNvSpPr txBox="1"/>
          <p:nvPr/>
        </p:nvSpPr>
        <p:spPr>
          <a:xfrm>
            <a:off x="2668219" y="2000707"/>
            <a:ext cx="6858000" cy="14292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4500" b="1" dirty="0">
                <a:solidFill>
                  <a:srgbClr val="1A5F96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 Product Strategy +</a:t>
            </a:r>
            <a:pPr algn="ctr" indent="0" marL="0">
              <a:buNone/>
            </a:pPr>
            <a:endParaRPr lang="en-US" sz="4500" dirty="0"/>
          </a:p>
          <a:p>
            <a:pPr algn="ctr" indent="0" marL="0">
              <a:buNone/>
            </a:pPr>
            <a:r>
              <a:rPr lang="en-US" sz="4500" b="1" dirty="0">
                <a:solidFill>
                  <a:srgbClr val="1A5F96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The Customer Experience </a:t>
            </a:r>
            <a:endParaRPr lang="en-US" sz="4500" dirty="0"/>
          </a:p>
        </p:txBody>
      </p:sp>
      <p:sp>
        <p:nvSpPr>
          <p:cNvPr id="10" name="Text 8"/>
          <p:cNvSpPr txBox="1"/>
          <p:nvPr/>
        </p:nvSpPr>
        <p:spPr>
          <a:xfrm>
            <a:off x="2696566" y="3657600"/>
            <a:ext cx="6801307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i="1" dirty="0">
                <a:solidFill>
                  <a:srgbClr val="4755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"What You’re Really Selling"</a:t>
            </a:r>
            <a:endParaRPr lang="en-US" sz="2200" dirty="0"/>
          </a:p>
        </p:txBody>
      </p:sp>
      <p:sp>
        <p:nvSpPr>
          <p:cNvPr id="11" name="Shape 9"/>
          <p:cNvSpPr/>
          <p:nvPr/>
        </p:nvSpPr>
        <p:spPr>
          <a:xfrm>
            <a:off x="2754173" y="4457700"/>
            <a:ext cx="6687007" cy="19202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>
                <a:alpha val="0"/>
              </a:srgbClr>
            </a:solidFill>
            <a:prstDash val="solid"/>
          </a:ln>
        </p:spPr>
      </p:sp>
      <p:sp>
        <p:nvSpPr>
          <p:cNvPr id="12" name="Text 10"/>
          <p:cNvSpPr txBox="1"/>
          <p:nvPr/>
        </p:nvSpPr>
        <p:spPr>
          <a:xfrm>
            <a:off x="2696566" y="4705502"/>
            <a:ext cx="6801307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64748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Department of Business &amp; Marketing</a:t>
            </a:r>
            <a:endParaRPr lang="en-US" sz="1500" dirty="0"/>
          </a:p>
        </p:txBody>
      </p:sp>
      <p:sp>
        <p:nvSpPr>
          <p:cNvPr id="13" name="Text 11"/>
          <p:cNvSpPr txBox="1"/>
          <p:nvPr/>
        </p:nvSpPr>
        <p:spPr>
          <a:xfrm>
            <a:off x="2696566" y="5048402"/>
            <a:ext cx="6801307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Spring Semester 2026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952805"/>
            <a:ext cx="12191695" cy="5429707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71500" y="1333195"/>
            <a:ext cx="3866998" cy="4667098"/>
          </a:xfrm>
          <a:prstGeom prst="roundRect">
            <a:avLst>
              <a:gd name="adj" fmla="val 699"/>
            </a:avLst>
          </a:prstGeom>
          <a:solidFill>
            <a:srgbClr val="FFFFFF"/>
          </a:solidFill>
          <a:ln/>
          <a:effectLst>
            <a:outerShdw sx="100000" sy="100000" kx="0" ky="0" algn="bl" rotWithShape="0" blurRad="63500" dist="38100" dir="162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71500" y="1333195"/>
            <a:ext cx="3866998" cy="57607"/>
          </a:xfrm>
          <a:prstGeom prst="roundRect">
            <a:avLst>
              <a:gd name="adj" fmla="val 46915"/>
            </a:avLst>
          </a:prstGeom>
          <a:solidFill>
            <a:srgbClr val="64748B"/>
          </a:solidFill>
          <a:ln w="12700">
            <a:solidFill>
              <a:srgbClr val="64748B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09244" y="2152498"/>
            <a:ext cx="3390595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09244" y="1628546"/>
            <a:ext cx="381305" cy="381305"/>
          </a:xfrm>
          <a:prstGeom prst="ellipse">
            <a:avLst/>
          </a:prstGeom>
          <a:solidFill>
            <a:srgbClr val="64748B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-8929" b="-8929"/>
          <a:stretch/>
        </p:blipFill>
        <p:spPr>
          <a:xfrm>
            <a:off x="990295" y="1729130"/>
            <a:ext cx="19202" cy="181051"/>
          </a:xfrm>
          <a:prstGeom prst="rect">
            <a:avLst/>
          </a:prstGeom>
        </p:spPr>
      </p:pic>
      <p:sp>
        <p:nvSpPr>
          <p:cNvPr id="10" name="Text 7"/>
          <p:cNvSpPr txBox="1"/>
          <p:nvPr/>
        </p:nvSpPr>
        <p:spPr>
          <a:xfrm>
            <a:off x="1333195" y="1670609"/>
            <a:ext cx="1331366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334155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The Problem</a:t>
            </a:r>
            <a:endParaRPr lang="en-US" sz="1500" dirty="0"/>
          </a:p>
        </p:txBody>
      </p:sp>
      <p:sp>
        <p:nvSpPr>
          <p:cNvPr id="11" name="Text 8"/>
          <p:cNvSpPr txBox="1"/>
          <p:nvPr/>
        </p:nvSpPr>
        <p:spPr>
          <a:xfrm>
            <a:off x="809244" y="2352751"/>
            <a:ext cx="35058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App launched with </a:t>
            </a:r>
            <a:pPr algn="l" indent="0" marL="0">
              <a:buNone/>
            </a:pPr>
            <a:r>
              <a:rPr lang="en-US" sz="1200" b="1" dirty="0">
                <a:solidFill>
                  <a:srgbClr val="64748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everything</a:t>
            </a:r>
            <a:pPr algn="l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:</a:t>
            </a:r>
            <a:endParaRPr lang="en-US" sz="1200" dirty="0"/>
          </a:p>
        </p:txBody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244" y="2723998"/>
            <a:ext cx="1647749" cy="371246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809244" y="2723998"/>
            <a:ext cx="1648663" cy="372161"/>
          </a:xfrm>
          <a:prstGeom prst="rect">
            <a:avLst/>
          </a:prstGeom>
          <a:solidFill>
            <a:srgbClr val="FFFFFF">
              <a:alpha val="0"/>
            </a:srgbClr>
          </a:solidFill>
          <a:ln w="12700">
            <a:solidFill>
              <a:srgbClr val="E2E8F0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Journaling</a:t>
            </a:r>
            <a:endParaRPr lang="en-US" sz="1000" dirty="0"/>
          </a:p>
        </p:txBody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3005" y="2723998"/>
            <a:ext cx="1647749" cy="371246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2553005" y="2723998"/>
            <a:ext cx="1648663" cy="372161"/>
          </a:xfrm>
          <a:prstGeom prst="rect">
            <a:avLst/>
          </a:prstGeom>
          <a:solidFill>
            <a:srgbClr val="FFFFFF">
              <a:alpha val="0"/>
            </a:srgbClr>
          </a:solidFill>
          <a:ln w="12700">
            <a:solidFill>
              <a:srgbClr val="E2E8F0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Mood Track</a:t>
            </a:r>
            <a:endParaRPr lang="en-US" sz="1000" dirty="0"/>
          </a:p>
        </p:txBody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9244" y="3184855"/>
            <a:ext cx="1647749" cy="371246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809244" y="3184855"/>
            <a:ext cx="1648663" cy="372161"/>
          </a:xfrm>
          <a:prstGeom prst="rect">
            <a:avLst/>
          </a:prstGeom>
          <a:solidFill>
            <a:srgbClr val="FFFFFF">
              <a:alpha val="0"/>
            </a:srgbClr>
          </a:solidFill>
          <a:ln w="12700">
            <a:solidFill>
              <a:srgbClr val="E2E8F0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Goals</a:t>
            </a:r>
            <a:endParaRPr lang="en-US" sz="1000" dirty="0"/>
          </a:p>
        </p:txBody>
      </p:sp>
      <p:pic>
        <p:nvPicPr>
          <p:cNvPr id="1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53005" y="3184855"/>
            <a:ext cx="1647749" cy="371246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2553005" y="3184855"/>
            <a:ext cx="1648663" cy="372161"/>
          </a:xfrm>
          <a:prstGeom prst="rect">
            <a:avLst/>
          </a:prstGeom>
          <a:solidFill>
            <a:srgbClr val="FFFFFF">
              <a:alpha val="0"/>
            </a:srgbClr>
          </a:solidFill>
          <a:ln w="12700">
            <a:solidFill>
              <a:srgbClr val="E2E8F0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Reminders</a:t>
            </a:r>
            <a:endParaRPr lang="en-US" sz="1000" dirty="0"/>
          </a:p>
        </p:txBody>
      </p:sp>
      <p:pic>
        <p:nvPicPr>
          <p:cNvPr id="20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9244" y="3646627"/>
            <a:ext cx="1647749" cy="371246"/>
          </a:xfrm>
          <a:prstGeom prst="rect">
            <a:avLst/>
          </a:prstGeom>
        </p:spPr>
      </p:pic>
      <p:sp>
        <p:nvSpPr>
          <p:cNvPr id="21" name="Text 13"/>
          <p:cNvSpPr/>
          <p:nvPr/>
        </p:nvSpPr>
        <p:spPr>
          <a:xfrm>
            <a:off x="809244" y="3646627"/>
            <a:ext cx="1648663" cy="372161"/>
          </a:xfrm>
          <a:prstGeom prst="rect">
            <a:avLst/>
          </a:prstGeom>
          <a:solidFill>
            <a:srgbClr val="FFFFFF">
              <a:alpha val="0"/>
            </a:srgbClr>
          </a:solidFill>
          <a:ln w="12700">
            <a:solidFill>
              <a:srgbClr val="E2E8F0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Feed</a:t>
            </a:r>
            <a:endParaRPr lang="en-US" sz="1000" dirty="0"/>
          </a:p>
        </p:txBody>
      </p:sp>
      <p:pic>
        <p:nvPicPr>
          <p:cNvPr id="22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53005" y="3646627"/>
            <a:ext cx="1647749" cy="371246"/>
          </a:xfrm>
          <a:prstGeom prst="rect">
            <a:avLst/>
          </a:prstGeom>
        </p:spPr>
      </p:pic>
      <p:sp>
        <p:nvSpPr>
          <p:cNvPr id="23" name="Text 14"/>
          <p:cNvSpPr/>
          <p:nvPr/>
        </p:nvSpPr>
        <p:spPr>
          <a:xfrm>
            <a:off x="2553005" y="3646627"/>
            <a:ext cx="1648663" cy="372161"/>
          </a:xfrm>
          <a:prstGeom prst="rect">
            <a:avLst/>
          </a:prstGeom>
          <a:solidFill>
            <a:srgbClr val="FFFFFF">
              <a:alpha val="0"/>
            </a:srgbClr>
          </a:solidFill>
          <a:ln w="12700">
            <a:solidFill>
              <a:srgbClr val="E2E8F0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Playlists</a:t>
            </a:r>
            <a:endParaRPr lang="en-US" sz="1000" dirty="0"/>
          </a:p>
        </p:txBody>
      </p:sp>
      <p:pic>
        <p:nvPicPr>
          <p:cNvPr id="24" name="Image 7" descr="preencoded.png">    </p:cNvPr>
          <p:cNvPicPr>
            <a:picLocks noChangeAspect="1"/>
          </p:cNvPicPr>
          <p:nvPr/>
        </p:nvPicPr>
        <p:blipFill>
          <a:blip r:embed="rId8"/>
          <a:srcRect l="0" r="0" t="-7" b="-7"/>
          <a:stretch/>
        </p:blipFill>
        <p:spPr>
          <a:xfrm>
            <a:off x="809244" y="4756709"/>
            <a:ext cx="3390595" cy="1005840"/>
          </a:xfrm>
          <a:prstGeom prst="rect">
            <a:avLst/>
          </a:prstGeom>
        </p:spPr>
      </p:pic>
      <p:sp>
        <p:nvSpPr>
          <p:cNvPr id="25" name="Text 15"/>
          <p:cNvSpPr txBox="1"/>
          <p:nvPr/>
        </p:nvSpPr>
        <p:spPr>
          <a:xfrm>
            <a:off x="990295" y="4899355"/>
            <a:ext cx="3143707" cy="7242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7F1D1D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"I don't know what to do first. It feels like homework."</a:t>
            </a:r>
            <a:pPr algn="l" indent="0" marL="0">
              <a:buNone/>
            </a:pPr>
            <a:endParaRPr lang="en-US" sz="1200" dirty="0"/>
          </a:p>
          <a:p>
            <a:pPr algn="l" indent="0" marL="0">
              <a:buNone/>
            </a:pPr>
            <a:r>
              <a:rPr lang="en-US" sz="1000" i="1" dirty="0">
                <a:solidFill>
                  <a:srgbClr val="7F1D1D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— Overwhelmed Student</a:t>
            </a:r>
            <a:endParaRPr lang="en-US" sz="1200" dirty="0"/>
          </a:p>
        </p:txBody>
      </p:sp>
      <p:sp>
        <p:nvSpPr>
          <p:cNvPr id="26" name="Shape 16"/>
          <p:cNvSpPr/>
          <p:nvPr/>
        </p:nvSpPr>
        <p:spPr>
          <a:xfrm>
            <a:off x="4724705" y="1333195"/>
            <a:ext cx="3866998" cy="4667098"/>
          </a:xfrm>
          <a:prstGeom prst="roundRect">
            <a:avLst>
              <a:gd name="adj" fmla="val 699"/>
            </a:avLst>
          </a:prstGeom>
          <a:solidFill>
            <a:srgbClr val="FFFFFF"/>
          </a:solidFill>
          <a:ln/>
          <a:effectLst>
            <a:outerShdw sx="100000" sy="100000" kx="0" ky="0" algn="bl" rotWithShape="0" blurRad="63500" dist="38100" dir="16200000">
              <a:srgbClr val="000000">
                <a:alpha val="10000"/>
              </a:srgbClr>
            </a:outerShdw>
          </a:effectLst>
        </p:spPr>
      </p:sp>
      <p:sp>
        <p:nvSpPr>
          <p:cNvPr id="27" name="Shape 17"/>
          <p:cNvSpPr/>
          <p:nvPr/>
        </p:nvSpPr>
        <p:spPr>
          <a:xfrm>
            <a:off x="4724705" y="1333195"/>
            <a:ext cx="3866998" cy="57607"/>
          </a:xfrm>
          <a:prstGeom prst="roundRect">
            <a:avLst>
              <a:gd name="adj" fmla="val 46915"/>
            </a:avLst>
          </a:prstGeom>
          <a:solidFill>
            <a:srgbClr val="1A5F96"/>
          </a:solidFill>
          <a:ln w="12700">
            <a:solidFill>
              <a:srgbClr val="1A5F96">
                <a:alpha val="0"/>
              </a:srgbClr>
            </a:solidFill>
            <a:prstDash val="solid"/>
          </a:ln>
        </p:spPr>
      </p:sp>
      <p:sp>
        <p:nvSpPr>
          <p:cNvPr id="28" name="Shape 18"/>
          <p:cNvSpPr/>
          <p:nvPr/>
        </p:nvSpPr>
        <p:spPr>
          <a:xfrm>
            <a:off x="4962449" y="2152498"/>
            <a:ext cx="3390595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>
                <a:alpha val="0"/>
              </a:srgbClr>
            </a:solidFill>
            <a:prstDash val="solid"/>
          </a:ln>
        </p:spPr>
      </p:sp>
      <p:sp>
        <p:nvSpPr>
          <p:cNvPr id="29" name="Shape 19"/>
          <p:cNvSpPr/>
          <p:nvPr/>
        </p:nvSpPr>
        <p:spPr>
          <a:xfrm>
            <a:off x="4962449" y="1628546"/>
            <a:ext cx="381305" cy="381305"/>
          </a:xfrm>
          <a:prstGeom prst="ellipse">
            <a:avLst/>
          </a:prstGeom>
          <a:solidFill>
            <a:srgbClr val="1A5F9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30" name="Image 8" descr="preencoded.png">    </p:cNvPr>
          <p:cNvPicPr>
            <a:picLocks noChangeAspect="1"/>
          </p:cNvPicPr>
          <p:nvPr/>
        </p:nvPicPr>
        <p:blipFill>
          <a:blip r:embed="rId9"/>
          <a:srcRect l="0" r="0" t="0" b="0"/>
          <a:stretch/>
        </p:blipFill>
        <p:spPr>
          <a:xfrm>
            <a:off x="5062118" y="1729130"/>
            <a:ext cx="181051" cy="181051"/>
          </a:xfrm>
          <a:prstGeom prst="rect">
            <a:avLst/>
          </a:prstGeom>
        </p:spPr>
      </p:pic>
      <p:sp>
        <p:nvSpPr>
          <p:cNvPr id="31" name="Text 20"/>
          <p:cNvSpPr txBox="1"/>
          <p:nvPr/>
        </p:nvSpPr>
        <p:spPr>
          <a:xfrm>
            <a:off x="5486400" y="1670609"/>
            <a:ext cx="141732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334155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The Redesign</a:t>
            </a:r>
            <a:endParaRPr lang="en-US" sz="1500" dirty="0"/>
          </a:p>
        </p:txBody>
      </p:sp>
      <p:sp>
        <p:nvSpPr>
          <p:cNvPr id="32" name="Text 21"/>
          <p:cNvSpPr txBox="1"/>
          <p:nvPr/>
        </p:nvSpPr>
        <p:spPr>
          <a:xfrm>
            <a:off x="4962449" y="2352751"/>
            <a:ext cx="346740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Simplification around the </a:t>
            </a:r>
            <a:pPr algn="l" indent="0" marL="0">
              <a:buNone/>
            </a:pPr>
            <a:r>
              <a:rPr lang="en-US" sz="1200" b="1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core benefit</a:t>
            </a:r>
            <a:pPr algn="l"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: "Help me feel calmer in 60 seconds." </a:t>
            </a:r>
            <a:endParaRPr lang="en-US" sz="1200" dirty="0"/>
          </a:p>
        </p:txBody>
      </p:sp>
      <p:sp>
        <p:nvSpPr>
          <p:cNvPr id="33" name="Shape 22"/>
          <p:cNvSpPr/>
          <p:nvPr/>
        </p:nvSpPr>
        <p:spPr>
          <a:xfrm>
            <a:off x="4962449" y="3000146"/>
            <a:ext cx="3390595" cy="418795"/>
          </a:xfrm>
          <a:prstGeom prst="roundRect">
            <a:avLst>
              <a:gd name="adj" fmla="val 39698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34" name="Image 9" descr="preencoded.png">    </p:cNvPr>
          <p:cNvPicPr>
            <a:picLocks noChangeAspect="1"/>
          </p:cNvPicPr>
          <p:nvPr/>
        </p:nvPicPr>
        <p:blipFill>
          <a:blip r:embed="rId10"/>
          <a:srcRect l="0" r="0" t="-180" b="-180"/>
          <a:stretch/>
        </p:blipFill>
        <p:spPr>
          <a:xfrm>
            <a:off x="5057546" y="3124505"/>
            <a:ext cx="95098" cy="152705"/>
          </a:xfrm>
          <a:prstGeom prst="rect">
            <a:avLst/>
          </a:prstGeom>
        </p:spPr>
      </p:pic>
      <p:sp>
        <p:nvSpPr>
          <p:cNvPr id="35" name="Text 23"/>
          <p:cNvSpPr txBox="1"/>
          <p:nvPr/>
        </p:nvSpPr>
        <p:spPr>
          <a:xfrm>
            <a:off x="5266944" y="3095244"/>
            <a:ext cx="212049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E3A8A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One "Start Here" Button</a:t>
            </a:r>
            <a:endParaRPr lang="en-US" sz="1200" dirty="0"/>
          </a:p>
        </p:txBody>
      </p:sp>
      <p:sp>
        <p:nvSpPr>
          <p:cNvPr id="36" name="Shape 24"/>
          <p:cNvSpPr/>
          <p:nvPr/>
        </p:nvSpPr>
        <p:spPr>
          <a:xfrm>
            <a:off x="4962449" y="3562502"/>
            <a:ext cx="3390595" cy="418795"/>
          </a:xfrm>
          <a:prstGeom prst="roundRect">
            <a:avLst>
              <a:gd name="adj" fmla="val 39698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37" name="Image 10" descr="preencoded.png">    </p:cNvPr>
          <p:cNvPicPr>
            <a:picLocks noChangeAspect="1"/>
          </p:cNvPicPr>
          <p:nvPr/>
        </p:nvPicPr>
        <p:blipFill>
          <a:blip r:embed="rId11"/>
          <a:srcRect l="0" r="0" t="-43" b="-43"/>
          <a:stretch/>
        </p:blipFill>
        <p:spPr>
          <a:xfrm>
            <a:off x="5057546" y="3685946"/>
            <a:ext cx="133502" cy="152705"/>
          </a:xfrm>
          <a:prstGeom prst="rect">
            <a:avLst/>
          </a:prstGeom>
        </p:spPr>
      </p:pic>
      <p:sp>
        <p:nvSpPr>
          <p:cNvPr id="38" name="Text 25"/>
          <p:cNvSpPr txBox="1"/>
          <p:nvPr/>
        </p:nvSpPr>
        <p:spPr>
          <a:xfrm>
            <a:off x="5305349" y="3657600"/>
            <a:ext cx="223296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E3A8A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60-Second Breathing Tool</a:t>
            </a:r>
            <a:endParaRPr lang="en-US" sz="1200" dirty="0"/>
          </a:p>
        </p:txBody>
      </p:sp>
      <p:sp>
        <p:nvSpPr>
          <p:cNvPr id="39" name="Shape 26"/>
          <p:cNvSpPr/>
          <p:nvPr/>
        </p:nvSpPr>
        <p:spPr>
          <a:xfrm>
            <a:off x="4962449" y="4123944"/>
            <a:ext cx="3390595" cy="418795"/>
          </a:xfrm>
          <a:prstGeom prst="roundRect">
            <a:avLst>
              <a:gd name="adj" fmla="val 39698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40" name="Image 11" descr="preencoded.png">    </p:cNvPr>
          <p:cNvPicPr>
            <a:picLocks noChangeAspect="1"/>
          </p:cNvPicPr>
          <p:nvPr/>
        </p:nvPicPr>
        <p:blipFill>
          <a:blip r:embed="rId12"/>
          <a:srcRect l="0" r="0" t="0" b="0"/>
          <a:stretch/>
        </p:blipFill>
        <p:spPr>
          <a:xfrm>
            <a:off x="5057546" y="4248302"/>
            <a:ext cx="152705" cy="152705"/>
          </a:xfrm>
          <a:prstGeom prst="rect">
            <a:avLst/>
          </a:prstGeom>
        </p:spPr>
      </p:pic>
      <p:sp>
        <p:nvSpPr>
          <p:cNvPr id="41" name="Text 27"/>
          <p:cNvSpPr txBox="1"/>
          <p:nvPr/>
        </p:nvSpPr>
        <p:spPr>
          <a:xfrm>
            <a:off x="5324551" y="4219956"/>
            <a:ext cx="190469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E3A8A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One Simple Next Step</a:t>
            </a:r>
            <a:endParaRPr lang="en-US" sz="1200" dirty="0"/>
          </a:p>
        </p:txBody>
      </p:sp>
      <p:sp>
        <p:nvSpPr>
          <p:cNvPr id="42" name="Text 28"/>
          <p:cNvSpPr txBox="1"/>
          <p:nvPr/>
        </p:nvSpPr>
        <p:spPr>
          <a:xfrm>
            <a:off x="5248656" y="4733849"/>
            <a:ext cx="3182112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Features didn't disappear—they just became secondary.</a:t>
            </a:r>
            <a:endParaRPr lang="en-US" sz="1000" dirty="0"/>
          </a:p>
        </p:txBody>
      </p:sp>
      <p:sp>
        <p:nvSpPr>
          <p:cNvPr id="43" name="Shape 29"/>
          <p:cNvSpPr/>
          <p:nvPr/>
        </p:nvSpPr>
        <p:spPr>
          <a:xfrm>
            <a:off x="8876995" y="1333195"/>
            <a:ext cx="2743200" cy="4667098"/>
          </a:xfrm>
          <a:prstGeom prst="roundRect">
            <a:avLst>
              <a:gd name="adj" fmla="val 1389"/>
            </a:avLst>
          </a:prstGeom>
          <a:solidFill>
            <a:srgbClr val="ECFDF5"/>
          </a:solidFill>
          <a:ln/>
          <a:effectLst>
            <a:outerShdw sx="100000" sy="100000" kx="0" ky="0" algn="bl" rotWithShape="0" blurRad="63500" dist="38100" dir="16200000">
              <a:srgbClr val="000000">
                <a:alpha val="10000"/>
              </a:srgbClr>
            </a:outerShdw>
          </a:effectLst>
        </p:spPr>
      </p:sp>
      <p:sp>
        <p:nvSpPr>
          <p:cNvPr id="44" name="Shape 30"/>
          <p:cNvSpPr/>
          <p:nvPr/>
        </p:nvSpPr>
        <p:spPr>
          <a:xfrm>
            <a:off x="8876995" y="1333195"/>
            <a:ext cx="2743200" cy="57607"/>
          </a:xfrm>
          <a:prstGeom prst="roundRect">
            <a:avLst>
              <a:gd name="adj" fmla="val 66138"/>
            </a:avLst>
          </a:prstGeom>
          <a:solidFill>
            <a:srgbClr val="10B981"/>
          </a:solidFill>
          <a:ln w="12700">
            <a:solidFill>
              <a:srgbClr val="10B981">
                <a:alpha val="0"/>
              </a:srgbClr>
            </a:solidFill>
            <a:prstDash val="solid"/>
          </a:ln>
        </p:spPr>
      </p:sp>
      <p:sp>
        <p:nvSpPr>
          <p:cNvPr id="45" name="Shape 31"/>
          <p:cNvSpPr/>
          <p:nvPr/>
        </p:nvSpPr>
        <p:spPr>
          <a:xfrm>
            <a:off x="9115654" y="2583180"/>
            <a:ext cx="2266798" cy="9144"/>
          </a:xfrm>
          <a:prstGeom prst="rect">
            <a:avLst/>
          </a:prstGeom>
          <a:solidFill>
            <a:srgbClr val="A7F3D0"/>
          </a:solidFill>
          <a:ln w="12700">
            <a:solidFill>
              <a:srgbClr val="A7F3D0">
                <a:alpha val="0"/>
              </a:srgbClr>
            </a:solidFill>
            <a:prstDash val="solid"/>
          </a:ln>
        </p:spPr>
      </p:sp>
      <p:sp>
        <p:nvSpPr>
          <p:cNvPr id="46" name="Shape 32"/>
          <p:cNvSpPr/>
          <p:nvPr/>
        </p:nvSpPr>
        <p:spPr>
          <a:xfrm>
            <a:off x="9115654" y="2059229"/>
            <a:ext cx="381305" cy="381305"/>
          </a:xfrm>
          <a:prstGeom prst="ellipse">
            <a:avLst/>
          </a:prstGeom>
          <a:solidFill>
            <a:srgbClr val="10B981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47" name="Image 12" descr="preencoded.png">    </p:cNvPr>
          <p:cNvPicPr>
            <a:picLocks noChangeAspect="1"/>
          </p:cNvPicPr>
          <p:nvPr/>
        </p:nvPicPr>
        <p:blipFill>
          <a:blip r:embed="rId13"/>
          <a:srcRect l="0" r="0" t="0" b="0"/>
          <a:stretch/>
        </p:blipFill>
        <p:spPr>
          <a:xfrm>
            <a:off x="9215323" y="2158898"/>
            <a:ext cx="181051" cy="181051"/>
          </a:xfrm>
          <a:prstGeom prst="rect">
            <a:avLst/>
          </a:prstGeom>
        </p:spPr>
      </p:pic>
      <p:sp>
        <p:nvSpPr>
          <p:cNvPr id="48" name="Text 33"/>
          <p:cNvSpPr txBox="1"/>
          <p:nvPr/>
        </p:nvSpPr>
        <p:spPr>
          <a:xfrm>
            <a:off x="9639605" y="2100377"/>
            <a:ext cx="1335024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064E3B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The Outcome</a:t>
            </a:r>
            <a:endParaRPr lang="en-US" sz="1500" dirty="0"/>
          </a:p>
        </p:txBody>
      </p:sp>
      <p:sp>
        <p:nvSpPr>
          <p:cNvPr id="49" name="Text 34"/>
          <p:cNvSpPr txBox="1"/>
          <p:nvPr/>
        </p:nvSpPr>
        <p:spPr>
          <a:xfrm>
            <a:off x="9579254" y="2782519"/>
            <a:ext cx="1894637" cy="8577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059669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Success</a:t>
            </a:r>
            <a:endParaRPr lang="en-US" sz="3000" dirty="0"/>
          </a:p>
        </p:txBody>
      </p:sp>
      <p:pic>
        <p:nvPicPr>
          <p:cNvPr id="50" name="Image 13" descr="preencoded.png">    </p:cNvPr>
          <p:cNvPicPr>
            <a:picLocks noChangeAspect="1"/>
          </p:cNvPicPr>
          <p:nvPr/>
        </p:nvPicPr>
        <p:blipFill>
          <a:blip r:embed="rId14"/>
          <a:srcRect l="-247242" r="-247242" t="0" b="0"/>
          <a:stretch/>
        </p:blipFill>
        <p:spPr>
          <a:xfrm>
            <a:off x="9115654" y="2782519"/>
            <a:ext cx="2266798" cy="381305"/>
          </a:xfrm>
          <a:prstGeom prst="rect">
            <a:avLst/>
          </a:prstGeom>
        </p:spPr>
      </p:pic>
      <p:sp>
        <p:nvSpPr>
          <p:cNvPr id="51" name="Text 35"/>
          <p:cNvSpPr txBox="1"/>
          <p:nvPr/>
        </p:nvSpPr>
        <p:spPr>
          <a:xfrm>
            <a:off x="9077249" y="3830422"/>
            <a:ext cx="2343607" cy="4764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The app now delivers a </a:t>
            </a:r>
            <a:pPr algn="ctr" indent="0" marL="0">
              <a:buNone/>
            </a:pPr>
            <a:r>
              <a:rPr lang="en-US" sz="1300" b="1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"first win"</a:t>
            </a:r>
            <a:pPr algn="ctr" indent="0" marL="0">
              <a:buNone/>
            </a:pPr>
            <a:r>
              <a:rPr lang="en-US" sz="13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quickly. </a:t>
            </a:r>
            <a:endParaRPr lang="en-US" sz="1300" dirty="0"/>
          </a:p>
        </p:txBody>
      </p:sp>
      <p:pic>
        <p:nvPicPr>
          <p:cNvPr id="52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115654" y="4490618"/>
            <a:ext cx="2266798" cy="847649"/>
          </a:xfrm>
          <a:prstGeom prst="rect">
            <a:avLst/>
          </a:prstGeom>
        </p:spPr>
      </p:pic>
      <p:sp>
        <p:nvSpPr>
          <p:cNvPr id="53" name="Text 36"/>
          <p:cNvSpPr/>
          <p:nvPr/>
        </p:nvSpPr>
        <p:spPr>
          <a:xfrm>
            <a:off x="9115654" y="4490618"/>
            <a:ext cx="2267712" cy="848563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Usage improved because the product matched real-life behavior.</a:t>
            </a:r>
            <a:endParaRPr lang="en-US" sz="1100" dirty="0"/>
          </a:p>
        </p:txBody>
      </p:sp>
      <p:sp>
        <p:nvSpPr>
          <p:cNvPr id="54" name="Shape 37"/>
          <p:cNvSpPr/>
          <p:nvPr/>
        </p:nvSpPr>
        <p:spPr>
          <a:xfrm>
            <a:off x="0" y="0"/>
            <a:ext cx="12191695" cy="952805"/>
          </a:xfrm>
          <a:prstGeom prst="rect">
            <a:avLst/>
          </a:prstGeom>
          <a:solidFill>
            <a:srgbClr val="1A5F9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5" name="Text 38"/>
          <p:cNvSpPr txBox="1"/>
          <p:nvPr/>
        </p:nvSpPr>
        <p:spPr>
          <a:xfrm>
            <a:off x="571500" y="224942"/>
            <a:ext cx="8251546" cy="505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spc="132" kern="0" dirty="0">
                <a:solidFill>
                  <a:srgbClr val="FFFFFF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Mini Case: The "Too Many Features" App</a:t>
            </a:r>
            <a:endParaRPr lang="en-US" sz="2600" dirty="0"/>
          </a:p>
        </p:txBody>
      </p:sp>
      <p:pic>
        <p:nvPicPr>
          <p:cNvPr id="56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443570" y="325526"/>
            <a:ext cx="1561795" cy="304495"/>
          </a:xfrm>
          <a:prstGeom prst="rect">
            <a:avLst/>
          </a:prstGeom>
        </p:spPr>
      </p:pic>
      <p:sp>
        <p:nvSpPr>
          <p:cNvPr id="57" name="Text 39"/>
          <p:cNvSpPr/>
          <p:nvPr/>
        </p:nvSpPr>
        <p:spPr>
          <a:xfrm>
            <a:off x="8443570" y="325526"/>
            <a:ext cx="1562710" cy="30541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5F9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Friction vs Flow</a:t>
            </a:r>
            <a:endParaRPr lang="en-US" sz="1000" dirty="0"/>
          </a:p>
        </p:txBody>
      </p:sp>
      <p:sp>
        <p:nvSpPr>
          <p:cNvPr id="58" name="Shape 40"/>
          <p:cNvSpPr/>
          <p:nvPr/>
        </p:nvSpPr>
        <p:spPr>
          <a:xfrm>
            <a:off x="0" y="6381598"/>
            <a:ext cx="12191695" cy="47640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9" name="Shape 41"/>
          <p:cNvSpPr/>
          <p:nvPr/>
        </p:nvSpPr>
        <p:spPr>
          <a:xfrm>
            <a:off x="0" y="6381598"/>
            <a:ext cx="12191695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>
                <a:alpha val="0"/>
              </a:srgbClr>
            </a:solidFill>
            <a:prstDash val="solid"/>
          </a:ln>
        </p:spPr>
      </p:sp>
      <p:sp>
        <p:nvSpPr>
          <p:cNvPr id="60" name="Text 42"/>
          <p:cNvSpPr txBox="1"/>
          <p:nvPr/>
        </p:nvSpPr>
        <p:spPr>
          <a:xfrm>
            <a:off x="571500" y="6521501"/>
            <a:ext cx="2074774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Module 5: Product Strategy</a:t>
            </a:r>
            <a:endParaRPr lang="en-US" sz="1000" dirty="0"/>
          </a:p>
        </p:txBody>
      </p:sp>
      <p:sp>
        <p:nvSpPr>
          <p:cNvPr id="61" name="Text 43"/>
          <p:cNvSpPr txBox="1"/>
          <p:nvPr/>
        </p:nvSpPr>
        <p:spPr>
          <a:xfrm>
            <a:off x="11118190" y="6521501"/>
            <a:ext cx="597103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Page 10</a:t>
            </a:r>
            <a:endParaRPr lang="en-US" sz="1000" dirty="0"/>
          </a:p>
        </p:txBody>
      </p:sp>
      <p:pic>
        <p:nvPicPr>
          <p:cNvPr id="62" name="Image 16" descr="preencoded.png">    </p:cNvPr>
          <p:cNvPicPr>
            <a:picLocks noChangeAspect="1"/>
          </p:cNvPicPr>
          <p:nvPr/>
        </p:nvPicPr>
        <p:blipFill>
          <a:blip r:embed="rId17"/>
          <a:srcRect l="0" r="0" t="0" b="0"/>
          <a:stretch/>
        </p:blipFill>
        <p:spPr>
          <a:xfrm>
            <a:off x="12144146" y="3191256"/>
            <a:ext cx="476402" cy="476402"/>
          </a:xfrm>
          <a:prstGeom prst="rect">
            <a:avLst/>
          </a:prstGeom>
        </p:spPr>
      </p:pic>
      <p:pic>
        <p:nvPicPr>
          <p:cNvPr id="63" name="Image 17" descr="preencoded.png">    </p:cNvPr>
          <p:cNvPicPr>
            <a:picLocks noChangeAspect="1"/>
          </p:cNvPicPr>
          <p:nvPr/>
        </p:nvPicPr>
        <p:blipFill>
          <a:blip r:embed="rId18"/>
          <a:srcRect l="-57" r="-57" t="0" b="0"/>
          <a:stretch/>
        </p:blipFill>
        <p:spPr>
          <a:xfrm>
            <a:off x="12282221" y="3314700"/>
            <a:ext cx="200254" cy="228600"/>
          </a:xfrm>
          <a:prstGeom prst="rect">
            <a:avLst/>
          </a:prstGeom>
        </p:spPr>
      </p:pic>
      <p:pic>
        <p:nvPicPr>
          <p:cNvPr id="64" name="Image 18" descr="preencoded.png">    </p:cNvPr>
          <p:cNvPicPr>
            <a:picLocks noChangeAspect="1"/>
          </p:cNvPicPr>
          <p:nvPr/>
        </p:nvPicPr>
        <p:blipFill>
          <a:blip r:embed="rId19"/>
          <a:srcRect l="0" r="0" t="0" b="0"/>
          <a:stretch/>
        </p:blipFill>
        <p:spPr>
          <a:xfrm>
            <a:off x="8544154" y="3457346"/>
            <a:ext cx="476402" cy="476402"/>
          </a:xfrm>
          <a:prstGeom prst="rect">
            <a:avLst/>
          </a:prstGeom>
        </p:spPr>
      </p:pic>
      <p:pic>
        <p:nvPicPr>
          <p:cNvPr id="65" name="Image 19" descr="preencoded.png">    </p:cNvPr>
          <p:cNvPicPr>
            <a:picLocks noChangeAspect="1"/>
          </p:cNvPicPr>
          <p:nvPr/>
        </p:nvPicPr>
        <p:blipFill>
          <a:blip r:embed="rId20"/>
          <a:srcRect l="-57" r="-57" t="0" b="0"/>
          <a:stretch/>
        </p:blipFill>
        <p:spPr>
          <a:xfrm>
            <a:off x="8682228" y="3581705"/>
            <a:ext cx="200254" cy="2286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02920"/>
            <a:ext cx="12191695" cy="6305702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-3" b="-3"/>
          <a:stretch/>
        </p:blipFill>
        <p:spPr>
          <a:xfrm>
            <a:off x="761695" y="884225"/>
            <a:ext cx="10668305" cy="4907585"/>
          </a:xfrm>
          <a:prstGeom prst="rect">
            <a:avLst/>
          </a:prstGeom>
        </p:spPr>
      </p:pic>
      <p:sp>
        <p:nvSpPr>
          <p:cNvPr id="6" name="Text 3"/>
          <p:cNvSpPr txBox="1"/>
          <p:nvPr/>
        </p:nvSpPr>
        <p:spPr>
          <a:xfrm>
            <a:off x="952805" y="769925"/>
            <a:ext cx="775411" cy="12198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600" dirty="0">
                <a:solidFill>
                  <a:srgbClr val="F1F5F9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“</a:t>
            </a:r>
            <a:endParaRPr lang="en-US" sz="9600" dirty="0"/>
          </a:p>
        </p:txBody>
      </p:sp>
      <p:sp>
        <p:nvSpPr>
          <p:cNvPr id="7" name="Text 4"/>
          <p:cNvSpPr txBox="1"/>
          <p:nvPr/>
        </p:nvSpPr>
        <p:spPr>
          <a:xfrm rot="10800000">
            <a:off x="10698480" y="5143500"/>
            <a:ext cx="775411" cy="12198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600" dirty="0">
                <a:solidFill>
                  <a:srgbClr val="F1F5F9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”</a:t>
            </a:r>
            <a:endParaRPr lang="en-US" sz="9600" dirty="0"/>
          </a:p>
        </p:txBody>
      </p:sp>
      <p:sp>
        <p:nvSpPr>
          <p:cNvPr id="8" name="Text 5"/>
          <p:cNvSpPr txBox="1"/>
          <p:nvPr/>
        </p:nvSpPr>
        <p:spPr>
          <a:xfrm>
            <a:off x="705002" y="6172200"/>
            <a:ext cx="10782605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4755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Module 5 Complete: You are now ready to design products that solve real problems.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1238098" y="1341425"/>
            <a:ext cx="9715500" cy="847649"/>
          </a:xfrm>
          <a:prstGeom prst="roundRect">
            <a:avLst>
              <a:gd name="adj" fmla="val 9697"/>
            </a:avLst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1380744" y="1484071"/>
            <a:ext cx="476402" cy="476402"/>
          </a:xfrm>
          <a:prstGeom prst="roundRect">
            <a:avLst>
              <a:gd name="adj" fmla="val 46065"/>
            </a:avLst>
          </a:prstGeom>
          <a:solidFill>
            <a:srgbClr val="EFF6FF"/>
          </a:solidFill>
          <a:ln w="12700">
            <a:solidFill>
              <a:srgbClr val="DBEAFE"/>
            </a:solidFill>
            <a:prstDash val="solid"/>
          </a:ln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rcRect l="-80" r="-80" t="0" b="0"/>
          <a:stretch/>
        </p:blipFill>
        <p:spPr>
          <a:xfrm>
            <a:off x="1476756" y="1607515"/>
            <a:ext cx="286207" cy="228600"/>
          </a:xfrm>
          <a:prstGeom prst="rect">
            <a:avLst/>
          </a:prstGeom>
        </p:spPr>
      </p:pic>
      <p:sp>
        <p:nvSpPr>
          <p:cNvPr id="12" name="Text 8"/>
          <p:cNvSpPr txBox="1"/>
          <p:nvPr/>
        </p:nvSpPr>
        <p:spPr>
          <a:xfrm>
            <a:off x="2095805" y="1503274"/>
            <a:ext cx="8830361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E293B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Products are bundles of outcomes, experiences, and support—not just items.</a:t>
            </a:r>
            <a:endParaRPr lang="en-US" sz="1500" dirty="0"/>
          </a:p>
        </p:txBody>
      </p:sp>
      <p:sp>
        <p:nvSpPr>
          <p:cNvPr id="13" name="Text 9"/>
          <p:cNvSpPr txBox="1"/>
          <p:nvPr/>
        </p:nvSpPr>
        <p:spPr>
          <a:xfrm>
            <a:off x="2095805" y="1808683"/>
            <a:ext cx="88303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Remember: Customers buy the benefit, not the feature.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1238098" y="2417674"/>
            <a:ext cx="9715500" cy="847649"/>
          </a:xfrm>
          <a:prstGeom prst="roundRect">
            <a:avLst>
              <a:gd name="adj" fmla="val 9697"/>
            </a:avLst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5" name="Shape 11"/>
          <p:cNvSpPr/>
          <p:nvPr/>
        </p:nvSpPr>
        <p:spPr>
          <a:xfrm>
            <a:off x="1380744" y="2560320"/>
            <a:ext cx="476402" cy="476402"/>
          </a:xfrm>
          <a:prstGeom prst="roundRect">
            <a:avLst>
              <a:gd name="adj" fmla="val 46065"/>
            </a:avLst>
          </a:prstGeom>
          <a:solidFill>
            <a:srgbClr val="EFF6FF"/>
          </a:solidFill>
          <a:ln w="12700">
            <a:solidFill>
              <a:srgbClr val="DBEAFE"/>
            </a:solidFill>
            <a:prstDash val="solid"/>
          </a:ln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rcRect l="0" r="0" t="-45" b="-45"/>
          <a:stretch/>
        </p:blipFill>
        <p:spPr>
          <a:xfrm>
            <a:off x="1490472" y="2684678"/>
            <a:ext cx="256946" cy="228600"/>
          </a:xfrm>
          <a:prstGeom prst="rect">
            <a:avLst/>
          </a:prstGeom>
        </p:spPr>
      </p:pic>
      <p:sp>
        <p:nvSpPr>
          <p:cNvPr id="17" name="Text 12"/>
          <p:cNvSpPr txBox="1"/>
          <p:nvPr/>
        </p:nvSpPr>
        <p:spPr>
          <a:xfrm>
            <a:off x="2095805" y="2579522"/>
            <a:ext cx="8830361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E293B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The augmented product can be a major differentiator.</a:t>
            </a:r>
            <a:endParaRPr lang="en-US" sz="1500" dirty="0"/>
          </a:p>
        </p:txBody>
      </p:sp>
      <p:sp>
        <p:nvSpPr>
          <p:cNvPr id="18" name="Text 13"/>
          <p:cNvSpPr txBox="1"/>
          <p:nvPr/>
        </p:nvSpPr>
        <p:spPr>
          <a:xfrm>
            <a:off x="2095805" y="2884932"/>
            <a:ext cx="88303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Service, ease of use, and support often win over core features.</a:t>
            </a:r>
            <a:endParaRPr lang="en-US" sz="1200" dirty="0"/>
          </a:p>
        </p:txBody>
      </p:sp>
      <p:sp>
        <p:nvSpPr>
          <p:cNvPr id="19" name="Shape 14"/>
          <p:cNvSpPr/>
          <p:nvPr/>
        </p:nvSpPr>
        <p:spPr>
          <a:xfrm>
            <a:off x="1238098" y="3494837"/>
            <a:ext cx="9715500" cy="847649"/>
          </a:xfrm>
          <a:prstGeom prst="roundRect">
            <a:avLst>
              <a:gd name="adj" fmla="val 9697"/>
            </a:avLst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0" name="Shape 15"/>
          <p:cNvSpPr/>
          <p:nvPr/>
        </p:nvSpPr>
        <p:spPr>
          <a:xfrm>
            <a:off x="1380744" y="3637483"/>
            <a:ext cx="476402" cy="476402"/>
          </a:xfrm>
          <a:prstGeom prst="roundRect">
            <a:avLst>
              <a:gd name="adj" fmla="val 46065"/>
            </a:avLst>
          </a:prstGeom>
          <a:solidFill>
            <a:srgbClr val="EFF6FF"/>
          </a:solidFill>
          <a:ln w="12700">
            <a:solidFill>
              <a:srgbClr val="DBEAFE"/>
            </a:solidFill>
            <a:prstDash val="solid"/>
          </a:ln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rcRect l="-80" r="-80" t="0" b="0"/>
          <a:stretch/>
        </p:blipFill>
        <p:spPr>
          <a:xfrm>
            <a:off x="1476756" y="3760927"/>
            <a:ext cx="286207" cy="228600"/>
          </a:xfrm>
          <a:prstGeom prst="rect">
            <a:avLst/>
          </a:prstGeom>
        </p:spPr>
      </p:pic>
      <p:sp>
        <p:nvSpPr>
          <p:cNvPr id="22" name="Text 16"/>
          <p:cNvSpPr txBox="1"/>
          <p:nvPr/>
        </p:nvSpPr>
        <p:spPr>
          <a:xfrm>
            <a:off x="2095805" y="3656686"/>
            <a:ext cx="8830361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E293B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Connect features to benefits customers care about.</a:t>
            </a:r>
            <a:endParaRPr lang="en-US" sz="1500" dirty="0"/>
          </a:p>
        </p:txBody>
      </p:sp>
      <p:sp>
        <p:nvSpPr>
          <p:cNvPr id="23" name="Text 17"/>
          <p:cNvSpPr txBox="1"/>
          <p:nvPr/>
        </p:nvSpPr>
        <p:spPr>
          <a:xfrm>
            <a:off x="2095805" y="3962095"/>
            <a:ext cx="88303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Don't just list specs; explain "what this does for you."</a:t>
            </a:r>
            <a:endParaRPr lang="en-US" sz="1200" dirty="0"/>
          </a:p>
        </p:txBody>
      </p:sp>
      <p:sp>
        <p:nvSpPr>
          <p:cNvPr id="24" name="Shape 18"/>
          <p:cNvSpPr/>
          <p:nvPr/>
        </p:nvSpPr>
        <p:spPr>
          <a:xfrm>
            <a:off x="1238098" y="4571086"/>
            <a:ext cx="9715500" cy="847649"/>
          </a:xfrm>
          <a:prstGeom prst="roundRect">
            <a:avLst>
              <a:gd name="adj" fmla="val 9697"/>
            </a:avLst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5" name="Shape 19"/>
          <p:cNvSpPr/>
          <p:nvPr/>
        </p:nvSpPr>
        <p:spPr>
          <a:xfrm>
            <a:off x="1380744" y="4714646"/>
            <a:ext cx="476402" cy="476402"/>
          </a:xfrm>
          <a:prstGeom prst="roundRect">
            <a:avLst>
              <a:gd name="adj" fmla="val 46065"/>
            </a:avLst>
          </a:prstGeom>
          <a:solidFill>
            <a:srgbClr val="EFF6FF"/>
          </a:solidFill>
          <a:ln w="12700">
            <a:solidFill>
              <a:srgbClr val="DBEAFE"/>
            </a:solidFill>
            <a:prstDash val="solid"/>
          </a:ln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rcRect l="0" r="0" t="0" b="0"/>
          <a:stretch/>
        </p:blipFill>
        <p:spPr>
          <a:xfrm>
            <a:off x="1505102" y="4838090"/>
            <a:ext cx="228600" cy="228600"/>
          </a:xfrm>
          <a:prstGeom prst="rect">
            <a:avLst/>
          </a:prstGeom>
        </p:spPr>
      </p:pic>
      <p:sp>
        <p:nvSpPr>
          <p:cNvPr id="27" name="Text 20"/>
          <p:cNvSpPr txBox="1"/>
          <p:nvPr/>
        </p:nvSpPr>
        <p:spPr>
          <a:xfrm>
            <a:off x="2095805" y="4732934"/>
            <a:ext cx="8830361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E293B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Reduce friction (time, effort, uncertainty) to increase perceived value.</a:t>
            </a:r>
            <a:endParaRPr lang="en-US" sz="1500" dirty="0"/>
          </a:p>
        </p:txBody>
      </p:sp>
      <p:sp>
        <p:nvSpPr>
          <p:cNvPr id="28" name="Text 21"/>
          <p:cNvSpPr txBox="1"/>
          <p:nvPr/>
        </p:nvSpPr>
        <p:spPr>
          <a:xfrm>
            <a:off x="2095805" y="5038344"/>
            <a:ext cx="88303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Value = Benefits – Costs. Lower the cost to raise the value.</a:t>
            </a:r>
            <a:endParaRPr lang="en-US" sz="1200" dirty="0"/>
          </a:p>
        </p:txBody>
      </p:sp>
      <p:sp>
        <p:nvSpPr>
          <p:cNvPr id="29" name="Shape 22"/>
          <p:cNvSpPr/>
          <p:nvPr/>
        </p:nvSpPr>
        <p:spPr>
          <a:xfrm>
            <a:off x="0" y="0"/>
            <a:ext cx="12191695" cy="504749"/>
          </a:xfrm>
          <a:prstGeom prst="rect">
            <a:avLst/>
          </a:prstGeom>
          <a:solidFill>
            <a:srgbClr val="1A5F9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30" name="Image 5" descr="preencoded.png">    </p:cNvPr>
          <p:cNvPicPr>
            <a:picLocks noChangeAspect="1"/>
          </p:cNvPicPr>
          <p:nvPr/>
        </p:nvPicPr>
        <p:blipFill>
          <a:blip r:embed="rId6"/>
          <a:srcRect l="-50" r="-50" t="0" b="0"/>
          <a:stretch/>
        </p:blipFill>
        <p:spPr>
          <a:xfrm>
            <a:off x="571500" y="98755"/>
            <a:ext cx="228600" cy="304495"/>
          </a:xfrm>
          <a:prstGeom prst="rect">
            <a:avLst/>
          </a:prstGeom>
        </p:spPr>
      </p:pic>
      <p:sp>
        <p:nvSpPr>
          <p:cNvPr id="31" name="Text 23"/>
          <p:cNvSpPr txBox="1"/>
          <p:nvPr/>
        </p:nvSpPr>
        <p:spPr>
          <a:xfrm>
            <a:off x="990295" y="0"/>
            <a:ext cx="3048610" cy="505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spc="132" kern="0" dirty="0">
                <a:solidFill>
                  <a:srgbClr val="FFFFFF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Key Takeaways</a:t>
            </a:r>
            <a:endParaRPr lang="en-US" sz="2600" dirty="0"/>
          </a:p>
        </p:txBody>
      </p:sp>
      <p:sp>
        <p:nvSpPr>
          <p:cNvPr id="32" name="Shape 24"/>
          <p:cNvSpPr/>
          <p:nvPr/>
        </p:nvSpPr>
        <p:spPr>
          <a:xfrm>
            <a:off x="0" y="6804965"/>
            <a:ext cx="12191695" cy="21945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3" name="Shape 25"/>
          <p:cNvSpPr/>
          <p:nvPr/>
        </p:nvSpPr>
        <p:spPr>
          <a:xfrm>
            <a:off x="0" y="6804965"/>
            <a:ext cx="12191695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>
                <a:alpha val="0"/>
              </a:srgbClr>
            </a:solidFill>
            <a:prstDash val="solid"/>
          </a:ln>
        </p:spPr>
      </p:sp>
      <p:sp>
        <p:nvSpPr>
          <p:cNvPr id="34" name="Text 26"/>
          <p:cNvSpPr txBox="1"/>
          <p:nvPr/>
        </p:nvSpPr>
        <p:spPr>
          <a:xfrm>
            <a:off x="571500" y="6814109"/>
            <a:ext cx="2074774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Module 5: Product Strategy</a:t>
            </a:r>
            <a:endParaRPr lang="en-US" sz="1000" dirty="0"/>
          </a:p>
        </p:txBody>
      </p:sp>
      <p:sp>
        <p:nvSpPr>
          <p:cNvPr id="35" name="Text 27"/>
          <p:cNvSpPr txBox="1"/>
          <p:nvPr/>
        </p:nvSpPr>
        <p:spPr>
          <a:xfrm>
            <a:off x="11118190" y="6814109"/>
            <a:ext cx="597103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Page 11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rcRect l="-13" r="-13" t="0" b="0"/>
          <a:stretch/>
        </p:blipFill>
        <p:spPr>
          <a:xfrm>
            <a:off x="761695" y="1619402"/>
            <a:ext cx="10668305" cy="666598"/>
          </a:xfrm>
          <a:prstGeom prst="rect">
            <a:avLst/>
          </a:prstGeom>
        </p:spPr>
      </p:pic>
      <p:pic>
        <p:nvPicPr>
          <p:cNvPr id="5" name="Image 1" descr="preencoded.png">    </p:cNvPr>
          <p:cNvPicPr>
            <a:picLocks noChangeAspect="1"/>
          </p:cNvPicPr>
          <p:nvPr/>
        </p:nvPicPr>
        <p:blipFill>
          <a:blip r:embed="rId2"/>
          <a:srcRect l="-80" r="-80" t="0" b="0"/>
          <a:stretch/>
        </p:blipFill>
        <p:spPr>
          <a:xfrm>
            <a:off x="1047902" y="1857146"/>
            <a:ext cx="286207" cy="228600"/>
          </a:xfrm>
          <a:prstGeom prst="rect">
            <a:avLst/>
          </a:prstGeom>
        </p:spPr>
      </p:pic>
      <p:sp>
        <p:nvSpPr>
          <p:cNvPr id="6" name="Text 2"/>
          <p:cNvSpPr txBox="1"/>
          <p:nvPr/>
        </p:nvSpPr>
        <p:spPr>
          <a:xfrm>
            <a:off x="1524305" y="1762049"/>
            <a:ext cx="8887054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Explain what a </a:t>
            </a:r>
            <a:pPr algn="l" indent="0" marL="0">
              <a:buNone/>
            </a:pPr>
            <a:r>
              <a:rPr lang="en-US" sz="1600" b="1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"product"</a:t>
            </a:r>
            <a:pPr algn="l" indent="0" marL="0">
              <a:buNone/>
            </a:pPr>
            <a:r>
              <a:rPr lang="en-US" sz="1600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means in marketing (goods, services, ideas, experiences)</a:t>
            </a:r>
            <a:endParaRPr lang="en-US" sz="1600" dirty="0"/>
          </a:p>
        </p:txBody>
      </p:sp>
      <p:pic>
        <p:nvPicPr>
          <p:cNvPr id="7" name="Image 2" descr="preencoded.png">    </p:cNvPr>
          <p:cNvPicPr>
            <a:picLocks noChangeAspect="1"/>
          </p:cNvPicPr>
          <p:nvPr/>
        </p:nvPicPr>
        <p:blipFill>
          <a:blip r:embed="rId3"/>
          <a:srcRect l="-13" r="-13" t="0" b="0"/>
          <a:stretch/>
        </p:blipFill>
        <p:spPr>
          <a:xfrm>
            <a:off x="761695" y="2572207"/>
            <a:ext cx="10668305" cy="666598"/>
          </a:xfrm>
          <a:prstGeom prst="rect">
            <a:avLst/>
          </a:prstGeom>
        </p:spPr>
      </p:pic>
      <p:pic>
        <p:nvPicPr>
          <p:cNvPr id="8" name="Image 3" descr="preencoded.png">    </p:cNvPr>
          <p:cNvPicPr>
            <a:picLocks noChangeAspect="1"/>
          </p:cNvPicPr>
          <p:nvPr/>
        </p:nvPicPr>
        <p:blipFill>
          <a:blip r:embed="rId4"/>
          <a:srcRect l="0" r="0" t="-45" b="-45"/>
          <a:stretch/>
        </p:blipFill>
        <p:spPr>
          <a:xfrm>
            <a:off x="1061618" y="2809951"/>
            <a:ext cx="256946" cy="228600"/>
          </a:xfrm>
          <a:prstGeom prst="rect">
            <a:avLst/>
          </a:prstGeom>
        </p:spPr>
      </p:pic>
      <p:sp>
        <p:nvSpPr>
          <p:cNvPr id="9" name="Text 3"/>
          <p:cNvSpPr txBox="1"/>
          <p:nvPr/>
        </p:nvSpPr>
        <p:spPr>
          <a:xfrm>
            <a:off x="1524305" y="2714854"/>
            <a:ext cx="9611258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Describe the </a:t>
            </a:r>
            <a:pPr algn="l" indent="0" marL="0">
              <a:buNone/>
            </a:pPr>
            <a:r>
              <a:rPr lang="en-US" sz="1600" b="1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three levels of a product</a:t>
            </a:r>
            <a:pPr algn="l" indent="0" marL="0">
              <a:buNone/>
            </a:pPr>
            <a:r>
              <a:rPr lang="en-US" sz="1600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(core benefit, actual product, augmented product)</a:t>
            </a:r>
            <a:endParaRPr lang="en-US" sz="1600" dirty="0"/>
          </a:p>
        </p:txBody>
      </p:sp>
      <p:pic>
        <p:nvPicPr>
          <p:cNvPr id="10" name="Image 4" descr="preencoded.png">    </p:cNvPr>
          <p:cNvPicPr>
            <a:picLocks noChangeAspect="1"/>
          </p:cNvPicPr>
          <p:nvPr/>
        </p:nvPicPr>
        <p:blipFill>
          <a:blip r:embed="rId5"/>
          <a:srcRect l="-13" r="-13" t="0" b="0"/>
          <a:stretch/>
        </p:blipFill>
        <p:spPr>
          <a:xfrm>
            <a:off x="761695" y="3524098"/>
            <a:ext cx="10668305" cy="666598"/>
          </a:xfrm>
          <a:prstGeom prst="rect">
            <a:avLst/>
          </a:prstGeom>
        </p:spPr>
      </p:pic>
      <p:pic>
        <p:nvPicPr>
          <p:cNvPr id="11" name="Image 5" descr="preencoded.png">    </p:cNvPr>
          <p:cNvPicPr>
            <a:picLocks noChangeAspect="1"/>
          </p:cNvPicPr>
          <p:nvPr/>
        </p:nvPicPr>
        <p:blipFill>
          <a:blip r:embed="rId6"/>
          <a:srcRect l="-80" r="-80" t="0" b="0"/>
          <a:stretch/>
        </p:blipFill>
        <p:spPr>
          <a:xfrm>
            <a:off x="1047902" y="3762756"/>
            <a:ext cx="286207" cy="228600"/>
          </a:xfrm>
          <a:prstGeom prst="rect">
            <a:avLst/>
          </a:prstGeom>
        </p:spPr>
      </p:pic>
      <p:sp>
        <p:nvSpPr>
          <p:cNvPr id="12" name="Text 4"/>
          <p:cNvSpPr txBox="1"/>
          <p:nvPr/>
        </p:nvSpPr>
        <p:spPr>
          <a:xfrm>
            <a:off x="1524305" y="3666744"/>
            <a:ext cx="7125005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Identify how the </a:t>
            </a:r>
            <a:pPr algn="l" indent="0" marL="0">
              <a:buNone/>
            </a:pPr>
            <a:r>
              <a:rPr lang="en-US" sz="1600" b="1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customer experience</a:t>
            </a:r>
            <a:pPr algn="l" indent="0" marL="0">
              <a:buNone/>
            </a:pPr>
            <a:r>
              <a:rPr lang="en-US" sz="1600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creates value (or friction)</a:t>
            </a:r>
            <a:endParaRPr lang="en-US" sz="1600" dirty="0"/>
          </a:p>
        </p:txBody>
      </p:sp>
      <p:pic>
        <p:nvPicPr>
          <p:cNvPr id="13" name="Image 6" descr="preencoded.png">    </p:cNvPr>
          <p:cNvPicPr>
            <a:picLocks noChangeAspect="1"/>
          </p:cNvPicPr>
          <p:nvPr/>
        </p:nvPicPr>
        <p:blipFill>
          <a:blip r:embed="rId7"/>
          <a:srcRect l="-13" r="-13" t="0" b="0"/>
          <a:stretch/>
        </p:blipFill>
        <p:spPr>
          <a:xfrm>
            <a:off x="761695" y="4476902"/>
            <a:ext cx="10668305" cy="666598"/>
          </a:xfrm>
          <a:prstGeom prst="rect">
            <a:avLst/>
          </a:prstGeom>
        </p:spPr>
      </p:pic>
      <p:pic>
        <p:nvPicPr>
          <p:cNvPr id="14" name="Image 7" descr="preencoded.png">    </p:cNvPr>
          <p:cNvPicPr>
            <a:picLocks noChangeAspect="1"/>
          </p:cNvPicPr>
          <p:nvPr/>
        </p:nvPicPr>
        <p:blipFill>
          <a:blip r:embed="rId8"/>
          <a:srcRect l="0" r="0" t="0" b="0"/>
          <a:stretch/>
        </p:blipFill>
        <p:spPr>
          <a:xfrm>
            <a:off x="1076249" y="4714646"/>
            <a:ext cx="228600" cy="228600"/>
          </a:xfrm>
          <a:prstGeom prst="rect">
            <a:avLst/>
          </a:prstGeom>
        </p:spPr>
      </p:pic>
      <p:sp>
        <p:nvSpPr>
          <p:cNvPr id="15" name="Text 5"/>
          <p:cNvSpPr txBox="1"/>
          <p:nvPr/>
        </p:nvSpPr>
        <p:spPr>
          <a:xfrm>
            <a:off x="1524305" y="4619549"/>
            <a:ext cx="7696505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Explain how product choices support </a:t>
            </a:r>
            <a:pPr algn="l" indent="0" marL="0">
              <a:buNone/>
            </a:pPr>
            <a:r>
              <a:rPr lang="en-US" sz="1600" b="1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positioning and differentiation</a:t>
            </a:r>
            <a:endParaRPr lang="en-US" sz="1600" dirty="0"/>
          </a:p>
        </p:txBody>
      </p:sp>
      <p:pic>
        <p:nvPicPr>
          <p:cNvPr id="16" name="Image 8" descr="preencoded.png">    </p:cNvPr>
          <p:cNvPicPr>
            <a:picLocks noChangeAspect="1"/>
          </p:cNvPicPr>
          <p:nvPr/>
        </p:nvPicPr>
        <p:blipFill>
          <a:blip r:embed="rId9"/>
          <a:srcRect l="-13" r="-13" t="0" b="0"/>
          <a:stretch/>
        </p:blipFill>
        <p:spPr>
          <a:xfrm>
            <a:off x="761695" y="5429707"/>
            <a:ext cx="10668305" cy="666598"/>
          </a:xfrm>
          <a:prstGeom prst="rect">
            <a:avLst/>
          </a:prstGeom>
        </p:spPr>
      </p:pic>
      <p:pic>
        <p:nvPicPr>
          <p:cNvPr id="17" name="Image 9" descr="preencoded.png">    </p:cNvPr>
          <p:cNvPicPr>
            <a:picLocks noChangeAspect="1"/>
          </p:cNvPicPr>
          <p:nvPr/>
        </p:nvPicPr>
        <p:blipFill>
          <a:blip r:embed="rId10"/>
          <a:srcRect l="-80" r="-80" t="0" b="0"/>
          <a:stretch/>
        </p:blipFill>
        <p:spPr>
          <a:xfrm>
            <a:off x="1047902" y="5667451"/>
            <a:ext cx="286207" cy="228600"/>
          </a:xfrm>
          <a:prstGeom prst="rect">
            <a:avLst/>
          </a:prstGeom>
        </p:spPr>
      </p:pic>
      <p:sp>
        <p:nvSpPr>
          <p:cNvPr id="18" name="Text 6"/>
          <p:cNvSpPr txBox="1"/>
          <p:nvPr/>
        </p:nvSpPr>
        <p:spPr>
          <a:xfrm>
            <a:off x="1524305" y="5572354"/>
            <a:ext cx="857250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Evaluate an offering based on </a:t>
            </a:r>
            <a:pPr algn="l" indent="0" marL="0">
              <a:buNone/>
            </a:pPr>
            <a:r>
              <a:rPr lang="en-US" sz="1600" b="1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customer outcomes and costs</a:t>
            </a:r>
            <a:pPr algn="l" indent="0" marL="0">
              <a:buNone/>
            </a:pPr>
            <a:r>
              <a:rPr lang="en-US" sz="1600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(time/effort/risk)</a:t>
            </a:r>
            <a:endParaRPr lang="en-US" sz="1600" dirty="0"/>
          </a:p>
        </p:txBody>
      </p:sp>
      <p:sp>
        <p:nvSpPr>
          <p:cNvPr id="19" name="Shape 7"/>
          <p:cNvSpPr/>
          <p:nvPr/>
        </p:nvSpPr>
        <p:spPr>
          <a:xfrm>
            <a:off x="571500" y="6214262"/>
            <a:ext cx="11048695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>
                <a:alpha val="0"/>
              </a:srgbClr>
            </a:solidFill>
            <a:prstDash val="solid"/>
          </a:ln>
        </p:spPr>
      </p:sp>
      <p:sp>
        <p:nvSpPr>
          <p:cNvPr id="20" name="Text 8"/>
          <p:cNvSpPr txBox="1"/>
          <p:nvPr/>
        </p:nvSpPr>
        <p:spPr>
          <a:xfrm>
            <a:off x="571500" y="6366053"/>
            <a:ext cx="2074774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Module 5: Product Strategy</a:t>
            </a:r>
            <a:endParaRPr lang="en-US" sz="1000" dirty="0"/>
          </a:p>
        </p:txBody>
      </p:sp>
      <p:sp>
        <p:nvSpPr>
          <p:cNvPr id="21" name="Text 9"/>
          <p:cNvSpPr txBox="1"/>
          <p:nvPr/>
        </p:nvSpPr>
        <p:spPr>
          <a:xfrm>
            <a:off x="11196828" y="6366053"/>
            <a:ext cx="510235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Page 2</a:t>
            </a:r>
            <a:endParaRPr lang="en-US" sz="1000" dirty="0"/>
          </a:p>
        </p:txBody>
      </p:sp>
      <p:sp>
        <p:nvSpPr>
          <p:cNvPr id="22" name="Shape 10"/>
          <p:cNvSpPr/>
          <p:nvPr/>
        </p:nvSpPr>
        <p:spPr>
          <a:xfrm>
            <a:off x="0" y="0"/>
            <a:ext cx="12191695" cy="1143000"/>
          </a:xfrm>
          <a:prstGeom prst="rect">
            <a:avLst/>
          </a:prstGeom>
          <a:solidFill>
            <a:srgbClr val="1A5F9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3" name="Text 11"/>
          <p:cNvSpPr txBox="1"/>
          <p:nvPr/>
        </p:nvSpPr>
        <p:spPr>
          <a:xfrm>
            <a:off x="571500" y="457200"/>
            <a:ext cx="158739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Learning Objectives</a:t>
            </a:r>
            <a:endParaRPr lang="en-US" sz="1200" dirty="0"/>
          </a:p>
        </p:txBody>
      </p:sp>
      <p:pic>
        <p:nvPicPr>
          <p:cNvPr id="24" name="Image 10" descr="preencoded.png">    </p:cNvPr>
          <p:cNvPicPr>
            <a:picLocks noChangeAspect="1"/>
          </p:cNvPicPr>
          <p:nvPr/>
        </p:nvPicPr>
        <p:blipFill>
          <a:blip r:embed="rId11"/>
          <a:srcRect l="-96" r="-96" t="0" b="0"/>
          <a:stretch/>
        </p:blipFill>
        <p:spPr>
          <a:xfrm>
            <a:off x="571500" y="1143000"/>
            <a:ext cx="952805" cy="9509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71500" y="1397203"/>
            <a:ext cx="57607" cy="771754"/>
          </a:xfrm>
          <a:prstGeom prst="rect">
            <a:avLst/>
          </a:prstGeom>
          <a:solidFill>
            <a:srgbClr val="FBBF24"/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5" name="Text 3"/>
          <p:cNvSpPr txBox="1"/>
          <p:nvPr/>
        </p:nvSpPr>
        <p:spPr>
          <a:xfrm>
            <a:off x="866851" y="1397203"/>
            <a:ext cx="5370271" cy="7717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100" i="1" dirty="0">
                <a:solidFill>
                  <a:srgbClr val="1A5F96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"Customers don’t buy the product itself—they buy the benefit."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571500" y="2640787"/>
            <a:ext cx="114300" cy="114300"/>
          </a:xfrm>
          <a:prstGeom prst="ellipse">
            <a:avLst/>
          </a:prstGeom>
          <a:solidFill>
            <a:srgbClr val="1A5F9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7" name="Text 5"/>
          <p:cNvSpPr txBox="1"/>
          <p:nvPr/>
        </p:nvSpPr>
        <p:spPr>
          <a:xfrm>
            <a:off x="875995" y="2545690"/>
            <a:ext cx="1833372" cy="6199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Goods</a:t>
            </a:r>
            <a:pPr algn="l"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(shoes, phone, snacks)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71500" y="3489350"/>
            <a:ext cx="114300" cy="114300"/>
          </a:xfrm>
          <a:prstGeom prst="ellipse">
            <a:avLst/>
          </a:prstGeom>
          <a:solidFill>
            <a:srgbClr val="1A5F9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9" name="Text 7"/>
          <p:cNvSpPr txBox="1"/>
          <p:nvPr/>
        </p:nvSpPr>
        <p:spPr>
          <a:xfrm>
            <a:off x="875995" y="3393338"/>
            <a:ext cx="2143354" cy="6199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Services</a:t>
            </a:r>
            <a:pPr algn="l"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(haircut, tutoring, delivery)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71500" y="4336999"/>
            <a:ext cx="114300" cy="114300"/>
          </a:xfrm>
          <a:prstGeom prst="ellipse">
            <a:avLst/>
          </a:prstGeom>
          <a:solidFill>
            <a:srgbClr val="1A5F9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1" name="Text 9"/>
          <p:cNvSpPr txBox="1"/>
          <p:nvPr/>
        </p:nvSpPr>
        <p:spPr>
          <a:xfrm>
            <a:off x="875995" y="4241902"/>
            <a:ext cx="3048610" cy="6199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Experiences</a:t>
            </a:r>
            <a:pPr algn="l"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(concert, campus event, escape room)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71500" y="5184648"/>
            <a:ext cx="114300" cy="114300"/>
          </a:xfrm>
          <a:prstGeom prst="ellipse">
            <a:avLst/>
          </a:prstGeom>
          <a:solidFill>
            <a:srgbClr val="1A5F9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3" name="Text 11"/>
          <p:cNvSpPr txBox="1"/>
          <p:nvPr/>
        </p:nvSpPr>
        <p:spPr>
          <a:xfrm>
            <a:off x="875995" y="5089550"/>
            <a:ext cx="3152851" cy="6199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Ideas</a:t>
            </a:r>
            <a:pPr algn="l"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(public health campaigns, voting drives)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705295" y="952805"/>
            <a:ext cx="5486400" cy="5429707"/>
          </a:xfrm>
          <a:prstGeom prst="rect">
            <a:avLst/>
          </a:prstGeom>
          <a:solidFill>
            <a:srgbClr val="F1F5F9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15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7306056" y="1524305"/>
            <a:ext cx="2048256" cy="2048256"/>
          </a:xfrm>
          <a:prstGeom prst="rect">
            <a:avLst/>
          </a:prstGeom>
        </p:spPr>
      </p:pic>
      <p:sp>
        <p:nvSpPr>
          <p:cNvPr id="16" name="Shape 13"/>
          <p:cNvSpPr/>
          <p:nvPr/>
        </p:nvSpPr>
        <p:spPr>
          <a:xfrm>
            <a:off x="7306056" y="1524305"/>
            <a:ext cx="2048256" cy="57607"/>
          </a:xfrm>
          <a:prstGeom prst="rect">
            <a:avLst/>
          </a:prstGeom>
          <a:solidFill>
            <a:srgbClr val="3B82F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rcRect l="0" r="0" t="-24" b="-24"/>
          <a:stretch/>
        </p:blipFill>
        <p:spPr>
          <a:xfrm>
            <a:off x="8091526" y="2148840"/>
            <a:ext cx="476402" cy="381305"/>
          </a:xfrm>
          <a:prstGeom prst="rect">
            <a:avLst/>
          </a:prstGeom>
        </p:spPr>
      </p:pic>
      <p:sp>
        <p:nvSpPr>
          <p:cNvPr id="18" name="Text 14"/>
          <p:cNvSpPr txBox="1"/>
          <p:nvPr/>
        </p:nvSpPr>
        <p:spPr>
          <a:xfrm>
            <a:off x="7977226" y="2672791"/>
            <a:ext cx="781812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72" kern="0" dirty="0">
                <a:solidFill>
                  <a:srgbClr val="334155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Goods</a:t>
            </a:r>
            <a:endParaRPr lang="en-US" sz="1400" dirty="0"/>
          </a:p>
        </p:txBody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rcRect l="0" r="0" t="0" b="0"/>
          <a:stretch/>
        </p:blipFill>
        <p:spPr>
          <a:xfrm>
            <a:off x="9544507" y="1524305"/>
            <a:ext cx="2048256" cy="2048256"/>
          </a:xfrm>
          <a:prstGeom prst="rect">
            <a:avLst/>
          </a:prstGeom>
        </p:spPr>
      </p:pic>
      <p:sp>
        <p:nvSpPr>
          <p:cNvPr id="20" name="Shape 15"/>
          <p:cNvSpPr/>
          <p:nvPr/>
        </p:nvSpPr>
        <p:spPr>
          <a:xfrm>
            <a:off x="9544507" y="1524305"/>
            <a:ext cx="2048256" cy="57607"/>
          </a:xfrm>
          <a:prstGeom prst="rect">
            <a:avLst/>
          </a:prstGeom>
          <a:solidFill>
            <a:srgbClr val="10B981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rcRect l="0" r="0" t="-24" b="-24"/>
          <a:stretch/>
        </p:blipFill>
        <p:spPr>
          <a:xfrm>
            <a:off x="10329977" y="2148840"/>
            <a:ext cx="476402" cy="381305"/>
          </a:xfrm>
          <a:prstGeom prst="rect">
            <a:avLst/>
          </a:prstGeom>
        </p:spPr>
      </p:pic>
      <p:sp>
        <p:nvSpPr>
          <p:cNvPr id="22" name="Text 16"/>
          <p:cNvSpPr txBox="1"/>
          <p:nvPr/>
        </p:nvSpPr>
        <p:spPr>
          <a:xfrm>
            <a:off x="10114178" y="2672791"/>
            <a:ext cx="99121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72" kern="0" dirty="0">
                <a:solidFill>
                  <a:srgbClr val="334155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Services</a:t>
            </a:r>
            <a:endParaRPr lang="en-US" sz="1400" dirty="0"/>
          </a:p>
        </p:txBody>
      </p:sp>
      <p:pic>
        <p:nvPicPr>
          <p:cNvPr id="23" name="Image 4" descr="preencoded.png">    </p:cNvPr>
          <p:cNvPicPr>
            <a:picLocks noChangeAspect="1"/>
          </p:cNvPicPr>
          <p:nvPr/>
        </p:nvPicPr>
        <p:blipFill>
          <a:blip r:embed="rId5"/>
          <a:srcRect l="0" r="0" t="0" b="0"/>
          <a:stretch/>
        </p:blipFill>
        <p:spPr>
          <a:xfrm>
            <a:off x="7306056" y="3762756"/>
            <a:ext cx="2048256" cy="2048256"/>
          </a:xfrm>
          <a:prstGeom prst="rect">
            <a:avLst/>
          </a:prstGeom>
        </p:spPr>
      </p:pic>
      <p:sp>
        <p:nvSpPr>
          <p:cNvPr id="24" name="Shape 17"/>
          <p:cNvSpPr/>
          <p:nvPr/>
        </p:nvSpPr>
        <p:spPr>
          <a:xfrm>
            <a:off x="7306056" y="3762756"/>
            <a:ext cx="2048256" cy="57607"/>
          </a:xfrm>
          <a:prstGeom prst="rect">
            <a:avLst/>
          </a:prstGeom>
          <a:solidFill>
            <a:srgbClr val="F59E0B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25" name="Image 5" descr="preencoded.png">    </p:cNvPr>
          <p:cNvPicPr>
            <a:picLocks noChangeAspect="1"/>
          </p:cNvPicPr>
          <p:nvPr/>
        </p:nvPicPr>
        <p:blipFill>
          <a:blip r:embed="rId6"/>
          <a:srcRect l="0" r="0" t="-13" b="-13"/>
          <a:stretch/>
        </p:blipFill>
        <p:spPr>
          <a:xfrm>
            <a:off x="8115300" y="4387291"/>
            <a:ext cx="428854" cy="381305"/>
          </a:xfrm>
          <a:prstGeom prst="rect">
            <a:avLst/>
          </a:prstGeom>
        </p:spPr>
      </p:pic>
      <p:sp>
        <p:nvSpPr>
          <p:cNvPr id="26" name="Text 18"/>
          <p:cNvSpPr txBox="1"/>
          <p:nvPr/>
        </p:nvSpPr>
        <p:spPr>
          <a:xfrm>
            <a:off x="7682789" y="4911242"/>
            <a:ext cx="137160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72" kern="0" dirty="0">
                <a:solidFill>
                  <a:srgbClr val="334155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Experiences</a:t>
            </a:r>
            <a:endParaRPr lang="en-US" sz="1400" dirty="0"/>
          </a:p>
        </p:txBody>
      </p:sp>
      <p:pic>
        <p:nvPicPr>
          <p:cNvPr id="27" name="Image 6" descr="preencoded.png">    </p:cNvPr>
          <p:cNvPicPr>
            <a:picLocks noChangeAspect="1"/>
          </p:cNvPicPr>
          <p:nvPr/>
        </p:nvPicPr>
        <p:blipFill>
          <a:blip r:embed="rId7"/>
          <a:srcRect l="0" r="0" t="0" b="0"/>
          <a:stretch/>
        </p:blipFill>
        <p:spPr>
          <a:xfrm>
            <a:off x="9544507" y="3762756"/>
            <a:ext cx="2048256" cy="2048256"/>
          </a:xfrm>
          <a:prstGeom prst="rect">
            <a:avLst/>
          </a:prstGeom>
        </p:spPr>
      </p:pic>
      <p:sp>
        <p:nvSpPr>
          <p:cNvPr id="28" name="Shape 19"/>
          <p:cNvSpPr/>
          <p:nvPr/>
        </p:nvSpPr>
        <p:spPr>
          <a:xfrm>
            <a:off x="9544507" y="3762756"/>
            <a:ext cx="2048256" cy="57607"/>
          </a:xfrm>
          <a:prstGeom prst="rect">
            <a:avLst/>
          </a:prstGeom>
          <a:solidFill>
            <a:srgbClr val="8B5CF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29" name="Image 7" descr="preencoded.png">    </p:cNvPr>
          <p:cNvPicPr>
            <a:picLocks noChangeAspect="1"/>
          </p:cNvPicPr>
          <p:nvPr/>
        </p:nvPicPr>
        <p:blipFill>
          <a:blip r:embed="rId8"/>
          <a:srcRect l="-40" r="-40" t="0" b="0"/>
          <a:stretch/>
        </p:blipFill>
        <p:spPr>
          <a:xfrm>
            <a:off x="10425074" y="4387291"/>
            <a:ext cx="286207" cy="381305"/>
          </a:xfrm>
          <a:prstGeom prst="rect">
            <a:avLst/>
          </a:prstGeom>
        </p:spPr>
      </p:pic>
      <p:sp>
        <p:nvSpPr>
          <p:cNvPr id="30" name="Text 20"/>
          <p:cNvSpPr txBox="1"/>
          <p:nvPr/>
        </p:nvSpPr>
        <p:spPr>
          <a:xfrm>
            <a:off x="10281514" y="4911242"/>
            <a:ext cx="657454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72" kern="0" dirty="0">
                <a:solidFill>
                  <a:srgbClr val="334155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Ideas</a:t>
            </a:r>
            <a:endParaRPr lang="en-US" sz="1400" dirty="0"/>
          </a:p>
        </p:txBody>
      </p:sp>
      <p:sp>
        <p:nvSpPr>
          <p:cNvPr id="31" name="Text 21"/>
          <p:cNvSpPr txBox="1"/>
          <p:nvPr/>
        </p:nvSpPr>
        <p:spPr>
          <a:xfrm>
            <a:off x="8070494" y="5962802"/>
            <a:ext cx="328726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Figure 1: The Four Types of Market Offerings</a:t>
            </a:r>
            <a:endParaRPr lang="en-US" sz="1000" dirty="0"/>
          </a:p>
        </p:txBody>
      </p:sp>
      <p:sp>
        <p:nvSpPr>
          <p:cNvPr id="32" name="Shape 22"/>
          <p:cNvSpPr/>
          <p:nvPr/>
        </p:nvSpPr>
        <p:spPr>
          <a:xfrm>
            <a:off x="0" y="6381598"/>
            <a:ext cx="12191695" cy="47640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3" name="Shape 23"/>
          <p:cNvSpPr/>
          <p:nvPr/>
        </p:nvSpPr>
        <p:spPr>
          <a:xfrm>
            <a:off x="0" y="6381598"/>
            <a:ext cx="12191695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>
                <a:alpha val="0"/>
              </a:srgbClr>
            </a:solidFill>
            <a:prstDash val="solid"/>
          </a:ln>
        </p:spPr>
      </p:sp>
      <p:sp>
        <p:nvSpPr>
          <p:cNvPr id="34" name="Text 24"/>
          <p:cNvSpPr txBox="1"/>
          <p:nvPr/>
        </p:nvSpPr>
        <p:spPr>
          <a:xfrm>
            <a:off x="571500" y="6521501"/>
            <a:ext cx="2074774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Module 5: Product Strategy</a:t>
            </a:r>
            <a:endParaRPr lang="en-US" sz="1000" dirty="0"/>
          </a:p>
        </p:txBody>
      </p:sp>
      <p:sp>
        <p:nvSpPr>
          <p:cNvPr id="35" name="Text 25"/>
          <p:cNvSpPr txBox="1"/>
          <p:nvPr/>
        </p:nvSpPr>
        <p:spPr>
          <a:xfrm>
            <a:off x="11196828" y="6521501"/>
            <a:ext cx="510235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Page 3</a:t>
            </a:r>
            <a:endParaRPr lang="en-US" sz="1000" dirty="0"/>
          </a:p>
        </p:txBody>
      </p:sp>
      <p:sp>
        <p:nvSpPr>
          <p:cNvPr id="36" name="Shape 26"/>
          <p:cNvSpPr/>
          <p:nvPr/>
        </p:nvSpPr>
        <p:spPr>
          <a:xfrm>
            <a:off x="0" y="0"/>
            <a:ext cx="12191695" cy="952805"/>
          </a:xfrm>
          <a:prstGeom prst="rect">
            <a:avLst/>
          </a:prstGeom>
          <a:solidFill>
            <a:srgbClr val="1A5F96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sx="100000" sy="100000" kx="0" ky="0" algn="bl" rotWithShape="0" blurRad="63500" dist="38100" dir="16200000">
              <a:srgbClr val="000000">
                <a:alpha val="10000"/>
              </a:srgbClr>
            </a:outerShdw>
          </a:effectLst>
        </p:spPr>
      </p:sp>
      <p:sp>
        <p:nvSpPr>
          <p:cNvPr id="37" name="Text 27"/>
          <p:cNvSpPr txBox="1"/>
          <p:nvPr/>
        </p:nvSpPr>
        <p:spPr>
          <a:xfrm>
            <a:off x="571500" y="190195"/>
            <a:ext cx="423733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What Is a Product?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-1904695" y="-1904695"/>
            <a:ext cx="5715000" cy="5715000"/>
          </a:xfrm>
          <a:prstGeom prst="ellipse">
            <a:avLst/>
          </a:prstGeom>
          <a:solidFill>
            <a:srgbClr val="1A5F96">
              <a:alpha val="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334195" y="4000500"/>
            <a:ext cx="3810305" cy="3810305"/>
          </a:xfrm>
          <a:prstGeom prst="ellipse">
            <a:avLst/>
          </a:prstGeom>
          <a:solidFill>
            <a:srgbClr val="FBBF24">
              <a:alpha val="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952805"/>
            <a:ext cx="12191695" cy="5429707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76810" y="1874520"/>
            <a:ext cx="12038990" cy="228600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6096305" y="4084625"/>
            <a:ext cx="9631375" cy="75895"/>
          </a:xfrm>
          <a:prstGeom prst="roundRect">
            <a:avLst>
              <a:gd name="adj" fmla="val 602411"/>
            </a:avLst>
          </a:prstGeom>
          <a:solidFill>
            <a:srgbClr val="FBBF24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9" name="Text 6"/>
          <p:cNvSpPr txBox="1"/>
          <p:nvPr/>
        </p:nvSpPr>
        <p:spPr>
          <a:xfrm>
            <a:off x="838505" y="2446020"/>
            <a:ext cx="3834079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64748B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Customer</a:t>
            </a:r>
            <a:pPr algn="l" indent="0" marL="0">
              <a:buNone/>
            </a:pPr>
            <a:r>
              <a:rPr lang="en-US" sz="6000" b="1" dirty="0">
                <a:solidFill>
                  <a:srgbClr val="1E293B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 Value </a:t>
            </a:r>
            <a:endParaRPr lang="en-US" sz="6000" dirty="0"/>
          </a:p>
        </p:txBody>
      </p:sp>
      <p:sp>
        <p:nvSpPr>
          <p:cNvPr id="10" name="Text 7"/>
          <p:cNvSpPr txBox="1"/>
          <p:nvPr/>
        </p:nvSpPr>
        <p:spPr>
          <a:xfrm>
            <a:off x="1575511" y="2159813"/>
            <a:ext cx="10287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spc="120" kern="0" dirty="0">
                <a:solidFill>
                  <a:srgbClr val="64748B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Customer</a:t>
            </a:r>
            <a:endParaRPr lang="en-US" sz="1200" dirty="0"/>
          </a:p>
        </p:txBody>
      </p:sp>
      <p:sp>
        <p:nvSpPr>
          <p:cNvPr id="11" name="Text 8"/>
          <p:cNvSpPr txBox="1"/>
          <p:nvPr/>
        </p:nvSpPr>
        <p:spPr>
          <a:xfrm>
            <a:off x="3645713" y="2560320"/>
            <a:ext cx="42885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8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=</a:t>
            </a:r>
            <a:endParaRPr lang="en-US" sz="4800" dirty="0"/>
          </a:p>
        </p:txBody>
      </p:sp>
      <p:sp>
        <p:nvSpPr>
          <p:cNvPr id="12" name="Text 9"/>
          <p:cNvSpPr txBox="1"/>
          <p:nvPr/>
        </p:nvSpPr>
        <p:spPr>
          <a:xfrm>
            <a:off x="4375404" y="2446020"/>
            <a:ext cx="5405933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64748B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Perceived</a:t>
            </a:r>
            <a:pPr algn="l" indent="0" marL="0">
              <a:buNone/>
            </a:pPr>
            <a:r>
              <a:rPr lang="en-US" sz="6000" b="1" dirty="0">
                <a:solidFill>
                  <a:srgbClr val="10B981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 Benefits </a:t>
            </a:r>
            <a:endParaRPr lang="en-US" sz="6000" dirty="0"/>
          </a:p>
        </p:txBody>
      </p:sp>
      <p:sp>
        <p:nvSpPr>
          <p:cNvPr id="13" name="Text 10"/>
          <p:cNvSpPr txBox="1"/>
          <p:nvPr/>
        </p:nvSpPr>
        <p:spPr>
          <a:xfrm>
            <a:off x="5631790" y="2159813"/>
            <a:ext cx="104790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spc="120" kern="0" dirty="0">
                <a:solidFill>
                  <a:srgbClr val="64748B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Perceived</a:t>
            </a:r>
            <a:endParaRPr lang="en-US" sz="1200" dirty="0"/>
          </a:p>
        </p:txBody>
      </p:sp>
      <p:sp>
        <p:nvSpPr>
          <p:cNvPr id="14" name="Text 11"/>
          <p:cNvSpPr txBox="1"/>
          <p:nvPr/>
        </p:nvSpPr>
        <p:spPr>
          <a:xfrm>
            <a:off x="8231429" y="2560320"/>
            <a:ext cx="42885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8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−</a:t>
            </a:r>
            <a:endParaRPr lang="en-US" sz="4800" dirty="0"/>
          </a:p>
        </p:txBody>
      </p:sp>
      <p:sp>
        <p:nvSpPr>
          <p:cNvPr id="15" name="Text 12"/>
          <p:cNvSpPr txBox="1"/>
          <p:nvPr/>
        </p:nvSpPr>
        <p:spPr>
          <a:xfrm>
            <a:off x="8961120" y="2446020"/>
            <a:ext cx="3791102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64748B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Total</a:t>
            </a:r>
            <a:pPr algn="l" indent="0" marL="0">
              <a:buNone/>
            </a:pPr>
            <a:r>
              <a:rPr lang="en-US" sz="6000" b="1" dirty="0">
                <a:solidFill>
                  <a:srgbClr val="EF4444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 Costs </a:t>
            </a:r>
            <a:endParaRPr lang="en-US" sz="6000" dirty="0"/>
          </a:p>
        </p:txBody>
      </p:sp>
      <p:sp>
        <p:nvSpPr>
          <p:cNvPr id="16" name="Text 13"/>
          <p:cNvSpPr txBox="1"/>
          <p:nvPr/>
        </p:nvSpPr>
        <p:spPr>
          <a:xfrm>
            <a:off x="9885578" y="2159813"/>
            <a:ext cx="629107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spc="120" kern="0" dirty="0">
                <a:solidFill>
                  <a:srgbClr val="64748B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Total</a:t>
            </a:r>
            <a:endParaRPr lang="en-US" sz="1200" dirty="0"/>
          </a:p>
        </p:txBody>
      </p:sp>
      <p:sp>
        <p:nvSpPr>
          <p:cNvPr id="17" name="Text 14"/>
          <p:cNvSpPr txBox="1"/>
          <p:nvPr/>
        </p:nvSpPr>
        <p:spPr>
          <a:xfrm>
            <a:off x="2734056" y="4636922"/>
            <a:ext cx="6732727" cy="8293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100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A useful lens for understanding customer decisions. </a:t>
            </a:r>
            <a:pPr algn="ctr" indent="0" marL="0">
              <a:buNone/>
            </a:pPr>
            <a:endParaRPr lang="en-US" sz="2100" dirty="0"/>
          </a:p>
          <a:p>
            <a:pPr algn="ctr" indent="0" marL="0">
              <a:buNone/>
            </a:pPr>
            <a:r>
              <a:rPr lang="en-US" sz="2100" b="1" dirty="0">
                <a:solidFill>
                  <a:srgbClr val="1A5F9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If costs outweigh benefits, value disappears.</a:t>
            </a:r>
            <a:endParaRPr lang="en-US" sz="2100" dirty="0"/>
          </a:p>
        </p:txBody>
      </p:sp>
      <p:sp>
        <p:nvSpPr>
          <p:cNvPr id="18" name="Shape 15"/>
          <p:cNvSpPr/>
          <p:nvPr/>
        </p:nvSpPr>
        <p:spPr>
          <a:xfrm>
            <a:off x="0" y="0"/>
            <a:ext cx="12191695" cy="952805"/>
          </a:xfrm>
          <a:prstGeom prst="rect">
            <a:avLst/>
          </a:prstGeom>
          <a:solidFill>
            <a:srgbClr val="1A5F9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9" name="Text 16"/>
          <p:cNvSpPr txBox="1"/>
          <p:nvPr/>
        </p:nvSpPr>
        <p:spPr>
          <a:xfrm>
            <a:off x="4336999" y="224942"/>
            <a:ext cx="3639312" cy="505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spc="132" kern="0" dirty="0">
                <a:solidFill>
                  <a:srgbClr val="FFFFFF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The Core Concept</a:t>
            </a:r>
            <a:endParaRPr lang="en-US" sz="2600" dirty="0"/>
          </a:p>
        </p:txBody>
      </p:sp>
      <p:sp>
        <p:nvSpPr>
          <p:cNvPr id="20" name="Shape 17"/>
          <p:cNvSpPr/>
          <p:nvPr/>
        </p:nvSpPr>
        <p:spPr>
          <a:xfrm>
            <a:off x="0" y="6381598"/>
            <a:ext cx="12191695" cy="47640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1" name="Shape 18"/>
          <p:cNvSpPr/>
          <p:nvPr/>
        </p:nvSpPr>
        <p:spPr>
          <a:xfrm>
            <a:off x="0" y="6381598"/>
            <a:ext cx="12191695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>
                <a:alpha val="0"/>
              </a:srgbClr>
            </a:solidFill>
            <a:prstDash val="solid"/>
          </a:ln>
        </p:spPr>
      </p:sp>
      <p:sp>
        <p:nvSpPr>
          <p:cNvPr id="22" name="Text 19"/>
          <p:cNvSpPr txBox="1"/>
          <p:nvPr/>
        </p:nvSpPr>
        <p:spPr>
          <a:xfrm>
            <a:off x="571500" y="6521501"/>
            <a:ext cx="2074774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Module 5: Product Strategy</a:t>
            </a:r>
            <a:endParaRPr lang="en-US" sz="1000" dirty="0"/>
          </a:p>
        </p:txBody>
      </p:sp>
      <p:sp>
        <p:nvSpPr>
          <p:cNvPr id="23" name="Text 20"/>
          <p:cNvSpPr txBox="1"/>
          <p:nvPr/>
        </p:nvSpPr>
        <p:spPr>
          <a:xfrm>
            <a:off x="11196828" y="6521501"/>
            <a:ext cx="510235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Page 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02920"/>
            <a:ext cx="12191695" cy="6943954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71500" y="884225"/>
            <a:ext cx="5333695" cy="6181344"/>
          </a:xfrm>
          <a:prstGeom prst="roundRect">
            <a:avLst>
              <a:gd name="adj" fmla="val 367"/>
            </a:avLst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sx="100000" sy="100000" kx="0" ky="0" algn="bl" rotWithShape="0" blurRad="63500" dist="38100" dir="162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857707" y="1788566"/>
            <a:ext cx="4762195" cy="19202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57707" y="1169518"/>
            <a:ext cx="476402" cy="476402"/>
          </a:xfrm>
          <a:prstGeom prst="ellipse">
            <a:avLst/>
          </a:prstGeom>
          <a:solidFill>
            <a:srgbClr val="ECFDF5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rcRect l="-107" r="-107" t="0" b="0"/>
          <a:stretch/>
        </p:blipFill>
        <p:spPr>
          <a:xfrm>
            <a:off x="961949" y="1255471"/>
            <a:ext cx="267005" cy="304495"/>
          </a:xfrm>
          <a:prstGeom prst="rect">
            <a:avLst/>
          </a:prstGeom>
        </p:spPr>
      </p:pic>
      <p:sp>
        <p:nvSpPr>
          <p:cNvPr id="9" name="Text 6"/>
          <p:cNvSpPr txBox="1"/>
          <p:nvPr/>
        </p:nvSpPr>
        <p:spPr>
          <a:xfrm>
            <a:off x="1476756" y="1201522"/>
            <a:ext cx="2732227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065F46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Perceived Benefits</a:t>
            </a:r>
            <a:endParaRPr lang="en-US" sz="2100" dirty="0"/>
          </a:p>
        </p:txBody>
      </p:sp>
      <p:sp>
        <p:nvSpPr>
          <p:cNvPr id="10" name="Shape 7"/>
          <p:cNvSpPr/>
          <p:nvPr/>
        </p:nvSpPr>
        <p:spPr>
          <a:xfrm>
            <a:off x="857707" y="2045513"/>
            <a:ext cx="4762195" cy="761695"/>
          </a:xfrm>
          <a:prstGeom prst="roundRect">
            <a:avLst>
              <a:gd name="adj" fmla="val 12005"/>
            </a:avLst>
          </a:prstGeom>
          <a:solidFill>
            <a:srgbClr val="F0FDF4"/>
          </a:solidFill>
          <a:ln/>
        </p:spPr>
      </p:sp>
      <p:sp>
        <p:nvSpPr>
          <p:cNvPr id="11" name="Shape 8"/>
          <p:cNvSpPr/>
          <p:nvPr/>
        </p:nvSpPr>
        <p:spPr>
          <a:xfrm>
            <a:off x="857707" y="2045513"/>
            <a:ext cx="38405" cy="761695"/>
          </a:xfrm>
          <a:prstGeom prst="roundRect">
            <a:avLst>
              <a:gd name="adj" fmla="val 238094"/>
            </a:avLst>
          </a:prstGeom>
          <a:solidFill>
            <a:srgbClr val="10B981"/>
          </a:solidFill>
          <a:ln w="12700">
            <a:solidFill>
              <a:srgbClr val="10B981">
                <a:alpha val="0"/>
              </a:srgbClr>
            </a:solidFill>
            <a:prstDash val="solid"/>
          </a:ln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rcRect l="-33" r="-33" t="0" b="0"/>
          <a:stretch/>
        </p:blipFill>
        <p:spPr>
          <a:xfrm>
            <a:off x="1067105" y="2198218"/>
            <a:ext cx="171907" cy="152705"/>
          </a:xfrm>
          <a:prstGeom prst="rect">
            <a:avLst/>
          </a:prstGeom>
        </p:spPr>
      </p:pic>
      <p:sp>
        <p:nvSpPr>
          <p:cNvPr id="13" name="Text 9"/>
          <p:cNvSpPr txBox="1"/>
          <p:nvPr/>
        </p:nvSpPr>
        <p:spPr>
          <a:xfrm>
            <a:off x="1037844" y="2388413"/>
            <a:ext cx="4553712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Outcomes</a:t>
            </a:r>
            <a:endParaRPr lang="en-US" sz="1500" dirty="0"/>
          </a:p>
        </p:txBody>
      </p:sp>
      <p:sp>
        <p:nvSpPr>
          <p:cNvPr id="14" name="Shape 10"/>
          <p:cNvSpPr/>
          <p:nvPr/>
        </p:nvSpPr>
        <p:spPr>
          <a:xfrm>
            <a:off x="857707" y="2991002"/>
            <a:ext cx="4762195" cy="761695"/>
          </a:xfrm>
          <a:prstGeom prst="roundRect">
            <a:avLst>
              <a:gd name="adj" fmla="val 12005"/>
            </a:avLst>
          </a:prstGeom>
          <a:solidFill>
            <a:srgbClr val="F0FDF4"/>
          </a:solidFill>
          <a:ln/>
        </p:spPr>
      </p:sp>
      <p:sp>
        <p:nvSpPr>
          <p:cNvPr id="15" name="Shape 11"/>
          <p:cNvSpPr/>
          <p:nvPr/>
        </p:nvSpPr>
        <p:spPr>
          <a:xfrm>
            <a:off x="857707" y="2991002"/>
            <a:ext cx="38405" cy="761695"/>
          </a:xfrm>
          <a:prstGeom prst="roundRect">
            <a:avLst>
              <a:gd name="adj" fmla="val 238094"/>
            </a:avLst>
          </a:prstGeom>
          <a:solidFill>
            <a:srgbClr val="10B981"/>
          </a:solidFill>
          <a:ln w="12700">
            <a:solidFill>
              <a:srgbClr val="10B981">
                <a:alpha val="0"/>
              </a:srgbClr>
            </a:solidFill>
            <a:prstDash val="solid"/>
          </a:ln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rcRect l="0" r="0" t="0" b="0"/>
          <a:stretch/>
        </p:blipFill>
        <p:spPr>
          <a:xfrm>
            <a:off x="1076249" y="3143707"/>
            <a:ext cx="152705" cy="152705"/>
          </a:xfrm>
          <a:prstGeom prst="rect">
            <a:avLst/>
          </a:prstGeom>
        </p:spPr>
      </p:pic>
      <p:sp>
        <p:nvSpPr>
          <p:cNvPr id="17" name="Text 12"/>
          <p:cNvSpPr txBox="1"/>
          <p:nvPr/>
        </p:nvSpPr>
        <p:spPr>
          <a:xfrm>
            <a:off x="1037844" y="3333902"/>
            <a:ext cx="4553712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Solutions</a:t>
            </a:r>
            <a:endParaRPr lang="en-US" sz="1500" dirty="0"/>
          </a:p>
        </p:txBody>
      </p:sp>
      <p:sp>
        <p:nvSpPr>
          <p:cNvPr id="18" name="Shape 13"/>
          <p:cNvSpPr/>
          <p:nvPr/>
        </p:nvSpPr>
        <p:spPr>
          <a:xfrm>
            <a:off x="857707" y="3935578"/>
            <a:ext cx="4762195" cy="761695"/>
          </a:xfrm>
          <a:prstGeom prst="roundRect">
            <a:avLst>
              <a:gd name="adj" fmla="val 12005"/>
            </a:avLst>
          </a:prstGeom>
          <a:solidFill>
            <a:srgbClr val="F0FDF4"/>
          </a:solidFill>
          <a:ln/>
        </p:spPr>
      </p:sp>
      <p:sp>
        <p:nvSpPr>
          <p:cNvPr id="19" name="Shape 14"/>
          <p:cNvSpPr/>
          <p:nvPr/>
        </p:nvSpPr>
        <p:spPr>
          <a:xfrm>
            <a:off x="857707" y="3935578"/>
            <a:ext cx="38405" cy="761695"/>
          </a:xfrm>
          <a:prstGeom prst="roundRect">
            <a:avLst>
              <a:gd name="adj" fmla="val 238094"/>
            </a:avLst>
          </a:prstGeom>
          <a:solidFill>
            <a:srgbClr val="10B981"/>
          </a:solidFill>
          <a:ln w="12700">
            <a:solidFill>
              <a:srgbClr val="10B981">
                <a:alpha val="0"/>
              </a:srgbClr>
            </a:solidFill>
            <a:prstDash val="solid"/>
          </a:ln>
        </p:spPr>
      </p:sp>
      <p:pic>
        <p:nvPicPr>
          <p:cNvPr id="20" name="Image 3" descr="preencoded.png">    </p:cNvPr>
          <p:cNvPicPr>
            <a:picLocks noChangeAspect="1"/>
          </p:cNvPicPr>
          <p:nvPr/>
        </p:nvPicPr>
        <p:blipFill>
          <a:blip r:embed="rId4"/>
          <a:srcRect l="0" r="0" t="0" b="0"/>
          <a:stretch/>
        </p:blipFill>
        <p:spPr>
          <a:xfrm>
            <a:off x="1076249" y="4088282"/>
            <a:ext cx="152705" cy="152705"/>
          </a:xfrm>
          <a:prstGeom prst="rect">
            <a:avLst/>
          </a:prstGeom>
        </p:spPr>
      </p:pic>
      <p:sp>
        <p:nvSpPr>
          <p:cNvPr id="21" name="Text 15"/>
          <p:cNvSpPr txBox="1"/>
          <p:nvPr/>
        </p:nvSpPr>
        <p:spPr>
          <a:xfrm>
            <a:off x="1037844" y="4278478"/>
            <a:ext cx="4553712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Feelings</a:t>
            </a:r>
            <a:endParaRPr lang="en-US" sz="1500" dirty="0"/>
          </a:p>
        </p:txBody>
      </p:sp>
      <p:sp>
        <p:nvSpPr>
          <p:cNvPr id="22" name="Shape 16"/>
          <p:cNvSpPr/>
          <p:nvPr/>
        </p:nvSpPr>
        <p:spPr>
          <a:xfrm>
            <a:off x="857707" y="4881067"/>
            <a:ext cx="4762195" cy="761695"/>
          </a:xfrm>
          <a:prstGeom prst="roundRect">
            <a:avLst>
              <a:gd name="adj" fmla="val 12005"/>
            </a:avLst>
          </a:prstGeom>
          <a:solidFill>
            <a:srgbClr val="F0FDF4"/>
          </a:solidFill>
          <a:ln/>
        </p:spPr>
      </p:sp>
      <p:sp>
        <p:nvSpPr>
          <p:cNvPr id="23" name="Shape 17"/>
          <p:cNvSpPr/>
          <p:nvPr/>
        </p:nvSpPr>
        <p:spPr>
          <a:xfrm>
            <a:off x="857707" y="4881067"/>
            <a:ext cx="38405" cy="761695"/>
          </a:xfrm>
          <a:prstGeom prst="roundRect">
            <a:avLst>
              <a:gd name="adj" fmla="val 238094"/>
            </a:avLst>
          </a:prstGeom>
          <a:solidFill>
            <a:srgbClr val="10B981"/>
          </a:solidFill>
          <a:ln w="12700">
            <a:solidFill>
              <a:srgbClr val="10B981">
                <a:alpha val="0"/>
              </a:srgbClr>
            </a:solidFill>
            <a:prstDash val="solid"/>
          </a:ln>
        </p:spPr>
      </p:sp>
      <p:pic>
        <p:nvPicPr>
          <p:cNvPr id="24" name="Image 4" descr="preencoded.png">    </p:cNvPr>
          <p:cNvPicPr>
            <a:picLocks noChangeAspect="1"/>
          </p:cNvPicPr>
          <p:nvPr/>
        </p:nvPicPr>
        <p:blipFill>
          <a:blip r:embed="rId5"/>
          <a:srcRect l="0" r="0" t="-43" b="-43"/>
          <a:stretch/>
        </p:blipFill>
        <p:spPr>
          <a:xfrm>
            <a:off x="1086307" y="5032858"/>
            <a:ext cx="133502" cy="152705"/>
          </a:xfrm>
          <a:prstGeom prst="rect">
            <a:avLst/>
          </a:prstGeom>
        </p:spPr>
      </p:pic>
      <p:sp>
        <p:nvSpPr>
          <p:cNvPr id="25" name="Text 18"/>
          <p:cNvSpPr txBox="1"/>
          <p:nvPr/>
        </p:nvSpPr>
        <p:spPr>
          <a:xfrm>
            <a:off x="1037844" y="5223967"/>
            <a:ext cx="4553712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Convenience</a:t>
            </a:r>
            <a:endParaRPr lang="en-US" sz="1500" dirty="0"/>
          </a:p>
        </p:txBody>
      </p:sp>
      <p:sp>
        <p:nvSpPr>
          <p:cNvPr id="26" name="Shape 19"/>
          <p:cNvSpPr/>
          <p:nvPr/>
        </p:nvSpPr>
        <p:spPr>
          <a:xfrm>
            <a:off x="857707" y="5825642"/>
            <a:ext cx="4762195" cy="761695"/>
          </a:xfrm>
          <a:prstGeom prst="roundRect">
            <a:avLst>
              <a:gd name="adj" fmla="val 12005"/>
            </a:avLst>
          </a:prstGeom>
          <a:solidFill>
            <a:srgbClr val="F0FDF4"/>
          </a:solidFill>
          <a:ln/>
        </p:spPr>
      </p:sp>
      <p:sp>
        <p:nvSpPr>
          <p:cNvPr id="27" name="Shape 20"/>
          <p:cNvSpPr/>
          <p:nvPr/>
        </p:nvSpPr>
        <p:spPr>
          <a:xfrm>
            <a:off x="857707" y="5825642"/>
            <a:ext cx="38405" cy="761695"/>
          </a:xfrm>
          <a:prstGeom prst="roundRect">
            <a:avLst>
              <a:gd name="adj" fmla="val 238094"/>
            </a:avLst>
          </a:prstGeom>
          <a:solidFill>
            <a:srgbClr val="10B981"/>
          </a:solidFill>
          <a:ln w="12700">
            <a:solidFill>
              <a:srgbClr val="10B981">
                <a:alpha val="0"/>
              </a:srgbClr>
            </a:solidFill>
            <a:prstDash val="solid"/>
          </a:ln>
        </p:spPr>
      </p:sp>
      <p:pic>
        <p:nvPicPr>
          <p:cNvPr id="28" name="Image 5" descr="preencoded.png">    </p:cNvPr>
          <p:cNvPicPr>
            <a:picLocks noChangeAspect="1"/>
          </p:cNvPicPr>
          <p:nvPr/>
        </p:nvPicPr>
        <p:blipFill>
          <a:blip r:embed="rId6"/>
          <a:srcRect l="0" r="0" t="0" b="0"/>
          <a:stretch/>
        </p:blipFill>
        <p:spPr>
          <a:xfrm>
            <a:off x="1076249" y="5978347"/>
            <a:ext cx="152705" cy="152705"/>
          </a:xfrm>
          <a:prstGeom prst="rect">
            <a:avLst/>
          </a:prstGeom>
        </p:spPr>
      </p:pic>
      <p:sp>
        <p:nvSpPr>
          <p:cNvPr id="29" name="Text 21"/>
          <p:cNvSpPr txBox="1"/>
          <p:nvPr/>
        </p:nvSpPr>
        <p:spPr>
          <a:xfrm>
            <a:off x="1037844" y="6168542"/>
            <a:ext cx="4553712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Status / Safety</a:t>
            </a:r>
            <a:endParaRPr lang="en-US" sz="1500" dirty="0"/>
          </a:p>
        </p:txBody>
      </p:sp>
      <p:sp>
        <p:nvSpPr>
          <p:cNvPr id="30" name="Shape 22"/>
          <p:cNvSpPr/>
          <p:nvPr/>
        </p:nvSpPr>
        <p:spPr>
          <a:xfrm>
            <a:off x="6286500" y="884225"/>
            <a:ext cx="5333695" cy="6181344"/>
          </a:xfrm>
          <a:prstGeom prst="roundRect">
            <a:avLst>
              <a:gd name="adj" fmla="val 367"/>
            </a:avLst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sx="100000" sy="100000" kx="0" ky="0" algn="bl" rotWithShape="0" blurRad="63500" dist="38100" dir="16200000">
              <a:srgbClr val="000000">
                <a:alpha val="10000"/>
              </a:srgbClr>
            </a:outerShdw>
          </a:effectLst>
        </p:spPr>
      </p:sp>
      <p:sp>
        <p:nvSpPr>
          <p:cNvPr id="31" name="Shape 23"/>
          <p:cNvSpPr/>
          <p:nvPr/>
        </p:nvSpPr>
        <p:spPr>
          <a:xfrm>
            <a:off x="6572707" y="1788566"/>
            <a:ext cx="4762195" cy="19202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>
                <a:alpha val="0"/>
              </a:srgbClr>
            </a:solidFill>
            <a:prstDash val="solid"/>
          </a:ln>
        </p:spPr>
      </p:sp>
      <p:sp>
        <p:nvSpPr>
          <p:cNvPr id="32" name="Shape 24"/>
          <p:cNvSpPr/>
          <p:nvPr/>
        </p:nvSpPr>
        <p:spPr>
          <a:xfrm>
            <a:off x="6572707" y="1169518"/>
            <a:ext cx="476402" cy="476402"/>
          </a:xfrm>
          <a:prstGeom prst="ellipse">
            <a:avLst/>
          </a:prstGeom>
          <a:solidFill>
            <a:srgbClr val="FEF2F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33" name="Image 6" descr="preencoded.png">    </p:cNvPr>
          <p:cNvPicPr>
            <a:picLocks noChangeAspect="1"/>
          </p:cNvPicPr>
          <p:nvPr/>
        </p:nvPicPr>
        <p:blipFill>
          <a:blip r:embed="rId7"/>
          <a:srcRect l="-107" r="-107" t="0" b="0"/>
          <a:stretch/>
        </p:blipFill>
        <p:spPr>
          <a:xfrm>
            <a:off x="6676949" y="1255471"/>
            <a:ext cx="267005" cy="304495"/>
          </a:xfrm>
          <a:prstGeom prst="rect">
            <a:avLst/>
          </a:prstGeom>
        </p:spPr>
      </p:pic>
      <p:sp>
        <p:nvSpPr>
          <p:cNvPr id="34" name="Text 25"/>
          <p:cNvSpPr txBox="1"/>
          <p:nvPr/>
        </p:nvSpPr>
        <p:spPr>
          <a:xfrm>
            <a:off x="7191756" y="1201522"/>
            <a:ext cx="1621231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991B1B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Total Costs</a:t>
            </a:r>
            <a:endParaRPr lang="en-US" sz="2100" dirty="0"/>
          </a:p>
        </p:txBody>
      </p:sp>
      <p:sp>
        <p:nvSpPr>
          <p:cNvPr id="35" name="Shape 26"/>
          <p:cNvSpPr/>
          <p:nvPr/>
        </p:nvSpPr>
        <p:spPr>
          <a:xfrm>
            <a:off x="6572707" y="2045513"/>
            <a:ext cx="4762195" cy="761695"/>
          </a:xfrm>
          <a:prstGeom prst="roundRect">
            <a:avLst>
              <a:gd name="adj" fmla="val 12005"/>
            </a:avLst>
          </a:prstGeom>
          <a:solidFill>
            <a:srgbClr val="FEF2F2"/>
          </a:solidFill>
          <a:ln/>
        </p:spPr>
      </p:sp>
      <p:sp>
        <p:nvSpPr>
          <p:cNvPr id="36" name="Shape 27"/>
          <p:cNvSpPr/>
          <p:nvPr/>
        </p:nvSpPr>
        <p:spPr>
          <a:xfrm>
            <a:off x="6572707" y="2045513"/>
            <a:ext cx="38405" cy="761695"/>
          </a:xfrm>
          <a:prstGeom prst="roundRect">
            <a:avLst>
              <a:gd name="adj" fmla="val 238094"/>
            </a:avLst>
          </a:prstGeom>
          <a:solidFill>
            <a:srgbClr val="EF4444"/>
          </a:solidFill>
          <a:ln w="12700">
            <a:solidFill>
              <a:srgbClr val="EF4444">
                <a:alpha val="0"/>
              </a:srgbClr>
            </a:solidFill>
            <a:prstDash val="solid"/>
          </a:ln>
        </p:spPr>
      </p:sp>
      <p:pic>
        <p:nvPicPr>
          <p:cNvPr id="37" name="Image 7" descr="preencoded.png">    </p:cNvPr>
          <p:cNvPicPr>
            <a:picLocks noChangeAspect="1"/>
          </p:cNvPicPr>
          <p:nvPr/>
        </p:nvPicPr>
        <p:blipFill>
          <a:blip r:embed="rId8"/>
          <a:srcRect l="0" r="0" t="-180" b="-180"/>
          <a:stretch/>
        </p:blipFill>
        <p:spPr>
          <a:xfrm>
            <a:off x="6819595" y="2198218"/>
            <a:ext cx="95098" cy="152705"/>
          </a:xfrm>
          <a:prstGeom prst="rect">
            <a:avLst/>
          </a:prstGeom>
        </p:spPr>
      </p:pic>
      <p:sp>
        <p:nvSpPr>
          <p:cNvPr id="38" name="Text 28"/>
          <p:cNvSpPr txBox="1"/>
          <p:nvPr/>
        </p:nvSpPr>
        <p:spPr>
          <a:xfrm>
            <a:off x="6752844" y="2388413"/>
            <a:ext cx="4553712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Money (Price)</a:t>
            </a:r>
            <a:endParaRPr lang="en-US" sz="1500" dirty="0"/>
          </a:p>
        </p:txBody>
      </p:sp>
      <p:sp>
        <p:nvSpPr>
          <p:cNvPr id="39" name="Shape 29"/>
          <p:cNvSpPr/>
          <p:nvPr/>
        </p:nvSpPr>
        <p:spPr>
          <a:xfrm>
            <a:off x="6572707" y="2991002"/>
            <a:ext cx="4762195" cy="761695"/>
          </a:xfrm>
          <a:prstGeom prst="roundRect">
            <a:avLst>
              <a:gd name="adj" fmla="val 12005"/>
            </a:avLst>
          </a:prstGeom>
          <a:solidFill>
            <a:srgbClr val="FEF2F2"/>
          </a:solidFill>
          <a:ln/>
        </p:spPr>
      </p:sp>
      <p:sp>
        <p:nvSpPr>
          <p:cNvPr id="40" name="Shape 30"/>
          <p:cNvSpPr/>
          <p:nvPr/>
        </p:nvSpPr>
        <p:spPr>
          <a:xfrm>
            <a:off x="6572707" y="2991002"/>
            <a:ext cx="38405" cy="761695"/>
          </a:xfrm>
          <a:prstGeom prst="roundRect">
            <a:avLst>
              <a:gd name="adj" fmla="val 238094"/>
            </a:avLst>
          </a:prstGeom>
          <a:solidFill>
            <a:srgbClr val="EF4444"/>
          </a:solidFill>
          <a:ln w="12700">
            <a:solidFill>
              <a:srgbClr val="EF4444">
                <a:alpha val="0"/>
              </a:srgbClr>
            </a:solidFill>
            <a:prstDash val="solid"/>
          </a:ln>
        </p:spPr>
      </p:sp>
      <p:pic>
        <p:nvPicPr>
          <p:cNvPr id="41" name="Image 8" descr="preencoded.png">    </p:cNvPr>
          <p:cNvPicPr>
            <a:picLocks noChangeAspect="1"/>
          </p:cNvPicPr>
          <p:nvPr/>
        </p:nvPicPr>
        <p:blipFill>
          <a:blip r:embed="rId9"/>
          <a:srcRect l="0" r="0" t="0" b="0"/>
          <a:stretch/>
        </p:blipFill>
        <p:spPr>
          <a:xfrm>
            <a:off x="6791249" y="3143707"/>
            <a:ext cx="152705" cy="152705"/>
          </a:xfrm>
          <a:prstGeom prst="rect">
            <a:avLst/>
          </a:prstGeom>
        </p:spPr>
      </p:pic>
      <p:sp>
        <p:nvSpPr>
          <p:cNvPr id="42" name="Text 31"/>
          <p:cNvSpPr txBox="1"/>
          <p:nvPr/>
        </p:nvSpPr>
        <p:spPr>
          <a:xfrm>
            <a:off x="6752844" y="3333902"/>
            <a:ext cx="4553712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Time</a:t>
            </a:r>
            <a:endParaRPr lang="en-US" sz="1500" dirty="0"/>
          </a:p>
        </p:txBody>
      </p:sp>
      <p:sp>
        <p:nvSpPr>
          <p:cNvPr id="43" name="Shape 32"/>
          <p:cNvSpPr/>
          <p:nvPr/>
        </p:nvSpPr>
        <p:spPr>
          <a:xfrm>
            <a:off x="6572707" y="3935578"/>
            <a:ext cx="4762195" cy="761695"/>
          </a:xfrm>
          <a:prstGeom prst="roundRect">
            <a:avLst>
              <a:gd name="adj" fmla="val 12005"/>
            </a:avLst>
          </a:prstGeom>
          <a:solidFill>
            <a:srgbClr val="FEF2F2"/>
          </a:solidFill>
          <a:ln/>
        </p:spPr>
      </p:sp>
      <p:sp>
        <p:nvSpPr>
          <p:cNvPr id="44" name="Shape 33"/>
          <p:cNvSpPr/>
          <p:nvPr/>
        </p:nvSpPr>
        <p:spPr>
          <a:xfrm>
            <a:off x="6572707" y="3935578"/>
            <a:ext cx="38405" cy="761695"/>
          </a:xfrm>
          <a:prstGeom prst="roundRect">
            <a:avLst>
              <a:gd name="adj" fmla="val 238094"/>
            </a:avLst>
          </a:prstGeom>
          <a:solidFill>
            <a:srgbClr val="EF4444"/>
          </a:solidFill>
          <a:ln w="12700">
            <a:solidFill>
              <a:srgbClr val="EF4444">
                <a:alpha val="0"/>
              </a:srgbClr>
            </a:solidFill>
            <a:prstDash val="solid"/>
          </a:ln>
        </p:spPr>
      </p:sp>
      <p:pic>
        <p:nvPicPr>
          <p:cNvPr id="45" name="Image 9" descr="preencoded.png">    </p:cNvPr>
          <p:cNvPicPr>
            <a:picLocks noChangeAspect="1"/>
          </p:cNvPicPr>
          <p:nvPr/>
        </p:nvPicPr>
        <p:blipFill>
          <a:blip r:embed="rId10"/>
          <a:srcRect l="0" r="0" t="-43" b="-43"/>
          <a:stretch/>
        </p:blipFill>
        <p:spPr>
          <a:xfrm>
            <a:off x="6801307" y="4088282"/>
            <a:ext cx="133502" cy="152705"/>
          </a:xfrm>
          <a:prstGeom prst="rect">
            <a:avLst/>
          </a:prstGeom>
        </p:spPr>
      </p:pic>
      <p:sp>
        <p:nvSpPr>
          <p:cNvPr id="46" name="Text 34"/>
          <p:cNvSpPr txBox="1"/>
          <p:nvPr/>
        </p:nvSpPr>
        <p:spPr>
          <a:xfrm>
            <a:off x="6752844" y="4278478"/>
            <a:ext cx="4553712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Effort (Physical/Mental)</a:t>
            </a:r>
            <a:endParaRPr lang="en-US" sz="1500" dirty="0"/>
          </a:p>
        </p:txBody>
      </p:sp>
      <p:sp>
        <p:nvSpPr>
          <p:cNvPr id="47" name="Shape 35"/>
          <p:cNvSpPr/>
          <p:nvPr/>
        </p:nvSpPr>
        <p:spPr>
          <a:xfrm>
            <a:off x="6572707" y="4881067"/>
            <a:ext cx="4762195" cy="761695"/>
          </a:xfrm>
          <a:prstGeom prst="roundRect">
            <a:avLst>
              <a:gd name="adj" fmla="val 12005"/>
            </a:avLst>
          </a:prstGeom>
          <a:solidFill>
            <a:srgbClr val="FEF2F2"/>
          </a:solidFill>
          <a:ln/>
        </p:spPr>
      </p:sp>
      <p:sp>
        <p:nvSpPr>
          <p:cNvPr id="48" name="Shape 36"/>
          <p:cNvSpPr/>
          <p:nvPr/>
        </p:nvSpPr>
        <p:spPr>
          <a:xfrm>
            <a:off x="6572707" y="4881067"/>
            <a:ext cx="38405" cy="761695"/>
          </a:xfrm>
          <a:prstGeom prst="roundRect">
            <a:avLst>
              <a:gd name="adj" fmla="val 238094"/>
            </a:avLst>
          </a:prstGeom>
          <a:solidFill>
            <a:srgbClr val="EF4444"/>
          </a:solidFill>
          <a:ln w="12700">
            <a:solidFill>
              <a:srgbClr val="EF4444">
                <a:alpha val="0"/>
              </a:srgbClr>
            </a:solidFill>
            <a:prstDash val="solid"/>
          </a:ln>
        </p:spPr>
      </p:sp>
      <p:pic>
        <p:nvPicPr>
          <p:cNvPr id="49" name="Image 10" descr="preencoded.png">    </p:cNvPr>
          <p:cNvPicPr>
            <a:picLocks noChangeAspect="1"/>
          </p:cNvPicPr>
          <p:nvPr/>
        </p:nvPicPr>
        <p:blipFill>
          <a:blip r:embed="rId11"/>
          <a:srcRect l="0" r="0" t="0" b="0"/>
          <a:stretch/>
        </p:blipFill>
        <p:spPr>
          <a:xfrm>
            <a:off x="6791249" y="5032858"/>
            <a:ext cx="152705" cy="152705"/>
          </a:xfrm>
          <a:prstGeom prst="rect">
            <a:avLst/>
          </a:prstGeom>
        </p:spPr>
      </p:pic>
      <p:sp>
        <p:nvSpPr>
          <p:cNvPr id="50" name="Text 37"/>
          <p:cNvSpPr txBox="1"/>
          <p:nvPr/>
        </p:nvSpPr>
        <p:spPr>
          <a:xfrm>
            <a:off x="6752844" y="5223967"/>
            <a:ext cx="4553712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Stress &amp; Confusion</a:t>
            </a:r>
            <a:endParaRPr lang="en-US" sz="1500" dirty="0"/>
          </a:p>
        </p:txBody>
      </p:sp>
      <p:sp>
        <p:nvSpPr>
          <p:cNvPr id="51" name="Shape 38"/>
          <p:cNvSpPr/>
          <p:nvPr/>
        </p:nvSpPr>
        <p:spPr>
          <a:xfrm>
            <a:off x="6572707" y="5825642"/>
            <a:ext cx="4762195" cy="761695"/>
          </a:xfrm>
          <a:prstGeom prst="roundRect">
            <a:avLst>
              <a:gd name="adj" fmla="val 12005"/>
            </a:avLst>
          </a:prstGeom>
          <a:solidFill>
            <a:srgbClr val="FEF2F2"/>
          </a:solidFill>
          <a:ln/>
        </p:spPr>
      </p:sp>
      <p:sp>
        <p:nvSpPr>
          <p:cNvPr id="52" name="Shape 39"/>
          <p:cNvSpPr/>
          <p:nvPr/>
        </p:nvSpPr>
        <p:spPr>
          <a:xfrm>
            <a:off x="6572707" y="5825642"/>
            <a:ext cx="38405" cy="761695"/>
          </a:xfrm>
          <a:prstGeom prst="roundRect">
            <a:avLst>
              <a:gd name="adj" fmla="val 238094"/>
            </a:avLst>
          </a:prstGeom>
          <a:solidFill>
            <a:srgbClr val="EF4444"/>
          </a:solidFill>
          <a:ln w="12700">
            <a:solidFill>
              <a:srgbClr val="EF4444">
                <a:alpha val="0"/>
              </a:srgbClr>
            </a:solidFill>
            <a:prstDash val="solid"/>
          </a:ln>
        </p:spPr>
      </p:sp>
      <p:pic>
        <p:nvPicPr>
          <p:cNvPr id="53" name="Image 11" descr="preencoded.png">    </p:cNvPr>
          <p:cNvPicPr>
            <a:picLocks noChangeAspect="1"/>
          </p:cNvPicPr>
          <p:nvPr/>
        </p:nvPicPr>
        <p:blipFill>
          <a:blip r:embed="rId12"/>
          <a:srcRect l="0" r="0" t="0" b="0"/>
          <a:stretch/>
        </p:blipFill>
        <p:spPr>
          <a:xfrm>
            <a:off x="6791249" y="5978347"/>
            <a:ext cx="152705" cy="152705"/>
          </a:xfrm>
          <a:prstGeom prst="rect">
            <a:avLst/>
          </a:prstGeom>
        </p:spPr>
      </p:pic>
      <p:sp>
        <p:nvSpPr>
          <p:cNvPr id="54" name="Text 40"/>
          <p:cNvSpPr txBox="1"/>
          <p:nvPr/>
        </p:nvSpPr>
        <p:spPr>
          <a:xfrm>
            <a:off x="6752844" y="6168542"/>
            <a:ext cx="4553712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Risk &amp; Uncertainty</a:t>
            </a:r>
            <a:endParaRPr lang="en-US" sz="1500" dirty="0"/>
          </a:p>
        </p:txBody>
      </p:sp>
      <p:sp>
        <p:nvSpPr>
          <p:cNvPr id="55" name="Shape 41"/>
          <p:cNvSpPr/>
          <p:nvPr/>
        </p:nvSpPr>
        <p:spPr>
          <a:xfrm>
            <a:off x="0" y="0"/>
            <a:ext cx="12191695" cy="504749"/>
          </a:xfrm>
          <a:prstGeom prst="rect">
            <a:avLst/>
          </a:prstGeom>
          <a:solidFill>
            <a:srgbClr val="1A5F9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6" name="Text 42"/>
          <p:cNvSpPr txBox="1"/>
          <p:nvPr/>
        </p:nvSpPr>
        <p:spPr>
          <a:xfrm>
            <a:off x="2934310" y="0"/>
            <a:ext cx="6439205" cy="505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spc="132" kern="0" dirty="0">
                <a:solidFill>
                  <a:srgbClr val="FFFFFF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The Value Equation Breakdown</a:t>
            </a:r>
            <a:endParaRPr lang="en-US" sz="2600" dirty="0"/>
          </a:p>
        </p:txBody>
      </p:sp>
      <p:sp>
        <p:nvSpPr>
          <p:cNvPr id="57" name="Shape 43"/>
          <p:cNvSpPr/>
          <p:nvPr/>
        </p:nvSpPr>
        <p:spPr>
          <a:xfrm>
            <a:off x="0" y="7436815"/>
            <a:ext cx="12191695" cy="21945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8" name="Shape 44"/>
          <p:cNvSpPr/>
          <p:nvPr/>
        </p:nvSpPr>
        <p:spPr>
          <a:xfrm>
            <a:off x="0" y="7436815"/>
            <a:ext cx="12191695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>
                <a:alpha val="0"/>
              </a:srgbClr>
            </a:solidFill>
            <a:prstDash val="solid"/>
          </a:ln>
        </p:spPr>
      </p:sp>
      <p:sp>
        <p:nvSpPr>
          <p:cNvPr id="59" name="Text 45"/>
          <p:cNvSpPr txBox="1"/>
          <p:nvPr/>
        </p:nvSpPr>
        <p:spPr>
          <a:xfrm>
            <a:off x="571500" y="7446874"/>
            <a:ext cx="2074774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Module 5: Product Strategy</a:t>
            </a:r>
            <a:endParaRPr lang="en-US" sz="1000" dirty="0"/>
          </a:p>
        </p:txBody>
      </p:sp>
      <p:sp>
        <p:nvSpPr>
          <p:cNvPr id="60" name="Text 46"/>
          <p:cNvSpPr txBox="1"/>
          <p:nvPr/>
        </p:nvSpPr>
        <p:spPr>
          <a:xfrm>
            <a:off x="11196828" y="7446874"/>
            <a:ext cx="510235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Page 5</a:t>
            </a:r>
            <a:endParaRPr lang="en-US" sz="1000" dirty="0"/>
          </a:p>
        </p:txBody>
      </p:sp>
      <p:pic>
        <p:nvPicPr>
          <p:cNvPr id="61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810098" y="3143707"/>
            <a:ext cx="571500" cy="571500"/>
          </a:xfrm>
          <a:prstGeom prst="rect">
            <a:avLst/>
          </a:prstGeom>
        </p:spPr>
      </p:pic>
      <p:sp>
        <p:nvSpPr>
          <p:cNvPr id="62" name="Text 47"/>
          <p:cNvSpPr/>
          <p:nvPr/>
        </p:nvSpPr>
        <p:spPr>
          <a:xfrm>
            <a:off x="5810098" y="3143707"/>
            <a:ext cx="571500" cy="5715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VS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952805"/>
            <a:ext cx="12191695" cy="5429707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Text 3"/>
          <p:cNvSpPr txBox="1"/>
          <p:nvPr/>
        </p:nvSpPr>
        <p:spPr>
          <a:xfrm>
            <a:off x="571500" y="2093062"/>
            <a:ext cx="3970325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E293B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Same Movie, Different Experience</a:t>
            </a:r>
            <a:endParaRPr lang="en-US" sz="2100" dirty="0"/>
          </a:p>
        </p:txBody>
      </p:sp>
      <p:sp>
        <p:nvSpPr>
          <p:cNvPr id="6" name="Text 4"/>
          <p:cNvSpPr txBox="1"/>
          <p:nvPr/>
        </p:nvSpPr>
        <p:spPr>
          <a:xfrm>
            <a:off x="571500" y="2941625"/>
            <a:ext cx="3943807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 student organization ran two movie nights with the exact same film. The first was a hit. The second failed.</a:t>
            </a:r>
            <a:endParaRPr lang="en-US" sz="14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-8" b="-8"/>
          <a:stretch/>
        </p:blipFill>
        <p:spPr>
          <a:xfrm>
            <a:off x="571500" y="4105656"/>
            <a:ext cx="3866998" cy="1135685"/>
          </a:xfrm>
          <a:prstGeom prst="rect">
            <a:avLst/>
          </a:prstGeom>
        </p:spPr>
      </p:pic>
      <p:sp>
        <p:nvSpPr>
          <p:cNvPr id="8" name="Text 5"/>
          <p:cNvSpPr txBox="1"/>
          <p:nvPr/>
        </p:nvSpPr>
        <p:spPr>
          <a:xfrm>
            <a:off x="809244" y="4295851"/>
            <a:ext cx="3514954" cy="762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"The movie itself didn’t change. But the experience did. And that changed the value equation completely."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4819802" y="1333195"/>
            <a:ext cx="6801307" cy="2085746"/>
          </a:xfrm>
          <a:prstGeom prst="roundRect">
            <a:avLst>
              <a:gd name="adj" fmla="val 2402"/>
            </a:avLst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sx="100000" sy="100000" kx="0" ky="0" algn="bl" rotWithShape="0" blurRad="63500" dist="38100" dir="16200000">
              <a:srgbClr val="000000">
                <a:alpha val="10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5057546" y="1886407"/>
            <a:ext cx="6324905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>
                <a:alpha val="0"/>
              </a:srgbClr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5057546" y="1524305"/>
            <a:ext cx="286207" cy="286207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5124298" y="1591056"/>
            <a:ext cx="152705" cy="152705"/>
          </a:xfrm>
          <a:prstGeom prst="rect">
            <a:avLst/>
          </a:prstGeom>
        </p:spPr>
      </p:pic>
      <p:sp>
        <p:nvSpPr>
          <p:cNvPr id="13" name="Text 9"/>
          <p:cNvSpPr txBox="1"/>
          <p:nvPr/>
        </p:nvSpPr>
        <p:spPr>
          <a:xfrm>
            <a:off x="5458054" y="1540764"/>
            <a:ext cx="3139135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6" kern="0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What Changed (The Friction)</a:t>
            </a:r>
            <a:endParaRPr lang="en-US" sz="1300" dirty="0"/>
          </a:p>
        </p:txBody>
      </p:sp>
      <p:sp>
        <p:nvSpPr>
          <p:cNvPr id="14" name="Text 10"/>
          <p:cNvSpPr txBox="1"/>
          <p:nvPr/>
        </p:nvSpPr>
        <p:spPr>
          <a:xfrm>
            <a:off x="5057546" y="2009851"/>
            <a:ext cx="64392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Long snack lines &amp; unclear seating arrangements</a:t>
            </a:r>
            <a:endParaRPr lang="en-US" sz="1200" dirty="0"/>
          </a:p>
        </p:txBody>
      </p:sp>
      <p:sp>
        <p:nvSpPr>
          <p:cNvPr id="15" name="Text 11"/>
          <p:cNvSpPr txBox="1"/>
          <p:nvPr/>
        </p:nvSpPr>
        <p:spPr>
          <a:xfrm>
            <a:off x="5057546" y="2314346"/>
            <a:ext cx="64392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Late start time due to technical issues</a:t>
            </a:r>
            <a:endParaRPr lang="en-US" sz="1200" dirty="0"/>
          </a:p>
        </p:txBody>
      </p:sp>
      <p:sp>
        <p:nvSpPr>
          <p:cNvPr id="16" name="Text 12"/>
          <p:cNvSpPr txBox="1"/>
          <p:nvPr/>
        </p:nvSpPr>
        <p:spPr>
          <a:xfrm>
            <a:off x="5057546" y="2619756"/>
            <a:ext cx="64392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Poor audio quality (hard to hear dialogue)</a:t>
            </a:r>
            <a:endParaRPr lang="en-US" sz="1200" dirty="0"/>
          </a:p>
        </p:txBody>
      </p:sp>
      <p:sp>
        <p:nvSpPr>
          <p:cNvPr id="17" name="Text 13"/>
          <p:cNvSpPr txBox="1"/>
          <p:nvPr/>
        </p:nvSpPr>
        <p:spPr>
          <a:xfrm>
            <a:off x="5057546" y="2924251"/>
            <a:ext cx="64392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Awkward, slow check-in process</a:t>
            </a:r>
            <a:endParaRPr lang="en-US" sz="1200" dirty="0"/>
          </a:p>
        </p:txBody>
      </p:sp>
      <p:sp>
        <p:nvSpPr>
          <p:cNvPr id="18" name="Shape 14"/>
          <p:cNvSpPr/>
          <p:nvPr/>
        </p:nvSpPr>
        <p:spPr>
          <a:xfrm>
            <a:off x="4819802" y="3610051"/>
            <a:ext cx="6801307" cy="1781251"/>
          </a:xfrm>
          <a:prstGeom prst="roundRect">
            <a:avLst>
              <a:gd name="adj" fmla="val 3294"/>
            </a:avLst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sx="100000" sy="100000" kx="0" ky="0" algn="bl" rotWithShape="0" blurRad="63500" dist="38100" dir="16200000">
              <a:srgbClr val="000000">
                <a:alpha val="10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5057546" y="4162349"/>
            <a:ext cx="6324905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>
                <a:alpha val="0"/>
              </a:srgbClr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5057546" y="3800246"/>
            <a:ext cx="286207" cy="286207"/>
          </a:xfrm>
          <a:prstGeom prst="ellipse">
            <a:avLst/>
          </a:prstGeom>
          <a:solidFill>
            <a:srgbClr val="EF4444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21" name="Image 2" descr="preencoded.png">    </p:cNvPr>
          <p:cNvPicPr>
            <a:picLocks noChangeAspect="1"/>
          </p:cNvPicPr>
          <p:nvPr/>
        </p:nvPicPr>
        <p:blipFill>
          <a:blip r:embed="rId3"/>
          <a:srcRect l="0" r="0" t="-100" b="-100"/>
          <a:stretch/>
        </p:blipFill>
        <p:spPr>
          <a:xfrm>
            <a:off x="5143500" y="3866998"/>
            <a:ext cx="114300" cy="152705"/>
          </a:xfrm>
          <a:prstGeom prst="rect">
            <a:avLst/>
          </a:prstGeom>
        </p:spPr>
      </p:pic>
      <p:sp>
        <p:nvSpPr>
          <p:cNvPr id="22" name="Text 17"/>
          <p:cNvSpPr txBox="1"/>
          <p:nvPr/>
        </p:nvSpPr>
        <p:spPr>
          <a:xfrm>
            <a:off x="5458054" y="3817620"/>
            <a:ext cx="2040941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6" kern="0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Why Value Dropped</a:t>
            </a:r>
            <a:endParaRPr lang="en-US" sz="1300" dirty="0"/>
          </a:p>
        </p:txBody>
      </p:sp>
      <p:sp>
        <p:nvSpPr>
          <p:cNvPr id="23" name="Text 18"/>
          <p:cNvSpPr txBox="1"/>
          <p:nvPr/>
        </p:nvSpPr>
        <p:spPr>
          <a:xfrm>
            <a:off x="5057546" y="4286707"/>
            <a:ext cx="64392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4755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Increased Costs:</a:t>
            </a:r>
            <a:pPr algn="l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More time wasted, more frustration</a:t>
            </a:r>
            <a:endParaRPr lang="en-US" sz="1200" dirty="0"/>
          </a:p>
        </p:txBody>
      </p:sp>
      <p:sp>
        <p:nvSpPr>
          <p:cNvPr id="24" name="Text 19"/>
          <p:cNvSpPr txBox="1"/>
          <p:nvPr/>
        </p:nvSpPr>
        <p:spPr>
          <a:xfrm>
            <a:off x="5057546" y="4591202"/>
            <a:ext cx="64392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4755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Decreased Benefits:</a:t>
            </a:r>
            <a:pPr algn="l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Less enjoyment, more uncertainty</a:t>
            </a:r>
            <a:endParaRPr lang="en-US" sz="1200" dirty="0"/>
          </a:p>
        </p:txBody>
      </p:sp>
      <p:sp>
        <p:nvSpPr>
          <p:cNvPr id="25" name="Text 20"/>
          <p:cNvSpPr txBox="1"/>
          <p:nvPr/>
        </p:nvSpPr>
        <p:spPr>
          <a:xfrm>
            <a:off x="5057546" y="4895698"/>
            <a:ext cx="64392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4755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Risk:</a:t>
            </a:r>
            <a:pPr algn="l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"Is this going to be worth my evening?"</a:t>
            </a:r>
            <a:endParaRPr lang="en-US" sz="1200" dirty="0"/>
          </a:p>
        </p:txBody>
      </p:sp>
      <p:sp>
        <p:nvSpPr>
          <p:cNvPr id="26" name="Shape 21"/>
          <p:cNvSpPr/>
          <p:nvPr/>
        </p:nvSpPr>
        <p:spPr>
          <a:xfrm>
            <a:off x="4819802" y="5581498"/>
            <a:ext cx="6801307" cy="933602"/>
          </a:xfrm>
          <a:prstGeom prst="roundRect">
            <a:avLst>
              <a:gd name="adj" fmla="val 11993"/>
            </a:avLst>
          </a:prstGeom>
          <a:solidFill>
            <a:srgbClr val="1A5F9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27" name="Image 3" descr="preencoded.png">    </p:cNvPr>
          <p:cNvPicPr>
            <a:picLocks noChangeAspect="1"/>
          </p:cNvPicPr>
          <p:nvPr/>
        </p:nvPicPr>
        <p:blipFill>
          <a:blip r:embed="rId4">
            <a:alphaModFix amt="80000"/>
          </a:blip>
          <a:srcRect l="0" r="0" t="-530" b="-530"/>
          <a:stretch/>
        </p:blipFill>
        <p:spPr>
          <a:xfrm>
            <a:off x="5009998" y="5901538"/>
            <a:ext cx="247802" cy="286207"/>
          </a:xfrm>
          <a:prstGeom prst="rect">
            <a:avLst/>
          </a:prstGeom>
        </p:spPr>
      </p:pic>
      <p:sp>
        <p:nvSpPr>
          <p:cNvPr id="28" name="Text 22"/>
          <p:cNvSpPr txBox="1"/>
          <p:nvPr/>
        </p:nvSpPr>
        <p:spPr>
          <a:xfrm>
            <a:off x="5410505" y="5772607"/>
            <a:ext cx="6096305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Result: Students decided "It's not worth it this time" and turnout plummeted.</a:t>
            </a:r>
            <a:endParaRPr lang="en-US" sz="1400" dirty="0"/>
          </a:p>
        </p:txBody>
      </p:sp>
      <p:sp>
        <p:nvSpPr>
          <p:cNvPr id="29" name="Shape 23"/>
          <p:cNvSpPr/>
          <p:nvPr/>
        </p:nvSpPr>
        <p:spPr>
          <a:xfrm>
            <a:off x="0" y="0"/>
            <a:ext cx="12191695" cy="952805"/>
          </a:xfrm>
          <a:prstGeom prst="rect">
            <a:avLst/>
          </a:prstGeom>
          <a:solidFill>
            <a:srgbClr val="1A5F9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0" name="Text 24"/>
          <p:cNvSpPr txBox="1"/>
          <p:nvPr/>
        </p:nvSpPr>
        <p:spPr>
          <a:xfrm>
            <a:off x="571500" y="224942"/>
            <a:ext cx="6535217" cy="505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spc="132" kern="0" dirty="0">
                <a:solidFill>
                  <a:srgbClr val="FFFFFF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Case Study: Campus Movie Night</a:t>
            </a:r>
            <a:endParaRPr lang="en-US" sz="2600" dirty="0"/>
          </a:p>
        </p:txBody>
      </p:sp>
      <p:pic>
        <p:nvPicPr>
          <p:cNvPr id="31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71970" y="325526"/>
            <a:ext cx="2000707" cy="304495"/>
          </a:xfrm>
          <a:prstGeom prst="rect">
            <a:avLst/>
          </a:prstGeom>
        </p:spPr>
      </p:pic>
      <p:sp>
        <p:nvSpPr>
          <p:cNvPr id="32" name="Text 25"/>
          <p:cNvSpPr/>
          <p:nvPr/>
        </p:nvSpPr>
        <p:spPr>
          <a:xfrm>
            <a:off x="7071970" y="325526"/>
            <a:ext cx="2000707" cy="30541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5F9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Experience vs Product</a:t>
            </a:r>
            <a:endParaRPr lang="en-US" sz="1000" dirty="0"/>
          </a:p>
        </p:txBody>
      </p:sp>
      <p:sp>
        <p:nvSpPr>
          <p:cNvPr id="33" name="Shape 26"/>
          <p:cNvSpPr/>
          <p:nvPr/>
        </p:nvSpPr>
        <p:spPr>
          <a:xfrm>
            <a:off x="0" y="6381598"/>
            <a:ext cx="12191695" cy="47640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4" name="Shape 27"/>
          <p:cNvSpPr/>
          <p:nvPr/>
        </p:nvSpPr>
        <p:spPr>
          <a:xfrm>
            <a:off x="0" y="6381598"/>
            <a:ext cx="12191695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>
                <a:alpha val="0"/>
              </a:srgbClr>
            </a:solidFill>
            <a:prstDash val="solid"/>
          </a:ln>
        </p:spPr>
      </p:sp>
      <p:sp>
        <p:nvSpPr>
          <p:cNvPr id="35" name="Text 28"/>
          <p:cNvSpPr txBox="1"/>
          <p:nvPr/>
        </p:nvSpPr>
        <p:spPr>
          <a:xfrm>
            <a:off x="571500" y="6521501"/>
            <a:ext cx="2074774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Module 5: Product Strategy</a:t>
            </a:r>
            <a:endParaRPr lang="en-US" sz="1000" dirty="0"/>
          </a:p>
        </p:txBody>
      </p:sp>
      <p:sp>
        <p:nvSpPr>
          <p:cNvPr id="36" name="Text 29"/>
          <p:cNvSpPr txBox="1"/>
          <p:nvPr/>
        </p:nvSpPr>
        <p:spPr>
          <a:xfrm>
            <a:off x="11196828" y="6521501"/>
            <a:ext cx="510235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Page 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952805"/>
            <a:ext cx="12191695" cy="5429707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71500" y="1165860"/>
            <a:ext cx="6077102" cy="1037844"/>
          </a:xfrm>
          <a:prstGeom prst="roundRect">
            <a:avLst>
              <a:gd name="adj" fmla="val 6466"/>
            </a:avLst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571500" y="1165860"/>
            <a:ext cx="47549" cy="1037844"/>
          </a:xfrm>
          <a:prstGeom prst="roundRect">
            <a:avLst>
              <a:gd name="adj" fmla="val 141143"/>
            </a:avLst>
          </a:prstGeom>
          <a:solidFill>
            <a:srgbClr val="1A5F96"/>
          </a:solidFill>
          <a:ln w="12700">
            <a:solidFill>
              <a:srgbClr val="1A5F96">
                <a:alpha val="0"/>
              </a:srgbClr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809244" y="1355141"/>
            <a:ext cx="181051" cy="181051"/>
          </a:xfrm>
          <a:prstGeom prst="rect">
            <a:avLst/>
          </a:prstGeom>
        </p:spPr>
      </p:pic>
      <p:sp>
        <p:nvSpPr>
          <p:cNvPr id="8" name="Text 5"/>
          <p:cNvSpPr txBox="1"/>
          <p:nvPr/>
        </p:nvSpPr>
        <p:spPr>
          <a:xfrm>
            <a:off x="1086307" y="1308506"/>
            <a:ext cx="1564538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E3A8A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1. Core Benefit</a:t>
            </a:r>
            <a:endParaRPr lang="en-US" sz="1400" dirty="0"/>
          </a:p>
        </p:txBody>
      </p:sp>
      <p:sp>
        <p:nvSpPr>
          <p:cNvPr id="9" name="Text 6"/>
          <p:cNvSpPr txBox="1"/>
          <p:nvPr/>
        </p:nvSpPr>
        <p:spPr>
          <a:xfrm>
            <a:off x="809244" y="1630375"/>
            <a:ext cx="5725058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The outcome customers </a:t>
            </a:r>
            <a:pPr algn="l" indent="0" marL="0">
              <a:buNone/>
            </a:pPr>
            <a:r>
              <a:rPr lang="en-US" sz="1200" b="1" dirty="0">
                <a:solidFill>
                  <a:srgbClr val="4755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really want</a:t>
            </a:r>
            <a:pPr algn="l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. Often intangible: comfort, convenience, confidence, fun, safety, relief. 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571500" y="2391156"/>
            <a:ext cx="6077102" cy="1037844"/>
          </a:xfrm>
          <a:prstGeom prst="roundRect">
            <a:avLst>
              <a:gd name="adj" fmla="val 6466"/>
            </a:avLst>
          </a:prstGeom>
          <a:solidFill>
            <a:srgbClr val="FFFFFF"/>
          </a:solidFill>
          <a:ln/>
        </p:spPr>
      </p:sp>
      <p:sp>
        <p:nvSpPr>
          <p:cNvPr id="11" name="Shape 8"/>
          <p:cNvSpPr/>
          <p:nvPr/>
        </p:nvSpPr>
        <p:spPr>
          <a:xfrm>
            <a:off x="571500" y="2391156"/>
            <a:ext cx="47549" cy="1037844"/>
          </a:xfrm>
          <a:prstGeom prst="roundRect">
            <a:avLst>
              <a:gd name="adj" fmla="val 141143"/>
            </a:avLst>
          </a:prstGeom>
          <a:solidFill>
            <a:srgbClr val="3B82F6"/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09244" y="2580437"/>
            <a:ext cx="181051" cy="181051"/>
          </a:xfrm>
          <a:prstGeom prst="rect">
            <a:avLst/>
          </a:prstGeom>
        </p:spPr>
      </p:pic>
      <p:sp>
        <p:nvSpPr>
          <p:cNvPr id="13" name="Text 9"/>
          <p:cNvSpPr txBox="1"/>
          <p:nvPr/>
        </p:nvSpPr>
        <p:spPr>
          <a:xfrm>
            <a:off x="1086307" y="2533802"/>
            <a:ext cx="1802282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563EB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2. Actual Product</a:t>
            </a:r>
            <a:endParaRPr lang="en-US" sz="1400" dirty="0"/>
          </a:p>
        </p:txBody>
      </p:sp>
      <p:sp>
        <p:nvSpPr>
          <p:cNvPr id="14" name="Text 10"/>
          <p:cNvSpPr txBox="1"/>
          <p:nvPr/>
        </p:nvSpPr>
        <p:spPr>
          <a:xfrm>
            <a:off x="809244" y="2855671"/>
            <a:ext cx="5725058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What the customer receives: features, design, quality level, packaging, and branding.</a:t>
            </a:r>
            <a:endParaRPr lang="en-US" sz="1200" dirty="0"/>
          </a:p>
        </p:txBody>
      </p:sp>
      <p:sp>
        <p:nvSpPr>
          <p:cNvPr id="15" name="Shape 11"/>
          <p:cNvSpPr/>
          <p:nvPr/>
        </p:nvSpPr>
        <p:spPr>
          <a:xfrm>
            <a:off x="571500" y="3615538"/>
            <a:ext cx="6077102" cy="1037844"/>
          </a:xfrm>
          <a:prstGeom prst="roundRect">
            <a:avLst>
              <a:gd name="adj" fmla="val 6466"/>
            </a:avLst>
          </a:prstGeom>
          <a:solidFill>
            <a:srgbClr val="FFFFFF"/>
          </a:solidFill>
          <a:ln/>
        </p:spPr>
      </p:sp>
      <p:sp>
        <p:nvSpPr>
          <p:cNvPr id="16" name="Shape 12"/>
          <p:cNvSpPr/>
          <p:nvPr/>
        </p:nvSpPr>
        <p:spPr>
          <a:xfrm>
            <a:off x="571500" y="3615538"/>
            <a:ext cx="47549" cy="1037844"/>
          </a:xfrm>
          <a:prstGeom prst="roundRect">
            <a:avLst>
              <a:gd name="adj" fmla="val 141143"/>
            </a:avLst>
          </a:prstGeom>
          <a:solidFill>
            <a:srgbClr val="93C5FD"/>
          </a:solidFill>
          <a:ln w="12700">
            <a:solidFill>
              <a:srgbClr val="93C5FD">
                <a:alpha val="0"/>
              </a:srgbClr>
            </a:solidFill>
            <a:prstDash val="solid"/>
          </a:ln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rcRect l="-1403" r="-1403" t="0" b="0"/>
          <a:stretch/>
        </p:blipFill>
        <p:spPr>
          <a:xfrm>
            <a:off x="809244" y="3804818"/>
            <a:ext cx="209398" cy="181051"/>
          </a:xfrm>
          <a:prstGeom prst="rect">
            <a:avLst/>
          </a:prstGeom>
        </p:spPr>
      </p:pic>
      <p:sp>
        <p:nvSpPr>
          <p:cNvPr id="18" name="Text 13"/>
          <p:cNvSpPr txBox="1"/>
          <p:nvPr/>
        </p:nvSpPr>
        <p:spPr>
          <a:xfrm>
            <a:off x="1114654" y="3759098"/>
            <a:ext cx="2235708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60A5FA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3. Augmented Product</a:t>
            </a:r>
            <a:endParaRPr lang="en-US" sz="1400" dirty="0"/>
          </a:p>
        </p:txBody>
      </p:sp>
      <p:sp>
        <p:nvSpPr>
          <p:cNvPr id="19" name="Text 14"/>
          <p:cNvSpPr txBox="1"/>
          <p:nvPr/>
        </p:nvSpPr>
        <p:spPr>
          <a:xfrm>
            <a:off x="809244" y="4080967"/>
            <a:ext cx="5725058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Extra value around the product: support, warranty, delivery, easy setup, reminders.</a:t>
            </a:r>
            <a:endParaRPr lang="en-US" sz="1200" dirty="0"/>
          </a:p>
        </p:txBody>
      </p:sp>
      <p:sp>
        <p:nvSpPr>
          <p:cNvPr id="20" name="Shape 15"/>
          <p:cNvSpPr/>
          <p:nvPr/>
        </p:nvSpPr>
        <p:spPr>
          <a:xfrm>
            <a:off x="571500" y="4935931"/>
            <a:ext cx="6077102" cy="1238098"/>
          </a:xfrm>
          <a:prstGeom prst="roundRect">
            <a:avLst>
              <a:gd name="adj" fmla="val 4545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21" name="Text 16"/>
          <p:cNvSpPr txBox="1"/>
          <p:nvPr/>
        </p:nvSpPr>
        <p:spPr>
          <a:xfrm>
            <a:off x="1038758" y="5088636"/>
            <a:ext cx="55248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E40A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Example: Tutoring Service</a:t>
            </a:r>
            <a:endParaRPr lang="en-US" sz="1200" dirty="0"/>
          </a:p>
        </p:txBody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rcRect l="0" r="0" t="-180" b="-180"/>
          <a:stretch/>
        </p:blipFill>
        <p:spPr>
          <a:xfrm>
            <a:off x="771754" y="5126126"/>
            <a:ext cx="190195" cy="152705"/>
          </a:xfrm>
          <a:prstGeom prst="rect">
            <a:avLst/>
          </a:prstGeom>
        </p:spPr>
      </p:pic>
      <p:sp>
        <p:nvSpPr>
          <p:cNvPr id="23" name="Text 17"/>
          <p:cNvSpPr txBox="1"/>
          <p:nvPr/>
        </p:nvSpPr>
        <p:spPr>
          <a:xfrm>
            <a:off x="771754" y="5364785"/>
            <a:ext cx="5753405" cy="65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Core:</a:t>
            </a:r>
            <a:pPr algn="l"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Confidence &amp; improved grades</a:t>
            </a:r>
            <a:pPr algn="l" indent="0" marL="0">
              <a:buNone/>
            </a:pPr>
            <a:endParaRPr lang="en-US" sz="1100" dirty="0"/>
          </a:p>
          <a:p>
            <a:pPr algn="l" indent="0" marL="0">
              <a:buNone/>
            </a:pPr>
            <a:r>
              <a:rPr lang="en-US" sz="1100" b="1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Actual:</a:t>
            </a:r>
            <a:pPr algn="l"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60-min session with peer tutor</a:t>
            </a:r>
            <a:pPr algn="l" indent="0" marL="0">
              <a:buNone/>
            </a:pPr>
            <a:endParaRPr lang="en-US" sz="1100" dirty="0"/>
          </a:p>
          <a:p>
            <a:pPr algn="l" indent="0" marL="0">
              <a:buNone/>
            </a:pPr>
            <a:r>
              <a:rPr lang="en-US" sz="1100" b="1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Augmented:</a:t>
            </a:r>
            <a:pPr algn="l"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Easy online booking, reminders, welcoming space </a:t>
            </a:r>
            <a:endParaRPr lang="en-US" sz="1100" dirty="0"/>
          </a:p>
        </p:txBody>
      </p:sp>
      <p:pic>
        <p:nvPicPr>
          <p:cNvPr id="24" name="Image 4" descr="preencoded.png">    </p:cNvPr>
          <p:cNvPicPr>
            <a:picLocks noChangeAspect="1"/>
          </p:cNvPicPr>
          <p:nvPr/>
        </p:nvPicPr>
        <p:blipFill>
          <a:blip r:embed="rId5"/>
          <a:srcRect l="0" r="0" t="0" b="0"/>
          <a:stretch/>
        </p:blipFill>
        <p:spPr>
          <a:xfrm>
            <a:off x="7095744" y="1524305"/>
            <a:ext cx="4286707" cy="4286707"/>
          </a:xfrm>
          <a:prstGeom prst="rect">
            <a:avLst/>
          </a:prstGeom>
        </p:spPr>
      </p:pic>
      <p:sp>
        <p:nvSpPr>
          <p:cNvPr id="25" name="Text 18"/>
          <p:cNvSpPr txBox="1"/>
          <p:nvPr/>
        </p:nvSpPr>
        <p:spPr>
          <a:xfrm>
            <a:off x="8244230" y="1971446"/>
            <a:ext cx="1991563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369A1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Augmented Product</a:t>
            </a:r>
            <a:endParaRPr lang="en-US" sz="1300" dirty="0"/>
          </a:p>
        </p:txBody>
      </p:sp>
      <p:pic>
        <p:nvPicPr>
          <p:cNvPr id="26" name="Image 5" descr="preencoded.png">    </p:cNvPr>
          <p:cNvPicPr>
            <a:picLocks noChangeAspect="1"/>
          </p:cNvPicPr>
          <p:nvPr/>
        </p:nvPicPr>
        <p:blipFill>
          <a:blip r:embed="rId6"/>
          <a:srcRect l="0" r="0" t="0" b="0"/>
          <a:stretch/>
        </p:blipFill>
        <p:spPr>
          <a:xfrm>
            <a:off x="7810805" y="2238451"/>
            <a:ext cx="2857500" cy="2857500"/>
          </a:xfrm>
          <a:prstGeom prst="rect">
            <a:avLst/>
          </a:prstGeom>
        </p:spPr>
      </p:pic>
      <p:sp>
        <p:nvSpPr>
          <p:cNvPr id="27" name="Text 19"/>
          <p:cNvSpPr txBox="1"/>
          <p:nvPr/>
        </p:nvSpPr>
        <p:spPr>
          <a:xfrm>
            <a:off x="8449056" y="2686507"/>
            <a:ext cx="1581912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C4A6E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Actual Product</a:t>
            </a:r>
            <a:endParaRPr lang="en-US" sz="1300" dirty="0"/>
          </a:p>
        </p:txBody>
      </p:sp>
      <p:pic>
        <p:nvPicPr>
          <p:cNvPr id="28" name="Image 6" descr="preencoded.png">    </p:cNvPr>
          <p:cNvPicPr>
            <a:picLocks noChangeAspect="1"/>
          </p:cNvPicPr>
          <p:nvPr/>
        </p:nvPicPr>
        <p:blipFill>
          <a:blip r:embed="rId7"/>
          <a:srcRect l="0" r="0" t="0" b="0"/>
          <a:stretch/>
        </p:blipFill>
        <p:spPr>
          <a:xfrm>
            <a:off x="8524951" y="2952598"/>
            <a:ext cx="1429207" cy="1429207"/>
          </a:xfrm>
          <a:prstGeom prst="rect">
            <a:avLst/>
          </a:prstGeom>
        </p:spPr>
      </p:pic>
      <p:sp>
        <p:nvSpPr>
          <p:cNvPr id="29" name="Text 20"/>
          <p:cNvSpPr txBox="1"/>
          <p:nvPr/>
        </p:nvSpPr>
        <p:spPr>
          <a:xfrm>
            <a:off x="8839505" y="3392424"/>
            <a:ext cx="800100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Core</a:t>
            </a:r>
            <a:pPr algn="ctr" indent="0" marL="0">
              <a:buNone/>
            </a:pP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Benefit</a:t>
            </a:r>
            <a:endParaRPr lang="en-US" sz="1400" dirty="0"/>
          </a:p>
        </p:txBody>
      </p:sp>
      <p:sp>
        <p:nvSpPr>
          <p:cNvPr id="30" name="Shape 21"/>
          <p:cNvSpPr/>
          <p:nvPr/>
        </p:nvSpPr>
        <p:spPr>
          <a:xfrm>
            <a:off x="0" y="0"/>
            <a:ext cx="12191695" cy="952805"/>
          </a:xfrm>
          <a:prstGeom prst="rect">
            <a:avLst/>
          </a:prstGeom>
          <a:solidFill>
            <a:srgbClr val="1A5F9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1" name="Text 22"/>
          <p:cNvSpPr txBox="1"/>
          <p:nvPr/>
        </p:nvSpPr>
        <p:spPr>
          <a:xfrm>
            <a:off x="571500" y="190195"/>
            <a:ext cx="6268212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spc="150" kern="0" dirty="0">
                <a:solidFill>
                  <a:srgbClr val="FFFFFF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Three Levels of a Product</a:t>
            </a:r>
            <a:endParaRPr lang="en-US" sz="3000" dirty="0"/>
          </a:p>
        </p:txBody>
      </p:sp>
      <p:sp>
        <p:nvSpPr>
          <p:cNvPr id="32" name="Shape 23"/>
          <p:cNvSpPr/>
          <p:nvPr/>
        </p:nvSpPr>
        <p:spPr>
          <a:xfrm>
            <a:off x="0" y="6381598"/>
            <a:ext cx="12191695" cy="47640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3" name="Shape 24"/>
          <p:cNvSpPr/>
          <p:nvPr/>
        </p:nvSpPr>
        <p:spPr>
          <a:xfrm>
            <a:off x="0" y="6381598"/>
            <a:ext cx="12191695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>
                <a:alpha val="0"/>
              </a:srgbClr>
            </a:solidFill>
            <a:prstDash val="solid"/>
          </a:ln>
        </p:spPr>
      </p:sp>
      <p:sp>
        <p:nvSpPr>
          <p:cNvPr id="34" name="Text 25"/>
          <p:cNvSpPr txBox="1"/>
          <p:nvPr/>
        </p:nvSpPr>
        <p:spPr>
          <a:xfrm>
            <a:off x="571500" y="6521501"/>
            <a:ext cx="2074774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Module 5: Product Strategy</a:t>
            </a:r>
            <a:endParaRPr lang="en-US" sz="1000" dirty="0"/>
          </a:p>
        </p:txBody>
      </p:sp>
      <p:sp>
        <p:nvSpPr>
          <p:cNvPr id="35" name="Text 26"/>
          <p:cNvSpPr txBox="1"/>
          <p:nvPr/>
        </p:nvSpPr>
        <p:spPr>
          <a:xfrm>
            <a:off x="11196828" y="6521501"/>
            <a:ext cx="510235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Page 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952805"/>
            <a:ext cx="12191695" cy="5429707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71500" y="1333195"/>
            <a:ext cx="5333695" cy="4667098"/>
          </a:xfrm>
          <a:prstGeom prst="roundRect">
            <a:avLst>
              <a:gd name="adj" fmla="val 48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63500" dist="38100" dir="162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71500" y="1333195"/>
            <a:ext cx="5333695" cy="57607"/>
          </a:xfrm>
          <a:prstGeom prst="roundRect">
            <a:avLst>
              <a:gd name="adj" fmla="val 38873"/>
            </a:avLst>
          </a:prstGeom>
          <a:solidFill>
            <a:srgbClr val="10B981"/>
          </a:solidFill>
          <a:ln w="12700">
            <a:solidFill>
              <a:srgbClr val="10B981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71500" y="1390802"/>
            <a:ext cx="5333695" cy="733349"/>
          </a:xfrm>
          <a:prstGeom prst="rect">
            <a:avLst/>
          </a:prstGeom>
          <a:solidFill>
            <a:srgbClr val="ECFDF5"/>
          </a:solidFill>
          <a:ln/>
        </p:spPr>
      </p:sp>
      <p:sp>
        <p:nvSpPr>
          <p:cNvPr id="8" name="Shape 6"/>
          <p:cNvSpPr/>
          <p:nvPr/>
        </p:nvSpPr>
        <p:spPr>
          <a:xfrm>
            <a:off x="571500" y="2115007"/>
            <a:ext cx="5333695" cy="9144"/>
          </a:xfrm>
          <a:prstGeom prst="rect">
            <a:avLst/>
          </a:prstGeom>
          <a:solidFill>
            <a:srgbClr val="D1FAE5"/>
          </a:solidFill>
          <a:ln w="12700">
            <a:solidFill>
              <a:srgbClr val="D1FAE5">
                <a:alpha val="0"/>
              </a:srgbClr>
            </a:solidFill>
            <a:prstDash val="solid"/>
          </a:ln>
        </p:spPr>
      </p:sp>
      <p:sp>
        <p:nvSpPr>
          <p:cNvPr id="9" name="Text 7"/>
          <p:cNvSpPr txBox="1"/>
          <p:nvPr/>
        </p:nvSpPr>
        <p:spPr>
          <a:xfrm>
            <a:off x="809244" y="1580998"/>
            <a:ext cx="125821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065F46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Program A</a:t>
            </a:r>
            <a:endParaRPr lang="en-US" sz="1800" dirty="0"/>
          </a:p>
        </p:txBody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6824" y="1611173"/>
            <a:ext cx="1362456" cy="286207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4306824" y="1611173"/>
            <a:ext cx="1362456" cy="28620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BUSY / POPULAR</a:t>
            </a:r>
            <a:endParaRPr lang="en-US" sz="1000" dirty="0"/>
          </a:p>
        </p:txBody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09244" y="2381098"/>
            <a:ext cx="181051" cy="181051"/>
          </a:xfrm>
          <a:prstGeom prst="rect">
            <a:avLst/>
          </a:prstGeom>
        </p:spPr>
      </p:pic>
      <p:sp>
        <p:nvSpPr>
          <p:cNvPr id="13" name="Text 9"/>
          <p:cNvSpPr txBox="1"/>
          <p:nvPr/>
        </p:nvSpPr>
        <p:spPr>
          <a:xfrm>
            <a:off x="1133856" y="2361895"/>
            <a:ext cx="3060497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Easy online booking (≤2 minutes)</a:t>
            </a:r>
            <a:endParaRPr lang="en-US" sz="1300" dirty="0"/>
          </a:p>
        </p:txBody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rcRect l="0" r="0" t="0" b="0"/>
          <a:stretch/>
        </p:blipFill>
        <p:spPr>
          <a:xfrm>
            <a:off x="809244" y="2758745"/>
            <a:ext cx="181051" cy="181051"/>
          </a:xfrm>
          <a:prstGeom prst="rect">
            <a:avLst/>
          </a:prstGeom>
        </p:spPr>
      </p:pic>
      <p:sp>
        <p:nvSpPr>
          <p:cNvPr id="15" name="Text 10"/>
          <p:cNvSpPr txBox="1"/>
          <p:nvPr/>
        </p:nvSpPr>
        <p:spPr>
          <a:xfrm>
            <a:off x="1133856" y="2739542"/>
            <a:ext cx="2629814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Same-day sessions available</a:t>
            </a:r>
            <a:endParaRPr lang="en-US" sz="1300" dirty="0"/>
          </a:p>
        </p:txBody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rcRect l="0" r="0" t="0" b="0"/>
          <a:stretch/>
        </p:blipFill>
        <p:spPr>
          <a:xfrm>
            <a:off x="809244" y="3136392"/>
            <a:ext cx="181051" cy="181051"/>
          </a:xfrm>
          <a:prstGeom prst="rect">
            <a:avLst/>
          </a:prstGeom>
        </p:spPr>
      </p:pic>
      <p:sp>
        <p:nvSpPr>
          <p:cNvPr id="17" name="Text 11"/>
          <p:cNvSpPr txBox="1"/>
          <p:nvPr/>
        </p:nvSpPr>
        <p:spPr>
          <a:xfrm>
            <a:off x="1133856" y="3117190"/>
            <a:ext cx="3332988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Clear expectations of what happens</a:t>
            </a:r>
            <a:endParaRPr lang="en-US" sz="1300" dirty="0"/>
          </a:p>
        </p:txBody>
      </p:sp>
      <p:pic>
        <p:nvPicPr>
          <p:cNvPr id="18" name="Image 4" descr="preencoded.png">    </p:cNvPr>
          <p:cNvPicPr>
            <a:picLocks noChangeAspect="1"/>
          </p:cNvPicPr>
          <p:nvPr/>
        </p:nvPicPr>
        <p:blipFill>
          <a:blip r:embed="rId5"/>
          <a:srcRect l="0" r="0" t="0" b="0"/>
          <a:stretch/>
        </p:blipFill>
        <p:spPr>
          <a:xfrm>
            <a:off x="809244" y="3514039"/>
            <a:ext cx="181051" cy="181051"/>
          </a:xfrm>
          <a:prstGeom prst="rect">
            <a:avLst/>
          </a:prstGeom>
        </p:spPr>
      </p:pic>
      <p:sp>
        <p:nvSpPr>
          <p:cNvPr id="19" name="Text 12"/>
          <p:cNvSpPr txBox="1"/>
          <p:nvPr/>
        </p:nvSpPr>
        <p:spPr>
          <a:xfrm>
            <a:off x="1133856" y="3494837"/>
            <a:ext cx="4069080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Friendly check-in ("You're in the right place")</a:t>
            </a:r>
            <a:endParaRPr lang="en-US" sz="1300" dirty="0"/>
          </a:p>
        </p:txBody>
      </p:sp>
      <p:pic>
        <p:nvPicPr>
          <p:cNvPr id="20" name="Image 5" descr="preencoded.png">    </p:cNvPr>
          <p:cNvPicPr>
            <a:picLocks noChangeAspect="1"/>
          </p:cNvPicPr>
          <p:nvPr/>
        </p:nvPicPr>
        <p:blipFill>
          <a:blip r:embed="rId6"/>
          <a:srcRect l="0" r="0" t="0" b="0"/>
          <a:stretch/>
        </p:blipFill>
        <p:spPr>
          <a:xfrm>
            <a:off x="809244" y="3891686"/>
            <a:ext cx="181051" cy="181051"/>
          </a:xfrm>
          <a:prstGeom prst="rect">
            <a:avLst/>
          </a:prstGeom>
        </p:spPr>
      </p:pic>
      <p:sp>
        <p:nvSpPr>
          <p:cNvPr id="21" name="Text 13"/>
          <p:cNvSpPr txBox="1"/>
          <p:nvPr/>
        </p:nvSpPr>
        <p:spPr>
          <a:xfrm>
            <a:off x="1133856" y="3872484"/>
            <a:ext cx="3565246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Follow-up resources sent after session</a:t>
            </a:r>
            <a:endParaRPr lang="en-US" sz="1300" dirty="0"/>
          </a:p>
        </p:txBody>
      </p:sp>
      <p:pic>
        <p:nvPicPr>
          <p:cNvPr id="22" name="Image 6" descr="preencoded.png">    </p:cNvPr>
          <p:cNvPicPr>
            <a:picLocks noChangeAspect="1"/>
          </p:cNvPicPr>
          <p:nvPr/>
        </p:nvPicPr>
        <p:blipFill>
          <a:blip r:embed="rId7"/>
          <a:srcRect l="0" r="0" t="0" b="0"/>
          <a:stretch/>
        </p:blipFill>
        <p:spPr>
          <a:xfrm>
            <a:off x="809244" y="4269334"/>
            <a:ext cx="181051" cy="181051"/>
          </a:xfrm>
          <a:prstGeom prst="rect">
            <a:avLst/>
          </a:prstGeom>
        </p:spPr>
      </p:pic>
      <p:sp>
        <p:nvSpPr>
          <p:cNvPr id="23" name="Text 14"/>
          <p:cNvSpPr txBox="1"/>
          <p:nvPr/>
        </p:nvSpPr>
        <p:spPr>
          <a:xfrm>
            <a:off x="1133856" y="4250131"/>
            <a:ext cx="2890418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Simple rebooking link provided</a:t>
            </a:r>
            <a:endParaRPr lang="en-US" sz="1300" dirty="0"/>
          </a:p>
        </p:txBody>
      </p:sp>
      <p:sp>
        <p:nvSpPr>
          <p:cNvPr id="24" name="Shape 15"/>
          <p:cNvSpPr/>
          <p:nvPr/>
        </p:nvSpPr>
        <p:spPr>
          <a:xfrm>
            <a:off x="571500" y="5381244"/>
            <a:ext cx="5333695" cy="619049"/>
          </a:xfrm>
          <a:prstGeom prst="roundRect">
            <a:avLst>
              <a:gd name="adj" fmla="val 27270"/>
            </a:avLst>
          </a:prstGeom>
          <a:solidFill>
            <a:srgbClr val="F0FDF4"/>
          </a:solidFill>
          <a:ln/>
        </p:spPr>
      </p:sp>
      <p:sp>
        <p:nvSpPr>
          <p:cNvPr id="25" name="Shape 16"/>
          <p:cNvSpPr/>
          <p:nvPr/>
        </p:nvSpPr>
        <p:spPr>
          <a:xfrm>
            <a:off x="571500" y="5381244"/>
            <a:ext cx="5333695" cy="9144"/>
          </a:xfrm>
          <a:prstGeom prst="roundRect">
            <a:avLst>
              <a:gd name="adj" fmla="val 1846154"/>
            </a:avLst>
          </a:prstGeom>
          <a:solidFill>
            <a:srgbClr val="E2E8F0"/>
          </a:solidFill>
          <a:ln w="12700">
            <a:solidFill>
              <a:srgbClr val="E2E8F0">
                <a:alpha val="0"/>
              </a:srgbClr>
            </a:solidFill>
            <a:prstDash val="solid"/>
          </a:ln>
        </p:spPr>
      </p:sp>
      <p:sp>
        <p:nvSpPr>
          <p:cNvPr id="26" name="Text 17"/>
          <p:cNvSpPr txBox="1"/>
          <p:nvPr/>
        </p:nvSpPr>
        <p:spPr>
          <a:xfrm>
            <a:off x="961949" y="5581498"/>
            <a:ext cx="481980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Student: "It's easy. I feel confident."</a:t>
            </a:r>
            <a:endParaRPr lang="en-US" sz="1200" dirty="0"/>
          </a:p>
        </p:txBody>
      </p:sp>
      <p:pic>
        <p:nvPicPr>
          <p:cNvPr id="27" name="Image 7" descr="preencoded.png">    </p:cNvPr>
          <p:cNvPicPr>
            <a:picLocks noChangeAspect="1"/>
          </p:cNvPicPr>
          <p:nvPr/>
        </p:nvPicPr>
        <p:blipFill>
          <a:blip r:embed="rId8"/>
          <a:srcRect l="0" r="0" t="0" b="0"/>
          <a:stretch/>
        </p:blipFill>
        <p:spPr>
          <a:xfrm>
            <a:off x="809244" y="5619902"/>
            <a:ext cx="152705" cy="152705"/>
          </a:xfrm>
          <a:prstGeom prst="rect">
            <a:avLst/>
          </a:prstGeom>
        </p:spPr>
      </p:pic>
      <p:sp>
        <p:nvSpPr>
          <p:cNvPr id="28" name="Shape 18"/>
          <p:cNvSpPr/>
          <p:nvPr/>
        </p:nvSpPr>
        <p:spPr>
          <a:xfrm>
            <a:off x="6286500" y="1333195"/>
            <a:ext cx="5333695" cy="4667098"/>
          </a:xfrm>
          <a:prstGeom prst="roundRect">
            <a:avLst>
              <a:gd name="adj" fmla="val 48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63500" dist="38100" dir="16200000">
              <a:srgbClr val="000000">
                <a:alpha val="10000"/>
              </a:srgbClr>
            </a:outerShdw>
          </a:effectLst>
        </p:spPr>
      </p:sp>
      <p:sp>
        <p:nvSpPr>
          <p:cNvPr id="29" name="Shape 19"/>
          <p:cNvSpPr/>
          <p:nvPr/>
        </p:nvSpPr>
        <p:spPr>
          <a:xfrm>
            <a:off x="6286500" y="1333195"/>
            <a:ext cx="5333695" cy="57607"/>
          </a:xfrm>
          <a:prstGeom prst="roundRect">
            <a:avLst>
              <a:gd name="adj" fmla="val 38873"/>
            </a:avLst>
          </a:prstGeom>
          <a:solidFill>
            <a:srgbClr val="EF4444"/>
          </a:solidFill>
          <a:ln w="12700">
            <a:solidFill>
              <a:srgbClr val="EF4444">
                <a:alpha val="0"/>
              </a:srgbClr>
            </a:solidFill>
            <a:prstDash val="solid"/>
          </a:ln>
        </p:spPr>
      </p:sp>
      <p:sp>
        <p:nvSpPr>
          <p:cNvPr id="30" name="Shape 20"/>
          <p:cNvSpPr/>
          <p:nvPr/>
        </p:nvSpPr>
        <p:spPr>
          <a:xfrm>
            <a:off x="6286500" y="1390802"/>
            <a:ext cx="5333695" cy="733349"/>
          </a:xfrm>
          <a:prstGeom prst="rect">
            <a:avLst/>
          </a:prstGeom>
          <a:solidFill>
            <a:srgbClr val="FEF2F2"/>
          </a:solidFill>
          <a:ln/>
        </p:spPr>
      </p:sp>
      <p:sp>
        <p:nvSpPr>
          <p:cNvPr id="31" name="Shape 21"/>
          <p:cNvSpPr/>
          <p:nvPr/>
        </p:nvSpPr>
        <p:spPr>
          <a:xfrm>
            <a:off x="6286500" y="2115007"/>
            <a:ext cx="5333695" cy="9144"/>
          </a:xfrm>
          <a:prstGeom prst="rect">
            <a:avLst/>
          </a:prstGeom>
          <a:solidFill>
            <a:srgbClr val="FEE2E2"/>
          </a:solidFill>
          <a:ln w="12700">
            <a:solidFill>
              <a:srgbClr val="FEE2E2">
                <a:alpha val="0"/>
              </a:srgbClr>
            </a:solidFill>
            <a:prstDash val="solid"/>
          </a:ln>
        </p:spPr>
      </p:sp>
      <p:sp>
        <p:nvSpPr>
          <p:cNvPr id="32" name="Text 22"/>
          <p:cNvSpPr txBox="1"/>
          <p:nvPr/>
        </p:nvSpPr>
        <p:spPr>
          <a:xfrm>
            <a:off x="6524244" y="1580998"/>
            <a:ext cx="12573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991B1B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Program B</a:t>
            </a:r>
            <a:endParaRPr lang="en-US" sz="1800" dirty="0"/>
          </a:p>
        </p:txBody>
      </p:sp>
      <p:pic>
        <p:nvPicPr>
          <p:cNvPr id="33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996221" y="1611173"/>
            <a:ext cx="1390802" cy="286207"/>
          </a:xfrm>
          <a:prstGeom prst="rect">
            <a:avLst/>
          </a:prstGeom>
        </p:spPr>
      </p:pic>
      <p:sp>
        <p:nvSpPr>
          <p:cNvPr id="34" name="Text 23"/>
          <p:cNvSpPr/>
          <p:nvPr/>
        </p:nvSpPr>
        <p:spPr>
          <a:xfrm>
            <a:off x="9996221" y="1611173"/>
            <a:ext cx="1390802" cy="28620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EMPTY / UNUSED</a:t>
            </a:r>
            <a:endParaRPr lang="en-US" sz="1000" dirty="0"/>
          </a:p>
        </p:txBody>
      </p:sp>
      <p:pic>
        <p:nvPicPr>
          <p:cNvPr id="35" name="Image 9" descr="preencoded.png">    </p:cNvPr>
          <p:cNvPicPr>
            <a:picLocks noChangeAspect="1"/>
          </p:cNvPicPr>
          <p:nvPr/>
        </p:nvPicPr>
        <p:blipFill>
          <a:blip r:embed="rId10"/>
          <a:srcRect l="0" r="0" t="0" b="0"/>
          <a:stretch/>
        </p:blipFill>
        <p:spPr>
          <a:xfrm>
            <a:off x="6524244" y="2381098"/>
            <a:ext cx="181051" cy="181051"/>
          </a:xfrm>
          <a:prstGeom prst="rect">
            <a:avLst/>
          </a:prstGeom>
        </p:spPr>
      </p:pic>
      <p:sp>
        <p:nvSpPr>
          <p:cNvPr id="36" name="Text 24"/>
          <p:cNvSpPr txBox="1"/>
          <p:nvPr/>
        </p:nvSpPr>
        <p:spPr>
          <a:xfrm>
            <a:off x="6848856" y="2361895"/>
            <a:ext cx="2448763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Confusing booking system</a:t>
            </a:r>
            <a:endParaRPr lang="en-US" sz="1300" dirty="0"/>
          </a:p>
        </p:txBody>
      </p:sp>
      <p:pic>
        <p:nvPicPr>
          <p:cNvPr id="37" name="Image 10" descr="preencoded.png">    </p:cNvPr>
          <p:cNvPicPr>
            <a:picLocks noChangeAspect="1"/>
          </p:cNvPicPr>
          <p:nvPr/>
        </p:nvPicPr>
        <p:blipFill>
          <a:blip r:embed="rId11"/>
          <a:srcRect l="0" r="0" t="0" b="0"/>
          <a:stretch/>
        </p:blipFill>
        <p:spPr>
          <a:xfrm>
            <a:off x="6524244" y="2758745"/>
            <a:ext cx="181051" cy="181051"/>
          </a:xfrm>
          <a:prstGeom prst="rect">
            <a:avLst/>
          </a:prstGeom>
        </p:spPr>
      </p:pic>
      <p:sp>
        <p:nvSpPr>
          <p:cNvPr id="38" name="Text 25"/>
          <p:cNvSpPr txBox="1"/>
          <p:nvPr/>
        </p:nvSpPr>
        <p:spPr>
          <a:xfrm>
            <a:off x="6848856" y="2739542"/>
            <a:ext cx="3631082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Unclear expectations (What do I bring?)</a:t>
            </a:r>
            <a:endParaRPr lang="en-US" sz="1300" dirty="0"/>
          </a:p>
        </p:txBody>
      </p:sp>
      <p:pic>
        <p:nvPicPr>
          <p:cNvPr id="39" name="Image 11" descr="preencoded.png">    </p:cNvPr>
          <p:cNvPicPr>
            <a:picLocks noChangeAspect="1"/>
          </p:cNvPicPr>
          <p:nvPr/>
        </p:nvPicPr>
        <p:blipFill>
          <a:blip r:embed="rId12"/>
          <a:srcRect l="0" r="0" t="0" b="0"/>
          <a:stretch/>
        </p:blipFill>
        <p:spPr>
          <a:xfrm>
            <a:off x="6524244" y="3136392"/>
            <a:ext cx="181051" cy="181051"/>
          </a:xfrm>
          <a:prstGeom prst="rect">
            <a:avLst/>
          </a:prstGeom>
        </p:spPr>
      </p:pic>
      <p:sp>
        <p:nvSpPr>
          <p:cNvPr id="40" name="Text 26"/>
          <p:cNvSpPr txBox="1"/>
          <p:nvPr/>
        </p:nvSpPr>
        <p:spPr>
          <a:xfrm>
            <a:off x="6848856" y="3117190"/>
            <a:ext cx="2381098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Intimidating environment</a:t>
            </a:r>
            <a:endParaRPr lang="en-US" sz="1300" dirty="0"/>
          </a:p>
        </p:txBody>
      </p:sp>
      <p:pic>
        <p:nvPicPr>
          <p:cNvPr id="41" name="Image 12" descr="preencoded.png">    </p:cNvPr>
          <p:cNvPicPr>
            <a:picLocks noChangeAspect="1"/>
          </p:cNvPicPr>
          <p:nvPr/>
        </p:nvPicPr>
        <p:blipFill>
          <a:blip r:embed="rId13"/>
          <a:srcRect l="0" r="0" t="0" b="0"/>
          <a:stretch/>
        </p:blipFill>
        <p:spPr>
          <a:xfrm>
            <a:off x="6524244" y="3514039"/>
            <a:ext cx="181051" cy="181051"/>
          </a:xfrm>
          <a:prstGeom prst="rect">
            <a:avLst/>
          </a:prstGeom>
        </p:spPr>
      </p:pic>
      <p:sp>
        <p:nvSpPr>
          <p:cNvPr id="42" name="Text 27"/>
          <p:cNvSpPr txBox="1"/>
          <p:nvPr/>
        </p:nvSpPr>
        <p:spPr>
          <a:xfrm>
            <a:off x="6848856" y="3494837"/>
            <a:ext cx="2551176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Long waits with no updates</a:t>
            </a:r>
            <a:endParaRPr lang="en-US" sz="1300" dirty="0"/>
          </a:p>
        </p:txBody>
      </p:sp>
      <p:pic>
        <p:nvPicPr>
          <p:cNvPr id="43" name="Image 13" descr="preencoded.png">    </p:cNvPr>
          <p:cNvPicPr>
            <a:picLocks noChangeAspect="1"/>
          </p:cNvPicPr>
          <p:nvPr/>
        </p:nvPicPr>
        <p:blipFill>
          <a:blip r:embed="rId14"/>
          <a:srcRect l="0" r="0" t="0" b="0"/>
          <a:stretch/>
        </p:blipFill>
        <p:spPr>
          <a:xfrm>
            <a:off x="6524244" y="3891686"/>
            <a:ext cx="181051" cy="181051"/>
          </a:xfrm>
          <a:prstGeom prst="rect">
            <a:avLst/>
          </a:prstGeom>
        </p:spPr>
      </p:pic>
      <p:sp>
        <p:nvSpPr>
          <p:cNvPr id="44" name="Text 28"/>
          <p:cNvSpPr txBox="1"/>
          <p:nvPr/>
        </p:nvSpPr>
        <p:spPr>
          <a:xfrm>
            <a:off x="6848856" y="3872484"/>
            <a:ext cx="2879446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No reminders (students forget)</a:t>
            </a:r>
            <a:endParaRPr lang="en-US" sz="1300" dirty="0"/>
          </a:p>
        </p:txBody>
      </p:sp>
      <p:pic>
        <p:nvPicPr>
          <p:cNvPr id="45" name="Image 14" descr="preencoded.png">    </p:cNvPr>
          <p:cNvPicPr>
            <a:picLocks noChangeAspect="1"/>
          </p:cNvPicPr>
          <p:nvPr/>
        </p:nvPicPr>
        <p:blipFill>
          <a:blip r:embed="rId15"/>
          <a:srcRect l="0" r="0" t="0" b="0"/>
          <a:stretch/>
        </p:blipFill>
        <p:spPr>
          <a:xfrm>
            <a:off x="6524244" y="4269334"/>
            <a:ext cx="181051" cy="181051"/>
          </a:xfrm>
          <a:prstGeom prst="rect">
            <a:avLst/>
          </a:prstGeom>
        </p:spPr>
      </p:pic>
      <p:sp>
        <p:nvSpPr>
          <p:cNvPr id="46" name="Text 29"/>
          <p:cNvSpPr txBox="1"/>
          <p:nvPr/>
        </p:nvSpPr>
        <p:spPr>
          <a:xfrm>
            <a:off x="6848856" y="4250131"/>
            <a:ext cx="2244852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No simple way to return</a:t>
            </a:r>
            <a:endParaRPr lang="en-US" sz="1300" dirty="0"/>
          </a:p>
        </p:txBody>
      </p:sp>
      <p:sp>
        <p:nvSpPr>
          <p:cNvPr id="47" name="Shape 30"/>
          <p:cNvSpPr/>
          <p:nvPr/>
        </p:nvSpPr>
        <p:spPr>
          <a:xfrm>
            <a:off x="6286500" y="5381244"/>
            <a:ext cx="5333695" cy="619049"/>
          </a:xfrm>
          <a:prstGeom prst="roundRect">
            <a:avLst>
              <a:gd name="adj" fmla="val 27270"/>
            </a:avLst>
          </a:prstGeom>
          <a:solidFill>
            <a:srgbClr val="FEF2F2"/>
          </a:solidFill>
          <a:ln/>
        </p:spPr>
      </p:sp>
      <p:sp>
        <p:nvSpPr>
          <p:cNvPr id="48" name="Shape 31"/>
          <p:cNvSpPr/>
          <p:nvPr/>
        </p:nvSpPr>
        <p:spPr>
          <a:xfrm>
            <a:off x="6286500" y="5381244"/>
            <a:ext cx="5333695" cy="9144"/>
          </a:xfrm>
          <a:prstGeom prst="roundRect">
            <a:avLst>
              <a:gd name="adj" fmla="val 1846154"/>
            </a:avLst>
          </a:prstGeom>
          <a:solidFill>
            <a:srgbClr val="E2E8F0"/>
          </a:solidFill>
          <a:ln w="12700">
            <a:solidFill>
              <a:srgbClr val="E2E8F0">
                <a:alpha val="0"/>
              </a:srgbClr>
            </a:solidFill>
            <a:prstDash val="solid"/>
          </a:ln>
        </p:spPr>
      </p:sp>
      <p:sp>
        <p:nvSpPr>
          <p:cNvPr id="49" name="Text 32"/>
          <p:cNvSpPr txBox="1"/>
          <p:nvPr/>
        </p:nvSpPr>
        <p:spPr>
          <a:xfrm>
            <a:off x="6676949" y="5581498"/>
            <a:ext cx="481980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991B1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Student: "It's a hassle. I'm anxious."</a:t>
            </a:r>
            <a:endParaRPr lang="en-US" sz="1200" dirty="0"/>
          </a:p>
        </p:txBody>
      </p:sp>
      <p:pic>
        <p:nvPicPr>
          <p:cNvPr id="50" name="Image 15" descr="preencoded.png">    </p:cNvPr>
          <p:cNvPicPr>
            <a:picLocks noChangeAspect="1"/>
          </p:cNvPicPr>
          <p:nvPr/>
        </p:nvPicPr>
        <p:blipFill>
          <a:blip r:embed="rId16"/>
          <a:srcRect l="0" r="0" t="0" b="0"/>
          <a:stretch/>
        </p:blipFill>
        <p:spPr>
          <a:xfrm>
            <a:off x="6524244" y="5619902"/>
            <a:ext cx="152705" cy="152705"/>
          </a:xfrm>
          <a:prstGeom prst="rect">
            <a:avLst/>
          </a:prstGeom>
        </p:spPr>
      </p:pic>
      <p:sp>
        <p:nvSpPr>
          <p:cNvPr id="51" name="Shape 33"/>
          <p:cNvSpPr/>
          <p:nvPr/>
        </p:nvSpPr>
        <p:spPr>
          <a:xfrm>
            <a:off x="0" y="0"/>
            <a:ext cx="12191695" cy="952805"/>
          </a:xfrm>
          <a:prstGeom prst="rect">
            <a:avLst/>
          </a:prstGeom>
          <a:solidFill>
            <a:srgbClr val="1A5F9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2" name="Text 34"/>
          <p:cNvSpPr txBox="1"/>
          <p:nvPr/>
        </p:nvSpPr>
        <p:spPr>
          <a:xfrm>
            <a:off x="571500" y="224942"/>
            <a:ext cx="10715854" cy="505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spc="132" kern="0" dirty="0">
                <a:solidFill>
                  <a:srgbClr val="FFFFFF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Program A vs Program B: Same Service, Different Experience</a:t>
            </a:r>
            <a:endParaRPr lang="en-US" sz="2600" dirty="0"/>
          </a:p>
        </p:txBody>
      </p:sp>
      <p:sp>
        <p:nvSpPr>
          <p:cNvPr id="53" name="Shape 35"/>
          <p:cNvSpPr/>
          <p:nvPr/>
        </p:nvSpPr>
        <p:spPr>
          <a:xfrm>
            <a:off x="0" y="6381598"/>
            <a:ext cx="12191695" cy="47640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4" name="Shape 36"/>
          <p:cNvSpPr/>
          <p:nvPr/>
        </p:nvSpPr>
        <p:spPr>
          <a:xfrm>
            <a:off x="0" y="6381598"/>
            <a:ext cx="12191695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>
                <a:alpha val="0"/>
              </a:srgbClr>
            </a:solidFill>
            <a:prstDash val="solid"/>
          </a:ln>
        </p:spPr>
      </p:sp>
      <p:sp>
        <p:nvSpPr>
          <p:cNvPr id="55" name="Text 37"/>
          <p:cNvSpPr txBox="1"/>
          <p:nvPr/>
        </p:nvSpPr>
        <p:spPr>
          <a:xfrm>
            <a:off x="571500" y="6521501"/>
            <a:ext cx="2074774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Module 5: Product Strategy</a:t>
            </a:r>
            <a:endParaRPr lang="en-US" sz="1000" dirty="0"/>
          </a:p>
        </p:txBody>
      </p:sp>
      <p:sp>
        <p:nvSpPr>
          <p:cNvPr id="56" name="Text 38"/>
          <p:cNvSpPr txBox="1"/>
          <p:nvPr/>
        </p:nvSpPr>
        <p:spPr>
          <a:xfrm>
            <a:off x="11196828" y="6521501"/>
            <a:ext cx="510235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Page 8</a:t>
            </a:r>
            <a:endParaRPr lang="en-US" sz="1000" dirty="0"/>
          </a:p>
        </p:txBody>
      </p:sp>
      <p:pic>
        <p:nvPicPr>
          <p:cNvPr id="57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810098" y="3143707"/>
            <a:ext cx="571500" cy="571500"/>
          </a:xfrm>
          <a:prstGeom prst="rect">
            <a:avLst/>
          </a:prstGeom>
        </p:spPr>
      </p:pic>
      <p:sp>
        <p:nvSpPr>
          <p:cNvPr id="58" name="Text 39"/>
          <p:cNvSpPr/>
          <p:nvPr/>
        </p:nvSpPr>
        <p:spPr>
          <a:xfrm>
            <a:off x="5810098" y="3143707"/>
            <a:ext cx="571500" cy="571500"/>
          </a:xfrm>
          <a:prstGeom prst="rect">
            <a:avLst/>
          </a:prstGeom>
          <a:solidFill>
            <a:srgbClr val="FFFFFF">
              <a:alpha val="0"/>
            </a:srgbClr>
          </a:solidFill>
          <a:ln w="50800">
            <a:solidFill>
              <a:srgbClr val="F8FAFC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VS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952805"/>
            <a:ext cx="6105449" cy="4762195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5" name="Shape 3"/>
          <p:cNvSpPr/>
          <p:nvPr/>
        </p:nvSpPr>
        <p:spPr>
          <a:xfrm>
            <a:off x="6096305" y="952805"/>
            <a:ext cx="9144" cy="4762195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>
                <a:alpha val="0"/>
              </a:srgbClr>
            </a:solidFill>
            <a:prstDash val="solid"/>
          </a:ln>
        </p:spPr>
      </p:sp>
      <p:sp>
        <p:nvSpPr>
          <p:cNvPr id="6" name="Text 4"/>
          <p:cNvSpPr txBox="1"/>
          <p:nvPr/>
        </p:nvSpPr>
        <p:spPr>
          <a:xfrm>
            <a:off x="418795" y="1238098"/>
            <a:ext cx="5257800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100" b="1" spc="216" kern="0" dirty="0">
                <a:solidFill>
                  <a:srgbClr val="64748B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Features</a:t>
            </a:r>
            <a:endParaRPr lang="en-US" sz="2100" dirty="0"/>
          </a:p>
        </p:txBody>
      </p:sp>
      <p:sp>
        <p:nvSpPr>
          <p:cNvPr id="7" name="Text 5"/>
          <p:cNvSpPr txBox="1"/>
          <p:nvPr/>
        </p:nvSpPr>
        <p:spPr>
          <a:xfrm>
            <a:off x="418795" y="1744675"/>
            <a:ext cx="5257800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What the product </a:t>
            </a:r>
            <a:pPr algn="ctr" indent="0" marL="0">
              <a:buNone/>
            </a:pPr>
            <a:r>
              <a:rPr lang="en-US" sz="1300" b="1" dirty="0">
                <a:solidFill>
                  <a:srgbClr val="4755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HAS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76402" y="2377440"/>
            <a:ext cx="5143500" cy="1143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63500" dist="38100" dir="16200000">
              <a:srgbClr val="000000">
                <a:alpha val="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76402" y="2377440"/>
            <a:ext cx="47549" cy="1143000"/>
          </a:xfrm>
          <a:prstGeom prst="roundRect">
            <a:avLst>
              <a:gd name="adj" fmla="val 192307"/>
            </a:avLst>
          </a:prstGeom>
          <a:solidFill>
            <a:srgbClr val="94A3B8"/>
          </a:solidFill>
          <a:ln w="12700">
            <a:solidFill>
              <a:srgbClr val="94A3B8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14146" y="2663647"/>
            <a:ext cx="571500" cy="571500"/>
          </a:xfrm>
          <a:prstGeom prst="ellipse">
            <a:avLst/>
          </a:prstGeom>
          <a:solidFill>
            <a:srgbClr val="E2E8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11" name="Image 0" descr="preencoded.png">    </p:cNvPr>
          <p:cNvPicPr>
            <a:picLocks noChangeAspect="1"/>
          </p:cNvPicPr>
          <p:nvPr/>
        </p:nvPicPr>
        <p:blipFill>
          <a:blip r:embed="rId1"/>
          <a:srcRect l="-80" r="-80" t="0" b="0"/>
          <a:stretch/>
        </p:blipFill>
        <p:spPr>
          <a:xfrm>
            <a:off x="857707" y="2834640"/>
            <a:ext cx="286207" cy="228600"/>
          </a:xfrm>
          <a:prstGeom prst="rect">
            <a:avLst/>
          </a:prstGeom>
        </p:spPr>
      </p:pic>
      <p:sp>
        <p:nvSpPr>
          <p:cNvPr id="12" name="Text 9"/>
          <p:cNvSpPr txBox="1"/>
          <p:nvPr/>
        </p:nvSpPr>
        <p:spPr>
          <a:xfrm>
            <a:off x="1476756" y="2704795"/>
            <a:ext cx="1870862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12-hour battery life</a:t>
            </a:r>
            <a:endParaRPr lang="en-US" sz="1300" dirty="0"/>
          </a:p>
        </p:txBody>
      </p:sp>
      <p:sp>
        <p:nvSpPr>
          <p:cNvPr id="13" name="Text 10"/>
          <p:cNvSpPr txBox="1"/>
          <p:nvPr/>
        </p:nvSpPr>
        <p:spPr>
          <a:xfrm>
            <a:off x="1476756" y="2987345"/>
            <a:ext cx="1870862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Technical specification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476402" y="3806647"/>
            <a:ext cx="5143500" cy="1143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63500" dist="38100" dir="16200000">
              <a:srgbClr val="000000">
                <a:alpha val="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6402" y="3806647"/>
            <a:ext cx="47549" cy="1143000"/>
          </a:xfrm>
          <a:prstGeom prst="roundRect">
            <a:avLst>
              <a:gd name="adj" fmla="val 192307"/>
            </a:avLst>
          </a:prstGeom>
          <a:solidFill>
            <a:srgbClr val="94A3B8"/>
          </a:solidFill>
          <a:ln w="12700">
            <a:solidFill>
              <a:srgbClr val="94A3B8">
                <a:alpha val="0"/>
              </a:srgbClr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714146" y="4091940"/>
            <a:ext cx="571500" cy="571500"/>
          </a:xfrm>
          <a:prstGeom prst="ellipse">
            <a:avLst/>
          </a:prstGeom>
          <a:solidFill>
            <a:srgbClr val="E2E8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86054" y="4263847"/>
            <a:ext cx="228600" cy="228600"/>
          </a:xfrm>
          <a:prstGeom prst="rect">
            <a:avLst/>
          </a:prstGeom>
        </p:spPr>
      </p:pic>
      <p:sp>
        <p:nvSpPr>
          <p:cNvPr id="18" name="Text 14"/>
          <p:cNvSpPr txBox="1"/>
          <p:nvPr/>
        </p:nvSpPr>
        <p:spPr>
          <a:xfrm>
            <a:off x="1476756" y="4134002"/>
            <a:ext cx="1893722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30 different add-ins</a:t>
            </a:r>
            <a:endParaRPr lang="en-US" sz="1300" dirty="0"/>
          </a:p>
        </p:txBody>
      </p:sp>
      <p:sp>
        <p:nvSpPr>
          <p:cNvPr id="19" name="Text 15"/>
          <p:cNvSpPr txBox="1"/>
          <p:nvPr/>
        </p:nvSpPr>
        <p:spPr>
          <a:xfrm>
            <a:off x="1476756" y="4415638"/>
            <a:ext cx="1666951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Menu options</a:t>
            </a:r>
            <a:endParaRPr lang="en-US" sz="1000" dirty="0"/>
          </a:p>
        </p:txBody>
      </p:sp>
      <p:sp>
        <p:nvSpPr>
          <p:cNvPr id="20" name="Shape 16"/>
          <p:cNvSpPr/>
          <p:nvPr/>
        </p:nvSpPr>
        <p:spPr>
          <a:xfrm>
            <a:off x="6100877" y="952805"/>
            <a:ext cx="6096305" cy="4762195"/>
          </a:xfrm>
          <a:prstGeom prst="rect">
            <a:avLst/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1" name="Text 17"/>
          <p:cNvSpPr txBox="1"/>
          <p:nvPr/>
        </p:nvSpPr>
        <p:spPr>
          <a:xfrm>
            <a:off x="6519672" y="1238098"/>
            <a:ext cx="5257800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100" b="1" spc="216" kern="0" dirty="0">
                <a:solidFill>
                  <a:srgbClr val="1A5F96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Benefits</a:t>
            </a:r>
            <a:endParaRPr lang="en-US" sz="2100" dirty="0"/>
          </a:p>
        </p:txBody>
      </p:sp>
      <p:sp>
        <p:nvSpPr>
          <p:cNvPr id="22" name="Text 18"/>
          <p:cNvSpPr txBox="1"/>
          <p:nvPr/>
        </p:nvSpPr>
        <p:spPr>
          <a:xfrm>
            <a:off x="6519672" y="1744675"/>
            <a:ext cx="5257800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What it </a:t>
            </a:r>
            <a:pPr algn="ctr" indent="0" marL="0">
              <a:buNone/>
            </a:pPr>
            <a:r>
              <a:rPr lang="en-US" sz="1300" b="1" dirty="0">
                <a:solidFill>
                  <a:srgbClr val="4755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DOES</a:t>
            </a:r>
            <a:pPr algn="ctr"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for you</a:t>
            </a:r>
            <a:endParaRPr lang="en-US" sz="1300" dirty="0"/>
          </a:p>
        </p:txBody>
      </p:sp>
      <p:sp>
        <p:nvSpPr>
          <p:cNvPr id="23" name="Shape 19"/>
          <p:cNvSpPr/>
          <p:nvPr/>
        </p:nvSpPr>
        <p:spPr>
          <a:xfrm>
            <a:off x="6577279" y="2377440"/>
            <a:ext cx="5143500" cy="1143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63500" dist="38100" dir="16200000">
              <a:srgbClr val="000000">
                <a:alpha val="5000"/>
              </a:srgbClr>
            </a:outerShdw>
          </a:effectLst>
        </p:spPr>
      </p:sp>
      <p:sp>
        <p:nvSpPr>
          <p:cNvPr id="24" name="Shape 20"/>
          <p:cNvSpPr/>
          <p:nvPr/>
        </p:nvSpPr>
        <p:spPr>
          <a:xfrm>
            <a:off x="6577279" y="2377440"/>
            <a:ext cx="47549" cy="1143000"/>
          </a:xfrm>
          <a:prstGeom prst="roundRect">
            <a:avLst>
              <a:gd name="adj" fmla="val 192307"/>
            </a:avLst>
          </a:prstGeom>
          <a:solidFill>
            <a:srgbClr val="10B981"/>
          </a:solidFill>
          <a:ln w="12700">
            <a:solidFill>
              <a:srgbClr val="10B981">
                <a:alpha val="0"/>
              </a:srgbClr>
            </a:solidFill>
            <a:prstDash val="solid"/>
          </a:ln>
        </p:spPr>
      </p:sp>
      <p:sp>
        <p:nvSpPr>
          <p:cNvPr id="25" name="Shape 21"/>
          <p:cNvSpPr/>
          <p:nvPr/>
        </p:nvSpPr>
        <p:spPr>
          <a:xfrm>
            <a:off x="6815023" y="2663647"/>
            <a:ext cx="571500" cy="571500"/>
          </a:xfrm>
          <a:prstGeom prst="ellipse">
            <a:avLst/>
          </a:prstGeom>
          <a:solidFill>
            <a:srgbClr val="ECFDF5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26" name="Image 2" descr="preencoded.png">    </p:cNvPr>
          <p:cNvPicPr>
            <a:picLocks noChangeAspect="1"/>
          </p:cNvPicPr>
          <p:nvPr/>
        </p:nvPicPr>
        <p:blipFill>
          <a:blip r:embed="rId3"/>
          <a:srcRect l="-80" r="-80" t="0" b="0"/>
          <a:stretch/>
        </p:blipFill>
        <p:spPr>
          <a:xfrm>
            <a:off x="6957670" y="2834640"/>
            <a:ext cx="286207" cy="228600"/>
          </a:xfrm>
          <a:prstGeom prst="rect">
            <a:avLst/>
          </a:prstGeom>
        </p:spPr>
      </p:pic>
      <p:sp>
        <p:nvSpPr>
          <p:cNvPr id="27" name="Text 22"/>
          <p:cNvSpPr txBox="1"/>
          <p:nvPr/>
        </p:nvSpPr>
        <p:spPr>
          <a:xfrm>
            <a:off x="7576718" y="2704795"/>
            <a:ext cx="2969971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Survive classes without outlets</a:t>
            </a:r>
            <a:endParaRPr lang="en-US" sz="1300" dirty="0"/>
          </a:p>
        </p:txBody>
      </p:sp>
      <p:sp>
        <p:nvSpPr>
          <p:cNvPr id="28" name="Text 23"/>
          <p:cNvSpPr txBox="1"/>
          <p:nvPr/>
        </p:nvSpPr>
        <p:spPr>
          <a:xfrm>
            <a:off x="7576718" y="2987345"/>
            <a:ext cx="2595982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Peace of mind &amp; convenience</a:t>
            </a:r>
            <a:endParaRPr lang="en-US" sz="1000" dirty="0"/>
          </a:p>
        </p:txBody>
      </p:sp>
      <p:sp>
        <p:nvSpPr>
          <p:cNvPr id="29" name="Shape 24"/>
          <p:cNvSpPr/>
          <p:nvPr/>
        </p:nvSpPr>
        <p:spPr>
          <a:xfrm>
            <a:off x="6577279" y="3806647"/>
            <a:ext cx="5143500" cy="1143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63500" dist="38100" dir="16200000">
              <a:srgbClr val="000000">
                <a:alpha val="5000"/>
              </a:srgbClr>
            </a:outerShdw>
          </a:effectLst>
        </p:spPr>
      </p:sp>
      <p:sp>
        <p:nvSpPr>
          <p:cNvPr id="30" name="Shape 25"/>
          <p:cNvSpPr/>
          <p:nvPr/>
        </p:nvSpPr>
        <p:spPr>
          <a:xfrm>
            <a:off x="6577279" y="3806647"/>
            <a:ext cx="47549" cy="1143000"/>
          </a:xfrm>
          <a:prstGeom prst="roundRect">
            <a:avLst>
              <a:gd name="adj" fmla="val 192307"/>
            </a:avLst>
          </a:prstGeom>
          <a:solidFill>
            <a:srgbClr val="10B981"/>
          </a:solidFill>
          <a:ln w="12700">
            <a:solidFill>
              <a:srgbClr val="10B981">
                <a:alpha val="0"/>
              </a:srgbClr>
            </a:solidFill>
            <a:prstDash val="solid"/>
          </a:ln>
        </p:spPr>
      </p:sp>
      <p:sp>
        <p:nvSpPr>
          <p:cNvPr id="31" name="Shape 26"/>
          <p:cNvSpPr/>
          <p:nvPr/>
        </p:nvSpPr>
        <p:spPr>
          <a:xfrm>
            <a:off x="6815023" y="4091940"/>
            <a:ext cx="571500" cy="571500"/>
          </a:xfrm>
          <a:prstGeom prst="ellipse">
            <a:avLst/>
          </a:prstGeom>
          <a:solidFill>
            <a:srgbClr val="ECFDF5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32" name="Image 3" descr="preencoded.png">    </p:cNvPr>
          <p:cNvPicPr>
            <a:picLocks noChangeAspect="1"/>
          </p:cNvPicPr>
          <p:nvPr/>
        </p:nvPicPr>
        <p:blipFill>
          <a:blip r:embed="rId4"/>
          <a:srcRect l="-57" r="-57" t="0" b="0"/>
          <a:stretch/>
        </p:blipFill>
        <p:spPr>
          <a:xfrm>
            <a:off x="7000646" y="4263847"/>
            <a:ext cx="200254" cy="228600"/>
          </a:xfrm>
          <a:prstGeom prst="rect">
            <a:avLst/>
          </a:prstGeom>
        </p:spPr>
      </p:pic>
      <p:sp>
        <p:nvSpPr>
          <p:cNvPr id="33" name="Text 27"/>
          <p:cNvSpPr txBox="1"/>
          <p:nvPr/>
        </p:nvSpPr>
        <p:spPr>
          <a:xfrm>
            <a:off x="7576718" y="4134002"/>
            <a:ext cx="3095244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34155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Customize for workout recovery</a:t>
            </a:r>
            <a:endParaRPr lang="en-US" sz="1300" dirty="0"/>
          </a:p>
        </p:txBody>
      </p:sp>
      <p:sp>
        <p:nvSpPr>
          <p:cNvPr id="34" name="Text 28"/>
          <p:cNvSpPr txBox="1"/>
          <p:nvPr/>
        </p:nvSpPr>
        <p:spPr>
          <a:xfrm>
            <a:off x="7576718" y="4415638"/>
            <a:ext cx="2704795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Performance outcome</a:t>
            </a:r>
            <a:endParaRPr lang="en-US" sz="1000" dirty="0"/>
          </a:p>
        </p:txBody>
      </p:sp>
      <p:sp>
        <p:nvSpPr>
          <p:cNvPr id="35" name="Shape 29"/>
          <p:cNvSpPr/>
          <p:nvPr/>
        </p:nvSpPr>
        <p:spPr>
          <a:xfrm>
            <a:off x="0" y="5715000"/>
            <a:ext cx="12191695" cy="666598"/>
          </a:xfrm>
          <a:prstGeom prst="rect">
            <a:avLst/>
          </a:prstGeom>
          <a:solidFill>
            <a:srgbClr val="334155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36" name="Image 4" descr="preencoded.png">    </p:cNvPr>
          <p:cNvPicPr>
            <a:picLocks noChangeAspect="1"/>
          </p:cNvPicPr>
          <p:nvPr/>
        </p:nvPicPr>
        <p:blipFill>
          <a:blip r:embed="rId5"/>
          <a:srcRect l="0" r="0" t="-856" b="-856"/>
          <a:stretch/>
        </p:blipFill>
        <p:spPr>
          <a:xfrm>
            <a:off x="1506931" y="5958230"/>
            <a:ext cx="133502" cy="181051"/>
          </a:xfrm>
          <a:prstGeom prst="rect">
            <a:avLst/>
          </a:prstGeom>
        </p:spPr>
      </p:pic>
      <p:sp>
        <p:nvSpPr>
          <p:cNvPr id="37" name="Text 30"/>
          <p:cNvSpPr txBox="1"/>
          <p:nvPr/>
        </p:nvSpPr>
        <p:spPr>
          <a:xfrm>
            <a:off x="1783994" y="5715000"/>
            <a:ext cx="8982151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26" kern="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Big Idea:</a:t>
            </a:r>
            <a:pPr algn="l" indent="0" marL="0">
              <a:buNone/>
            </a:pPr>
            <a:r>
              <a:rPr lang="en-US" sz="1300" spc="26" kern="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Customers ignore features unless they see the benefit. </a:t>
            </a:r>
            <a:pPr algn="l" indent="0" marL="0">
              <a:buNone/>
            </a:pPr>
            <a:r>
              <a:rPr lang="en-US" sz="1300" i="1" spc="26" kern="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(And too many features can create friction!)</a:t>
            </a:r>
            <a:endParaRPr lang="en-US" sz="1300" dirty="0"/>
          </a:p>
        </p:txBody>
      </p:sp>
      <p:sp>
        <p:nvSpPr>
          <p:cNvPr id="38" name="Shape 31"/>
          <p:cNvSpPr/>
          <p:nvPr/>
        </p:nvSpPr>
        <p:spPr>
          <a:xfrm>
            <a:off x="0" y="0"/>
            <a:ext cx="12191695" cy="952805"/>
          </a:xfrm>
          <a:prstGeom prst="rect">
            <a:avLst/>
          </a:prstGeom>
          <a:solidFill>
            <a:srgbClr val="1A5F9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9" name="Text 32"/>
          <p:cNvSpPr txBox="1"/>
          <p:nvPr/>
        </p:nvSpPr>
        <p:spPr>
          <a:xfrm>
            <a:off x="571500" y="224942"/>
            <a:ext cx="4389120" cy="505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spc="132" kern="0" dirty="0">
                <a:solidFill>
                  <a:srgbClr val="FFFFFF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Features vs Benefits</a:t>
            </a:r>
            <a:endParaRPr lang="en-US" sz="2600" dirty="0"/>
          </a:p>
        </p:txBody>
      </p:sp>
      <p:sp>
        <p:nvSpPr>
          <p:cNvPr id="40" name="Shape 33"/>
          <p:cNvSpPr/>
          <p:nvPr/>
        </p:nvSpPr>
        <p:spPr>
          <a:xfrm>
            <a:off x="0" y="6381598"/>
            <a:ext cx="12191695" cy="47640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1" name="Shape 34"/>
          <p:cNvSpPr/>
          <p:nvPr/>
        </p:nvSpPr>
        <p:spPr>
          <a:xfrm>
            <a:off x="0" y="6381598"/>
            <a:ext cx="12191695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>
                <a:alpha val="0"/>
              </a:srgbClr>
            </a:solidFill>
            <a:prstDash val="solid"/>
          </a:ln>
        </p:spPr>
      </p:sp>
      <p:sp>
        <p:nvSpPr>
          <p:cNvPr id="42" name="Text 35"/>
          <p:cNvSpPr txBox="1"/>
          <p:nvPr/>
        </p:nvSpPr>
        <p:spPr>
          <a:xfrm>
            <a:off x="571500" y="6521501"/>
            <a:ext cx="2074774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Module 5: Product Strategy</a:t>
            </a:r>
            <a:endParaRPr lang="en-US" sz="1000" dirty="0"/>
          </a:p>
        </p:txBody>
      </p:sp>
      <p:sp>
        <p:nvSpPr>
          <p:cNvPr id="43" name="Text 36"/>
          <p:cNvSpPr txBox="1"/>
          <p:nvPr/>
        </p:nvSpPr>
        <p:spPr>
          <a:xfrm>
            <a:off x="11196828" y="6521501"/>
            <a:ext cx="510235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Page 9</a:t>
            </a:r>
            <a:endParaRPr lang="en-US" sz="1000" dirty="0"/>
          </a:p>
        </p:txBody>
      </p:sp>
      <p:pic>
        <p:nvPicPr>
          <p:cNvPr id="44" name="Image 5" descr="preencoded.png">    </p:cNvPr>
          <p:cNvPicPr>
            <a:picLocks noChangeAspect="1"/>
          </p:cNvPicPr>
          <p:nvPr/>
        </p:nvPicPr>
        <p:blipFill>
          <a:blip r:embed="rId6"/>
          <a:srcRect l="0" r="0" t="0" b="0"/>
          <a:stretch/>
        </p:blipFill>
        <p:spPr>
          <a:xfrm>
            <a:off x="5857646" y="3095244"/>
            <a:ext cx="476402" cy="476402"/>
          </a:xfrm>
          <a:prstGeom prst="rect">
            <a:avLst/>
          </a:prstGeom>
        </p:spPr>
      </p:pic>
      <p:pic>
        <p:nvPicPr>
          <p:cNvPr id="45" name="Image 6" descr="preencoded.png">    </p:cNvPr>
          <p:cNvPicPr>
            <a:picLocks noChangeAspect="1"/>
          </p:cNvPicPr>
          <p:nvPr/>
        </p:nvPicPr>
        <p:blipFill>
          <a:blip r:embed="rId7"/>
          <a:srcRect l="-1082" r="-1082" t="0" b="0"/>
          <a:stretch/>
        </p:blipFill>
        <p:spPr>
          <a:xfrm>
            <a:off x="6014923" y="3243377"/>
            <a:ext cx="161849" cy="181051"/>
          </a:xfrm>
          <a:prstGeom prst="rect">
            <a:avLst/>
          </a:prstGeom>
        </p:spPr>
      </p:pic>
      <p:pic>
        <p:nvPicPr>
          <p:cNvPr id="46" name="Image 7" descr="preencoded.png">    </p:cNvPr>
          <p:cNvPicPr>
            <a:picLocks noChangeAspect="1"/>
          </p:cNvPicPr>
          <p:nvPr/>
        </p:nvPicPr>
        <p:blipFill>
          <a:blip r:embed="rId8"/>
          <a:srcRect l="0" r="0" t="0" b="0"/>
          <a:stretch/>
        </p:blipFill>
        <p:spPr>
          <a:xfrm>
            <a:off x="5857646" y="4524451"/>
            <a:ext cx="476402" cy="476402"/>
          </a:xfrm>
          <a:prstGeom prst="rect">
            <a:avLst/>
          </a:prstGeom>
        </p:spPr>
      </p:pic>
      <p:pic>
        <p:nvPicPr>
          <p:cNvPr id="47" name="Image 8" descr="preencoded.png">    </p:cNvPr>
          <p:cNvPicPr>
            <a:picLocks noChangeAspect="1"/>
          </p:cNvPicPr>
          <p:nvPr/>
        </p:nvPicPr>
        <p:blipFill>
          <a:blip r:embed="rId9"/>
          <a:srcRect l="-1082" r="-1082" t="0" b="0"/>
          <a:stretch/>
        </p:blipFill>
        <p:spPr>
          <a:xfrm>
            <a:off x="6014923" y="4671670"/>
            <a:ext cx="161849" cy="18105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Generated by Gen-Spark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Multi-page HTML Content</dc:title>
  <dc:subject>PptxGenJS Presentation</dc:subject>
  <dc:creator>Visual Extract to PPTX Converter</dc:creator>
  <cp:lastModifiedBy>Visual Extract to PPTX Converter</cp:lastModifiedBy>
  <cp:revision>1</cp:revision>
  <dcterms:created xsi:type="dcterms:W3CDTF">2026-02-15T22:33:59Z</dcterms:created>
  <dcterms:modified xsi:type="dcterms:W3CDTF">2026-02-15T22:33:59Z</dcterms:modified>
</cp:coreProperties>
</file>