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Gilda Display" panose="02000000000000000000" pitchFamily="2" charset="77"/>
      <p:regular r:id="rId10"/>
    </p:embeddedFont>
    <p:embeddedFont>
      <p:font typeface="HK Grotesk" pitchFamily="2" charset="77"/>
      <p:regular r:id="rId11"/>
    </p:embeddedFont>
    <p:embeddedFont>
      <p:font typeface="HK Grotesk Bold" pitchFamily="2" charset="77"/>
      <p:regular r:id="rId12"/>
      <p:bold r:id="rId13"/>
    </p:embeddedFont>
    <p:embeddedFont>
      <p:font typeface="HK Grotesk Light" pitchFamily="2" charset="77"/>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48" autoAdjust="0"/>
  </p:normalViewPr>
  <p:slideViewPr>
    <p:cSldViewPr>
      <p:cViewPr varScale="1">
        <p:scale>
          <a:sx n="75" d="100"/>
          <a:sy n="75" d="100"/>
        </p:scale>
        <p:origin x="192"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FF7"/>
        </a:solidFill>
        <a:effectLst/>
      </p:bgPr>
    </p:bg>
    <p:spTree>
      <p:nvGrpSpPr>
        <p:cNvPr id="1" name=""/>
        <p:cNvGrpSpPr/>
        <p:nvPr/>
      </p:nvGrpSpPr>
      <p:grpSpPr>
        <a:xfrm>
          <a:off x="0" y="0"/>
          <a:ext cx="0" cy="0"/>
          <a:chOff x="0" y="0"/>
          <a:chExt cx="0" cy="0"/>
        </a:xfrm>
      </p:grpSpPr>
      <p:sp>
        <p:nvSpPr>
          <p:cNvPr id="2" name="Freeform 2"/>
          <p:cNvSpPr/>
          <p:nvPr/>
        </p:nvSpPr>
        <p:spPr>
          <a:xfrm>
            <a:off x="13611225" y="6787402"/>
            <a:ext cx="10936025" cy="10299747"/>
          </a:xfrm>
          <a:custGeom>
            <a:avLst/>
            <a:gdLst/>
            <a:ahLst/>
            <a:cxnLst/>
            <a:rect l="l" t="t" r="r" b="b"/>
            <a:pathLst>
              <a:path w="10936025" h="10299747">
                <a:moveTo>
                  <a:pt x="0" y="0"/>
                </a:moveTo>
                <a:lnTo>
                  <a:pt x="10936025" y="0"/>
                </a:lnTo>
                <a:lnTo>
                  <a:pt x="10936025" y="10299747"/>
                </a:lnTo>
                <a:lnTo>
                  <a:pt x="0" y="1029974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grpSp>
        <p:nvGrpSpPr>
          <p:cNvPr id="3" name="Group 3"/>
          <p:cNvGrpSpPr/>
          <p:nvPr/>
        </p:nvGrpSpPr>
        <p:grpSpPr>
          <a:xfrm>
            <a:off x="666750" y="666750"/>
            <a:ext cx="8629650" cy="8953500"/>
            <a:chOff x="0" y="0"/>
            <a:chExt cx="1336959" cy="1387131"/>
          </a:xfrm>
        </p:grpSpPr>
        <p:sp>
          <p:nvSpPr>
            <p:cNvPr id="4" name="Freeform 4"/>
            <p:cNvSpPr/>
            <p:nvPr/>
          </p:nvSpPr>
          <p:spPr>
            <a:xfrm>
              <a:off x="0" y="0"/>
              <a:ext cx="1336959" cy="1387131"/>
            </a:xfrm>
            <a:custGeom>
              <a:avLst/>
              <a:gdLst/>
              <a:ahLst/>
              <a:cxnLst/>
              <a:rect l="l" t="t" r="r" b="b"/>
              <a:pathLst>
                <a:path w="1336959" h="1387131">
                  <a:moveTo>
                    <a:pt x="35885" y="0"/>
                  </a:moveTo>
                  <a:lnTo>
                    <a:pt x="1301073" y="0"/>
                  </a:lnTo>
                  <a:cubicBezTo>
                    <a:pt x="1310591" y="0"/>
                    <a:pt x="1319718" y="3781"/>
                    <a:pt x="1326448" y="10511"/>
                  </a:cubicBezTo>
                  <a:cubicBezTo>
                    <a:pt x="1333178" y="17240"/>
                    <a:pt x="1336959" y="26368"/>
                    <a:pt x="1336959" y="35885"/>
                  </a:cubicBezTo>
                  <a:lnTo>
                    <a:pt x="1336959" y="1351246"/>
                  </a:lnTo>
                  <a:cubicBezTo>
                    <a:pt x="1336959" y="1360764"/>
                    <a:pt x="1333178" y="1369891"/>
                    <a:pt x="1326448" y="1376621"/>
                  </a:cubicBezTo>
                  <a:cubicBezTo>
                    <a:pt x="1319718" y="1383351"/>
                    <a:pt x="1310591" y="1387131"/>
                    <a:pt x="1301073" y="1387131"/>
                  </a:cubicBezTo>
                  <a:lnTo>
                    <a:pt x="35885" y="1387131"/>
                  </a:lnTo>
                  <a:cubicBezTo>
                    <a:pt x="26368" y="1387131"/>
                    <a:pt x="17240" y="1383351"/>
                    <a:pt x="10511" y="1376621"/>
                  </a:cubicBezTo>
                  <a:cubicBezTo>
                    <a:pt x="3781" y="1369891"/>
                    <a:pt x="0" y="1360764"/>
                    <a:pt x="0" y="1351246"/>
                  </a:cubicBezTo>
                  <a:lnTo>
                    <a:pt x="0" y="35885"/>
                  </a:lnTo>
                  <a:cubicBezTo>
                    <a:pt x="0" y="26368"/>
                    <a:pt x="3781" y="17240"/>
                    <a:pt x="10511" y="10511"/>
                  </a:cubicBezTo>
                  <a:cubicBezTo>
                    <a:pt x="17240" y="3781"/>
                    <a:pt x="26368" y="0"/>
                    <a:pt x="35885" y="0"/>
                  </a:cubicBezTo>
                  <a:close/>
                </a:path>
              </a:pathLst>
            </a:custGeom>
            <a:blipFill>
              <a:blip r:embed="rId4"/>
              <a:stretch>
                <a:fillRect t="-199" b="-199"/>
              </a:stretch>
            </a:blipFill>
            <a:ln w="28575" cap="rnd">
              <a:solidFill>
                <a:srgbClr val="FFFFFF"/>
              </a:solidFill>
              <a:prstDash val="solid"/>
              <a:round/>
            </a:ln>
          </p:spPr>
          <p:txBody>
            <a:bodyPr/>
            <a:lstStyle/>
            <a:p>
              <a:endParaRPr lang="en-US"/>
            </a:p>
          </p:txBody>
        </p:sp>
      </p:grpSp>
      <p:grpSp>
        <p:nvGrpSpPr>
          <p:cNvPr id="5" name="Group 5"/>
          <p:cNvGrpSpPr/>
          <p:nvPr/>
        </p:nvGrpSpPr>
        <p:grpSpPr>
          <a:xfrm>
            <a:off x="10734675" y="666804"/>
            <a:ext cx="6886575" cy="4243083"/>
            <a:chOff x="0" y="0"/>
            <a:chExt cx="9182100" cy="5657444"/>
          </a:xfrm>
        </p:grpSpPr>
        <p:sp>
          <p:nvSpPr>
            <p:cNvPr id="6" name="TextBox 6"/>
            <p:cNvSpPr txBox="1"/>
            <p:nvPr/>
          </p:nvSpPr>
          <p:spPr>
            <a:xfrm>
              <a:off x="0" y="2559068"/>
              <a:ext cx="9182100" cy="3098376"/>
            </a:xfrm>
            <a:prstGeom prst="rect">
              <a:avLst/>
            </a:prstGeom>
          </p:spPr>
          <p:txBody>
            <a:bodyPr lIns="0" tIns="0" rIns="0" bIns="0" rtlCol="0" anchor="t">
              <a:spAutoFit/>
            </a:bodyPr>
            <a:lstStyle/>
            <a:p>
              <a:pPr marL="0" lvl="0" indent="0" algn="l">
                <a:lnSpc>
                  <a:spcPts val="8799"/>
                </a:lnSpc>
              </a:pPr>
              <a:r>
                <a:rPr lang="en-US" sz="8799">
                  <a:solidFill>
                    <a:srgbClr val="355070"/>
                  </a:solidFill>
                  <a:latin typeface="Gilda Display"/>
                  <a:ea typeface="Gilda Display"/>
                  <a:cs typeface="Gilda Display"/>
                  <a:sym typeface="Gilda Display"/>
                </a:rPr>
                <a:t>Pivots in Business</a:t>
              </a:r>
            </a:p>
          </p:txBody>
        </p:sp>
        <p:sp>
          <p:nvSpPr>
            <p:cNvPr id="7" name="TextBox 7"/>
            <p:cNvSpPr txBox="1"/>
            <p:nvPr/>
          </p:nvSpPr>
          <p:spPr>
            <a:xfrm>
              <a:off x="0" y="1071668"/>
              <a:ext cx="9182100" cy="934085"/>
            </a:xfrm>
            <a:prstGeom prst="rect">
              <a:avLst/>
            </a:prstGeom>
          </p:spPr>
          <p:txBody>
            <a:bodyPr lIns="0" tIns="0" rIns="0" bIns="0" rtlCol="0" anchor="t">
              <a:spAutoFit/>
            </a:bodyPr>
            <a:lstStyle/>
            <a:p>
              <a:pPr marL="0" lvl="0" indent="0" algn="l">
                <a:lnSpc>
                  <a:spcPts val="5880"/>
                </a:lnSpc>
              </a:pPr>
              <a:r>
                <a:rPr lang="en-US" sz="4200">
                  <a:solidFill>
                    <a:srgbClr val="6D597A"/>
                  </a:solidFill>
                  <a:latin typeface="HK Grotesk Light"/>
                  <a:ea typeface="HK Grotesk Light"/>
                  <a:cs typeface="HK Grotesk Light"/>
                  <a:sym typeface="HK Grotesk Light"/>
                </a:rPr>
                <a:t>Planned &amp; Unplanned</a:t>
              </a:r>
            </a:p>
          </p:txBody>
        </p:sp>
        <p:sp>
          <p:nvSpPr>
            <p:cNvPr id="8" name="TextBox 8"/>
            <p:cNvSpPr txBox="1"/>
            <p:nvPr/>
          </p:nvSpPr>
          <p:spPr>
            <a:xfrm>
              <a:off x="0" y="-47625"/>
              <a:ext cx="9182100" cy="493818"/>
            </a:xfrm>
            <a:prstGeom prst="rect">
              <a:avLst/>
            </a:prstGeom>
          </p:spPr>
          <p:txBody>
            <a:bodyPr lIns="0" tIns="0" rIns="0" bIns="0" rtlCol="0" anchor="t">
              <a:spAutoFit/>
            </a:bodyPr>
            <a:lstStyle/>
            <a:p>
              <a:pPr marL="0" lvl="0" indent="0" algn="l">
                <a:lnSpc>
                  <a:spcPts val="3079"/>
                </a:lnSpc>
              </a:pPr>
              <a:r>
                <a:rPr lang="en-US" sz="2199">
                  <a:solidFill>
                    <a:srgbClr val="355070"/>
                  </a:solidFill>
                  <a:latin typeface="HK Grotesk Light"/>
                  <a:ea typeface="HK Grotesk Light"/>
                  <a:cs typeface="HK Grotesk Light"/>
                  <a:sym typeface="HK Grotesk Light"/>
                </a:rPr>
                <a:t>Dr. Kheng - MGMT 420</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FF7"/>
        </a:solidFill>
        <a:effectLst/>
      </p:bgPr>
    </p:bg>
    <p:spTree>
      <p:nvGrpSpPr>
        <p:cNvPr id="1" name=""/>
        <p:cNvGrpSpPr/>
        <p:nvPr/>
      </p:nvGrpSpPr>
      <p:grpSpPr>
        <a:xfrm>
          <a:off x="0" y="0"/>
          <a:ext cx="0" cy="0"/>
          <a:chOff x="0" y="0"/>
          <a:chExt cx="0" cy="0"/>
        </a:xfrm>
      </p:grpSpPr>
      <p:grpSp>
        <p:nvGrpSpPr>
          <p:cNvPr id="2" name="Group 2"/>
          <p:cNvGrpSpPr/>
          <p:nvPr/>
        </p:nvGrpSpPr>
        <p:grpSpPr>
          <a:xfrm>
            <a:off x="2105025" y="4248150"/>
            <a:ext cx="12639675" cy="2247900"/>
            <a:chOff x="0" y="0"/>
            <a:chExt cx="16852900" cy="2997200"/>
          </a:xfrm>
        </p:grpSpPr>
        <p:sp>
          <p:nvSpPr>
            <p:cNvPr id="3" name="TextBox 3"/>
            <p:cNvSpPr txBox="1"/>
            <p:nvPr/>
          </p:nvSpPr>
          <p:spPr>
            <a:xfrm>
              <a:off x="0" y="171450"/>
              <a:ext cx="16852900" cy="1612476"/>
            </a:xfrm>
            <a:prstGeom prst="rect">
              <a:avLst/>
            </a:prstGeom>
          </p:spPr>
          <p:txBody>
            <a:bodyPr lIns="0" tIns="0" rIns="0" bIns="0" rtlCol="0" anchor="t">
              <a:spAutoFit/>
            </a:bodyPr>
            <a:lstStyle/>
            <a:p>
              <a:pPr marL="0" lvl="0" indent="0" algn="l">
                <a:lnSpc>
                  <a:spcPts val="8799"/>
                </a:lnSpc>
              </a:pPr>
              <a:r>
                <a:rPr lang="en-US" sz="8799">
                  <a:solidFill>
                    <a:srgbClr val="355070"/>
                  </a:solidFill>
                  <a:latin typeface="Gilda Display"/>
                  <a:ea typeface="Gilda Display"/>
                  <a:cs typeface="Gilda Display"/>
                  <a:sym typeface="Gilda Display"/>
                </a:rPr>
                <a:t>What Is a Pivot?</a:t>
              </a:r>
            </a:p>
          </p:txBody>
        </p:sp>
        <p:sp>
          <p:nvSpPr>
            <p:cNvPr id="4" name="TextBox 4"/>
            <p:cNvSpPr txBox="1"/>
            <p:nvPr/>
          </p:nvSpPr>
          <p:spPr>
            <a:xfrm>
              <a:off x="0" y="2378075"/>
              <a:ext cx="16852900" cy="619125"/>
            </a:xfrm>
            <a:prstGeom prst="rect">
              <a:avLst/>
            </a:prstGeom>
          </p:spPr>
          <p:txBody>
            <a:bodyPr lIns="0" tIns="0" rIns="0" bIns="0" rtlCol="0" anchor="t">
              <a:spAutoFit/>
            </a:bodyPr>
            <a:lstStyle/>
            <a:p>
              <a:pPr marL="0" lvl="0" indent="0" algn="l">
                <a:lnSpc>
                  <a:spcPts val="3600"/>
                </a:lnSpc>
              </a:pPr>
              <a:r>
                <a:rPr lang="en-US" sz="3000" b="1">
                  <a:solidFill>
                    <a:srgbClr val="355070"/>
                  </a:solidFill>
                  <a:latin typeface="HK Grotesk Bold"/>
                  <a:ea typeface="HK Grotesk Bold"/>
                  <a:cs typeface="HK Grotesk Bold"/>
                  <a:sym typeface="HK Grotesk Bold"/>
                </a:rPr>
                <a:t>A significant shift to stay relevant</a:t>
              </a:r>
            </a:p>
          </p:txBody>
        </p:sp>
      </p:grpSp>
      <p:sp>
        <p:nvSpPr>
          <p:cNvPr id="5" name="Freeform 5"/>
          <p:cNvSpPr/>
          <p:nvPr/>
        </p:nvSpPr>
        <p:spPr>
          <a:xfrm rot="-1268288">
            <a:off x="14795639" y="5873497"/>
            <a:ext cx="10936025" cy="10299747"/>
          </a:xfrm>
          <a:custGeom>
            <a:avLst/>
            <a:gdLst/>
            <a:ahLst/>
            <a:cxnLst/>
            <a:rect l="l" t="t" r="r" b="b"/>
            <a:pathLst>
              <a:path w="10936025" h="10299747">
                <a:moveTo>
                  <a:pt x="0" y="0"/>
                </a:moveTo>
                <a:lnTo>
                  <a:pt x="10936025" y="0"/>
                </a:lnTo>
                <a:lnTo>
                  <a:pt x="10936025" y="10299747"/>
                </a:lnTo>
                <a:lnTo>
                  <a:pt x="0" y="1029974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6" name="Freeform 6"/>
          <p:cNvSpPr/>
          <p:nvPr/>
        </p:nvSpPr>
        <p:spPr>
          <a:xfrm rot="-1268288">
            <a:off x="-6005389" y="-6781594"/>
            <a:ext cx="10936025" cy="10299747"/>
          </a:xfrm>
          <a:custGeom>
            <a:avLst/>
            <a:gdLst/>
            <a:ahLst/>
            <a:cxnLst/>
            <a:rect l="l" t="t" r="r" b="b"/>
            <a:pathLst>
              <a:path w="10936025" h="10299747">
                <a:moveTo>
                  <a:pt x="0" y="0"/>
                </a:moveTo>
                <a:lnTo>
                  <a:pt x="10936025" y="0"/>
                </a:lnTo>
                <a:lnTo>
                  <a:pt x="10936025" y="10299747"/>
                </a:lnTo>
                <a:lnTo>
                  <a:pt x="0" y="1029974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FF7"/>
        </a:solidFill>
        <a:effectLst/>
      </p:bgPr>
    </p:bg>
    <p:spTree>
      <p:nvGrpSpPr>
        <p:cNvPr id="1" name=""/>
        <p:cNvGrpSpPr/>
        <p:nvPr/>
      </p:nvGrpSpPr>
      <p:grpSpPr>
        <a:xfrm>
          <a:off x="0" y="0"/>
          <a:ext cx="0" cy="0"/>
          <a:chOff x="0" y="0"/>
          <a:chExt cx="0" cy="0"/>
        </a:xfrm>
      </p:grpSpPr>
      <p:sp>
        <p:nvSpPr>
          <p:cNvPr id="2" name="Freeform 2"/>
          <p:cNvSpPr/>
          <p:nvPr/>
        </p:nvSpPr>
        <p:spPr>
          <a:xfrm rot="-2156052">
            <a:off x="16339169" y="8003391"/>
            <a:ext cx="5798378" cy="6902831"/>
          </a:xfrm>
          <a:custGeom>
            <a:avLst/>
            <a:gdLst/>
            <a:ahLst/>
            <a:cxnLst/>
            <a:rect l="l" t="t" r="r" b="b"/>
            <a:pathLst>
              <a:path w="5798378" h="6902831">
                <a:moveTo>
                  <a:pt x="0" y="0"/>
                </a:moveTo>
                <a:lnTo>
                  <a:pt x="5798378" y="0"/>
                </a:lnTo>
                <a:lnTo>
                  <a:pt x="5798378" y="6902831"/>
                </a:lnTo>
                <a:lnTo>
                  <a:pt x="0" y="690283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grpSp>
        <p:nvGrpSpPr>
          <p:cNvPr id="3" name="Group 3"/>
          <p:cNvGrpSpPr/>
          <p:nvPr/>
        </p:nvGrpSpPr>
        <p:grpSpPr>
          <a:xfrm>
            <a:off x="1794940" y="1562100"/>
            <a:ext cx="7196660" cy="4819650"/>
            <a:chOff x="0" y="0"/>
            <a:chExt cx="9595546" cy="6426200"/>
          </a:xfrm>
        </p:grpSpPr>
        <p:sp>
          <p:nvSpPr>
            <p:cNvPr id="4" name="TextBox 4"/>
            <p:cNvSpPr txBox="1"/>
            <p:nvPr/>
          </p:nvSpPr>
          <p:spPr>
            <a:xfrm>
              <a:off x="0" y="1155700"/>
              <a:ext cx="9595546" cy="5270500"/>
            </a:xfrm>
            <a:prstGeom prst="rect">
              <a:avLst/>
            </a:prstGeom>
          </p:spPr>
          <p:txBody>
            <a:bodyPr lIns="0" tIns="0" rIns="0" bIns="0" rtlCol="0" anchor="t">
              <a:spAutoFit/>
            </a:bodyPr>
            <a:lstStyle/>
            <a:p>
              <a:pPr marL="0" lvl="0" indent="0" algn="l">
                <a:lnSpc>
                  <a:spcPts val="3900"/>
                </a:lnSpc>
              </a:pPr>
              <a:r>
                <a:rPr lang="en-US" sz="3000">
                  <a:solidFill>
                    <a:srgbClr val="355070"/>
                  </a:solidFill>
                  <a:latin typeface="HK Grotesk"/>
                  <a:ea typeface="HK Grotesk"/>
                  <a:cs typeface="HK Grotesk"/>
                  <a:sym typeface="HK Grotesk"/>
                </a:rPr>
                <a:t>Planned pivots occur when businesses intentionally shift their strategy based on thorough research. These pivots are proactive, allowing companies to adapt to market trends and consumer needs, ensuring relevance and growth in a competitive environment while limiting risk through calculated moves.</a:t>
              </a:r>
            </a:p>
          </p:txBody>
        </p:sp>
        <p:sp>
          <p:nvSpPr>
            <p:cNvPr id="5" name="TextBox 5"/>
            <p:cNvSpPr txBox="1"/>
            <p:nvPr/>
          </p:nvSpPr>
          <p:spPr>
            <a:xfrm>
              <a:off x="0" y="-9525"/>
              <a:ext cx="9595546" cy="619125"/>
            </a:xfrm>
            <a:prstGeom prst="rect">
              <a:avLst/>
            </a:prstGeom>
          </p:spPr>
          <p:txBody>
            <a:bodyPr lIns="0" tIns="0" rIns="0" bIns="0" rtlCol="0" anchor="t">
              <a:spAutoFit/>
            </a:bodyPr>
            <a:lstStyle/>
            <a:p>
              <a:pPr marL="0" lvl="0" indent="0" algn="l">
                <a:lnSpc>
                  <a:spcPts val="3600"/>
                </a:lnSpc>
                <a:spcBef>
                  <a:spcPct val="0"/>
                </a:spcBef>
              </a:pPr>
              <a:r>
                <a:rPr lang="en-US" sz="3000" b="1">
                  <a:solidFill>
                    <a:srgbClr val="6D597A"/>
                  </a:solidFill>
                  <a:latin typeface="HK Grotesk Bold"/>
                  <a:ea typeface="HK Grotesk Bold"/>
                  <a:cs typeface="HK Grotesk Bold"/>
                  <a:sym typeface="HK Grotesk Bold"/>
                </a:rPr>
                <a:t>Planned Pivots: Strategic Decision-Making</a:t>
              </a:r>
            </a:p>
          </p:txBody>
        </p:sp>
      </p:grpSp>
      <p:grpSp>
        <p:nvGrpSpPr>
          <p:cNvPr id="6" name="Group 6"/>
          <p:cNvGrpSpPr/>
          <p:nvPr/>
        </p:nvGrpSpPr>
        <p:grpSpPr>
          <a:xfrm>
            <a:off x="9296400" y="1562100"/>
            <a:ext cx="6886575" cy="5314950"/>
            <a:chOff x="0" y="0"/>
            <a:chExt cx="9182100" cy="7086600"/>
          </a:xfrm>
        </p:grpSpPr>
        <p:sp>
          <p:nvSpPr>
            <p:cNvPr id="7" name="TextBox 7"/>
            <p:cNvSpPr txBox="1"/>
            <p:nvPr/>
          </p:nvSpPr>
          <p:spPr>
            <a:xfrm>
              <a:off x="0" y="1155700"/>
              <a:ext cx="9182100" cy="5930900"/>
            </a:xfrm>
            <a:prstGeom prst="rect">
              <a:avLst/>
            </a:prstGeom>
          </p:spPr>
          <p:txBody>
            <a:bodyPr lIns="0" tIns="0" rIns="0" bIns="0" rtlCol="0" anchor="t">
              <a:spAutoFit/>
            </a:bodyPr>
            <a:lstStyle/>
            <a:p>
              <a:pPr marL="0" lvl="0" indent="0" algn="l">
                <a:lnSpc>
                  <a:spcPts val="3900"/>
                </a:lnSpc>
              </a:pPr>
              <a:r>
                <a:rPr lang="en-US" sz="3000">
                  <a:solidFill>
                    <a:srgbClr val="355070"/>
                  </a:solidFill>
                  <a:latin typeface="HK Grotesk"/>
                  <a:ea typeface="HK Grotesk"/>
                  <a:cs typeface="HK Grotesk"/>
                  <a:sym typeface="HK Grotesk"/>
                </a:rPr>
                <a:t>Unplanned pivots arise from unforeseen circumstances, like economic crises or sudden market shifts. Companies must react quickly to survive; these pivots often involve rapid learning and innovation. The necessity to address immediate challenges can lead to transformative strategies that redefine business direction.</a:t>
              </a:r>
            </a:p>
          </p:txBody>
        </p:sp>
        <p:sp>
          <p:nvSpPr>
            <p:cNvPr id="8" name="TextBox 8"/>
            <p:cNvSpPr txBox="1"/>
            <p:nvPr/>
          </p:nvSpPr>
          <p:spPr>
            <a:xfrm>
              <a:off x="0" y="-9525"/>
              <a:ext cx="9182100" cy="619125"/>
            </a:xfrm>
            <a:prstGeom prst="rect">
              <a:avLst/>
            </a:prstGeom>
          </p:spPr>
          <p:txBody>
            <a:bodyPr lIns="0" tIns="0" rIns="0" bIns="0" rtlCol="0" anchor="t">
              <a:spAutoFit/>
            </a:bodyPr>
            <a:lstStyle/>
            <a:p>
              <a:pPr marL="0" lvl="0" indent="0" algn="l">
                <a:lnSpc>
                  <a:spcPts val="3600"/>
                </a:lnSpc>
                <a:spcBef>
                  <a:spcPct val="0"/>
                </a:spcBef>
              </a:pPr>
              <a:r>
                <a:rPr lang="en-US" sz="3000" b="1">
                  <a:solidFill>
                    <a:srgbClr val="6D597A"/>
                  </a:solidFill>
                  <a:latin typeface="HK Grotesk Bold"/>
                  <a:ea typeface="HK Grotesk Bold"/>
                  <a:cs typeface="HK Grotesk Bold"/>
                  <a:sym typeface="HK Grotesk Bold"/>
                </a:rPr>
                <a:t>Unplanned Pivots: Adapting to Change</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FF7"/>
        </a:solidFill>
        <a:effectLst/>
      </p:bgPr>
    </p:bg>
    <p:spTree>
      <p:nvGrpSpPr>
        <p:cNvPr id="1" name=""/>
        <p:cNvGrpSpPr/>
        <p:nvPr/>
      </p:nvGrpSpPr>
      <p:grpSpPr>
        <a:xfrm>
          <a:off x="0" y="0"/>
          <a:ext cx="0" cy="0"/>
          <a:chOff x="0" y="0"/>
          <a:chExt cx="0" cy="0"/>
        </a:xfrm>
      </p:grpSpPr>
      <p:sp>
        <p:nvSpPr>
          <p:cNvPr id="2" name="TextBox 2"/>
          <p:cNvSpPr txBox="1"/>
          <p:nvPr/>
        </p:nvSpPr>
        <p:spPr>
          <a:xfrm>
            <a:off x="666750" y="838200"/>
            <a:ext cx="16954500" cy="1166494"/>
          </a:xfrm>
          <a:prstGeom prst="rect">
            <a:avLst/>
          </a:prstGeom>
        </p:spPr>
        <p:txBody>
          <a:bodyPr lIns="0" tIns="0" rIns="0" bIns="0" rtlCol="0" anchor="t">
            <a:spAutoFit/>
          </a:bodyPr>
          <a:lstStyle/>
          <a:p>
            <a:pPr marL="0" lvl="0" indent="0" algn="l">
              <a:lnSpc>
                <a:spcPts val="8799"/>
              </a:lnSpc>
            </a:pPr>
            <a:r>
              <a:rPr lang="en-US" sz="8799">
                <a:solidFill>
                  <a:srgbClr val="355070"/>
                </a:solidFill>
                <a:latin typeface="Gilda Display"/>
                <a:ea typeface="Gilda Display"/>
                <a:cs typeface="Gilda Display"/>
                <a:sym typeface="Gilda Display"/>
              </a:rPr>
              <a:t>Why Companies Pivot</a:t>
            </a:r>
          </a:p>
        </p:txBody>
      </p:sp>
      <p:sp>
        <p:nvSpPr>
          <p:cNvPr id="3" name="TextBox 3"/>
          <p:cNvSpPr txBox="1"/>
          <p:nvPr/>
        </p:nvSpPr>
        <p:spPr>
          <a:xfrm>
            <a:off x="666750" y="4238625"/>
            <a:ext cx="1133475" cy="457200"/>
          </a:xfrm>
          <a:prstGeom prst="rect">
            <a:avLst/>
          </a:prstGeom>
        </p:spPr>
        <p:txBody>
          <a:bodyPr lIns="0" tIns="0" rIns="0" bIns="0" rtlCol="0" anchor="t">
            <a:spAutoFit/>
          </a:bodyPr>
          <a:lstStyle/>
          <a:p>
            <a:pPr marL="0" lvl="0" indent="0" algn="l">
              <a:lnSpc>
                <a:spcPts val="3599"/>
              </a:lnSpc>
              <a:spcBef>
                <a:spcPct val="0"/>
              </a:spcBef>
            </a:pPr>
            <a:r>
              <a:rPr lang="en-US" sz="2999" b="1" u="none">
                <a:solidFill>
                  <a:srgbClr val="6D597A"/>
                </a:solidFill>
                <a:latin typeface="HK Grotesk Bold"/>
                <a:ea typeface="HK Grotesk Bold"/>
                <a:cs typeface="HK Grotesk Bold"/>
                <a:sym typeface="HK Grotesk Bold"/>
              </a:rPr>
              <a:t>01</a:t>
            </a:r>
          </a:p>
        </p:txBody>
      </p:sp>
      <p:grpSp>
        <p:nvGrpSpPr>
          <p:cNvPr id="4" name="Group 4"/>
          <p:cNvGrpSpPr/>
          <p:nvPr/>
        </p:nvGrpSpPr>
        <p:grpSpPr>
          <a:xfrm>
            <a:off x="2105025" y="4248150"/>
            <a:ext cx="6886575" cy="1828800"/>
            <a:chOff x="0" y="0"/>
            <a:chExt cx="9182100" cy="2438400"/>
          </a:xfrm>
        </p:grpSpPr>
        <p:sp>
          <p:nvSpPr>
            <p:cNvPr id="5" name="TextBox 5"/>
            <p:cNvSpPr txBox="1"/>
            <p:nvPr/>
          </p:nvSpPr>
          <p:spPr>
            <a:xfrm>
              <a:off x="0" y="-9525"/>
              <a:ext cx="9182100" cy="619125"/>
            </a:xfrm>
            <a:prstGeom prst="rect">
              <a:avLst/>
            </a:prstGeom>
          </p:spPr>
          <p:txBody>
            <a:bodyPr lIns="0" tIns="0" rIns="0" bIns="0" rtlCol="0" anchor="t">
              <a:spAutoFit/>
            </a:bodyPr>
            <a:lstStyle/>
            <a:p>
              <a:pPr marL="0" lvl="0" indent="0" algn="l">
                <a:lnSpc>
                  <a:spcPts val="3600"/>
                </a:lnSpc>
                <a:spcBef>
                  <a:spcPct val="0"/>
                </a:spcBef>
              </a:pPr>
              <a:r>
                <a:rPr lang="en-US" sz="3000" b="1">
                  <a:solidFill>
                    <a:srgbClr val="6D597A"/>
                  </a:solidFill>
                  <a:latin typeface="HK Grotesk Bold"/>
                  <a:ea typeface="HK Grotesk Bold"/>
                  <a:cs typeface="HK Grotesk Bold"/>
                  <a:sym typeface="HK Grotesk Bold"/>
                </a:rPr>
                <a:t>Customer Needs</a:t>
              </a:r>
            </a:p>
          </p:txBody>
        </p:sp>
        <p:sp>
          <p:nvSpPr>
            <p:cNvPr id="6" name="TextBox 6"/>
            <p:cNvSpPr txBox="1"/>
            <p:nvPr/>
          </p:nvSpPr>
          <p:spPr>
            <a:xfrm>
              <a:off x="0" y="1155700"/>
              <a:ext cx="9182100" cy="1282700"/>
            </a:xfrm>
            <a:prstGeom prst="rect">
              <a:avLst/>
            </a:prstGeom>
          </p:spPr>
          <p:txBody>
            <a:bodyPr lIns="0" tIns="0" rIns="0" bIns="0" rtlCol="0" anchor="t">
              <a:spAutoFit/>
            </a:bodyPr>
            <a:lstStyle/>
            <a:p>
              <a:pPr marL="0" lvl="0" indent="0" algn="l">
                <a:lnSpc>
                  <a:spcPts val="3899"/>
                </a:lnSpc>
              </a:pPr>
              <a:r>
                <a:rPr lang="en-US" sz="2999">
                  <a:solidFill>
                    <a:srgbClr val="355070"/>
                  </a:solidFill>
                  <a:latin typeface="HK Grotesk"/>
                  <a:ea typeface="HK Grotesk"/>
                  <a:cs typeface="HK Grotesk"/>
                  <a:sym typeface="HK Grotesk"/>
                </a:rPr>
                <a:t>Businesses adapt to better serve their evolving customer demands.</a:t>
              </a:r>
            </a:p>
          </p:txBody>
        </p:sp>
      </p:grpSp>
      <p:sp>
        <p:nvSpPr>
          <p:cNvPr id="7" name="TextBox 7"/>
          <p:cNvSpPr txBox="1"/>
          <p:nvPr/>
        </p:nvSpPr>
        <p:spPr>
          <a:xfrm>
            <a:off x="666750" y="6924675"/>
            <a:ext cx="1133475" cy="457200"/>
          </a:xfrm>
          <a:prstGeom prst="rect">
            <a:avLst/>
          </a:prstGeom>
        </p:spPr>
        <p:txBody>
          <a:bodyPr lIns="0" tIns="0" rIns="0" bIns="0" rtlCol="0" anchor="t">
            <a:spAutoFit/>
          </a:bodyPr>
          <a:lstStyle/>
          <a:p>
            <a:pPr marL="0" lvl="0" indent="0" algn="l">
              <a:lnSpc>
                <a:spcPts val="3599"/>
              </a:lnSpc>
              <a:spcBef>
                <a:spcPct val="0"/>
              </a:spcBef>
            </a:pPr>
            <a:r>
              <a:rPr lang="en-US" sz="2999" b="1" u="none">
                <a:solidFill>
                  <a:srgbClr val="6D597A"/>
                </a:solidFill>
                <a:latin typeface="HK Grotesk Bold"/>
                <a:ea typeface="HK Grotesk Bold"/>
                <a:cs typeface="HK Grotesk Bold"/>
                <a:sym typeface="HK Grotesk Bold"/>
              </a:rPr>
              <a:t>02</a:t>
            </a:r>
          </a:p>
        </p:txBody>
      </p:sp>
      <p:grpSp>
        <p:nvGrpSpPr>
          <p:cNvPr id="8" name="Group 8"/>
          <p:cNvGrpSpPr/>
          <p:nvPr/>
        </p:nvGrpSpPr>
        <p:grpSpPr>
          <a:xfrm>
            <a:off x="2105025" y="6934200"/>
            <a:ext cx="6886575" cy="1828800"/>
            <a:chOff x="0" y="0"/>
            <a:chExt cx="9182100" cy="2438400"/>
          </a:xfrm>
        </p:grpSpPr>
        <p:sp>
          <p:nvSpPr>
            <p:cNvPr id="9" name="TextBox 9"/>
            <p:cNvSpPr txBox="1"/>
            <p:nvPr/>
          </p:nvSpPr>
          <p:spPr>
            <a:xfrm>
              <a:off x="0" y="-9525"/>
              <a:ext cx="9182100" cy="619125"/>
            </a:xfrm>
            <a:prstGeom prst="rect">
              <a:avLst/>
            </a:prstGeom>
          </p:spPr>
          <p:txBody>
            <a:bodyPr lIns="0" tIns="0" rIns="0" bIns="0" rtlCol="0" anchor="t">
              <a:spAutoFit/>
            </a:bodyPr>
            <a:lstStyle/>
            <a:p>
              <a:pPr marL="0" lvl="0" indent="0" algn="l">
                <a:lnSpc>
                  <a:spcPts val="3600"/>
                </a:lnSpc>
                <a:spcBef>
                  <a:spcPct val="0"/>
                </a:spcBef>
              </a:pPr>
              <a:r>
                <a:rPr lang="en-US" sz="3000" b="1">
                  <a:solidFill>
                    <a:srgbClr val="6D597A"/>
                  </a:solidFill>
                  <a:latin typeface="HK Grotesk Bold"/>
                  <a:ea typeface="HK Grotesk Bold"/>
                  <a:cs typeface="HK Grotesk Bold"/>
                  <a:sym typeface="HK Grotesk Bold"/>
                </a:rPr>
                <a:t>Technology</a:t>
              </a:r>
            </a:p>
          </p:txBody>
        </p:sp>
        <p:sp>
          <p:nvSpPr>
            <p:cNvPr id="10" name="TextBox 10"/>
            <p:cNvSpPr txBox="1"/>
            <p:nvPr/>
          </p:nvSpPr>
          <p:spPr>
            <a:xfrm>
              <a:off x="0" y="1155700"/>
              <a:ext cx="9182100" cy="1282700"/>
            </a:xfrm>
            <a:prstGeom prst="rect">
              <a:avLst/>
            </a:prstGeom>
          </p:spPr>
          <p:txBody>
            <a:bodyPr lIns="0" tIns="0" rIns="0" bIns="0" rtlCol="0" anchor="t">
              <a:spAutoFit/>
            </a:bodyPr>
            <a:lstStyle/>
            <a:p>
              <a:pPr marL="0" lvl="0" indent="0" algn="l">
                <a:lnSpc>
                  <a:spcPts val="3899"/>
                </a:lnSpc>
              </a:pPr>
              <a:r>
                <a:rPr lang="en-US" sz="2999">
                  <a:solidFill>
                    <a:srgbClr val="355070"/>
                  </a:solidFill>
                  <a:latin typeface="HK Grotesk"/>
                  <a:ea typeface="HK Grotesk"/>
                  <a:cs typeface="HK Grotesk"/>
                  <a:sym typeface="HK Grotesk"/>
                </a:rPr>
                <a:t>Advancements in technology necessitate updates to business strategies.</a:t>
              </a:r>
            </a:p>
          </p:txBody>
        </p:sp>
      </p:grpSp>
      <p:sp>
        <p:nvSpPr>
          <p:cNvPr id="11" name="TextBox 11"/>
          <p:cNvSpPr txBox="1"/>
          <p:nvPr/>
        </p:nvSpPr>
        <p:spPr>
          <a:xfrm>
            <a:off x="9296400" y="4244340"/>
            <a:ext cx="1133475" cy="457200"/>
          </a:xfrm>
          <a:prstGeom prst="rect">
            <a:avLst/>
          </a:prstGeom>
        </p:spPr>
        <p:txBody>
          <a:bodyPr lIns="0" tIns="0" rIns="0" bIns="0" rtlCol="0" anchor="t">
            <a:spAutoFit/>
          </a:bodyPr>
          <a:lstStyle/>
          <a:p>
            <a:pPr marL="0" lvl="0" indent="0" algn="l">
              <a:lnSpc>
                <a:spcPts val="3599"/>
              </a:lnSpc>
              <a:spcBef>
                <a:spcPct val="0"/>
              </a:spcBef>
            </a:pPr>
            <a:r>
              <a:rPr lang="en-US" sz="2999" b="1" u="none">
                <a:solidFill>
                  <a:srgbClr val="6D597A"/>
                </a:solidFill>
                <a:latin typeface="HK Grotesk Bold"/>
                <a:ea typeface="HK Grotesk Bold"/>
                <a:cs typeface="HK Grotesk Bold"/>
                <a:sym typeface="HK Grotesk Bold"/>
              </a:rPr>
              <a:t>03</a:t>
            </a:r>
          </a:p>
        </p:txBody>
      </p:sp>
      <p:grpSp>
        <p:nvGrpSpPr>
          <p:cNvPr id="12" name="Group 12"/>
          <p:cNvGrpSpPr/>
          <p:nvPr/>
        </p:nvGrpSpPr>
        <p:grpSpPr>
          <a:xfrm>
            <a:off x="10734675" y="4248150"/>
            <a:ext cx="6886575" cy="1828800"/>
            <a:chOff x="0" y="0"/>
            <a:chExt cx="9182100" cy="2438400"/>
          </a:xfrm>
        </p:grpSpPr>
        <p:sp>
          <p:nvSpPr>
            <p:cNvPr id="13" name="TextBox 13"/>
            <p:cNvSpPr txBox="1"/>
            <p:nvPr/>
          </p:nvSpPr>
          <p:spPr>
            <a:xfrm>
              <a:off x="0" y="-9525"/>
              <a:ext cx="9182100" cy="619125"/>
            </a:xfrm>
            <a:prstGeom prst="rect">
              <a:avLst/>
            </a:prstGeom>
          </p:spPr>
          <p:txBody>
            <a:bodyPr lIns="0" tIns="0" rIns="0" bIns="0" rtlCol="0" anchor="t">
              <a:spAutoFit/>
            </a:bodyPr>
            <a:lstStyle/>
            <a:p>
              <a:pPr marL="0" lvl="0" indent="0" algn="l">
                <a:lnSpc>
                  <a:spcPts val="3600"/>
                </a:lnSpc>
                <a:spcBef>
                  <a:spcPct val="0"/>
                </a:spcBef>
              </a:pPr>
              <a:r>
                <a:rPr lang="en-US" sz="3000" b="1">
                  <a:solidFill>
                    <a:srgbClr val="6D597A"/>
                  </a:solidFill>
                  <a:latin typeface="HK Grotesk Bold"/>
                  <a:ea typeface="HK Grotesk Bold"/>
                  <a:cs typeface="HK Grotesk Bold"/>
                  <a:sym typeface="HK Grotesk Bold"/>
                </a:rPr>
                <a:t>Market Conditions</a:t>
              </a:r>
            </a:p>
          </p:txBody>
        </p:sp>
        <p:sp>
          <p:nvSpPr>
            <p:cNvPr id="14" name="TextBox 14"/>
            <p:cNvSpPr txBox="1"/>
            <p:nvPr/>
          </p:nvSpPr>
          <p:spPr>
            <a:xfrm>
              <a:off x="0" y="1155700"/>
              <a:ext cx="9182100" cy="1282700"/>
            </a:xfrm>
            <a:prstGeom prst="rect">
              <a:avLst/>
            </a:prstGeom>
          </p:spPr>
          <p:txBody>
            <a:bodyPr lIns="0" tIns="0" rIns="0" bIns="0" rtlCol="0" anchor="t">
              <a:spAutoFit/>
            </a:bodyPr>
            <a:lstStyle/>
            <a:p>
              <a:pPr marL="0" lvl="0" indent="0" algn="l">
                <a:lnSpc>
                  <a:spcPts val="3899"/>
                </a:lnSpc>
              </a:pPr>
              <a:r>
                <a:rPr lang="en-US" sz="2999">
                  <a:solidFill>
                    <a:srgbClr val="355070"/>
                  </a:solidFill>
                  <a:latin typeface="HK Grotesk"/>
                  <a:ea typeface="HK Grotesk"/>
                  <a:cs typeface="HK Grotesk"/>
                  <a:sym typeface="HK Grotesk"/>
                </a:rPr>
                <a:t>Shifts in the market can create new competitive landscapes.</a:t>
              </a:r>
            </a:p>
          </p:txBody>
        </p:sp>
      </p:grpSp>
      <p:sp>
        <p:nvSpPr>
          <p:cNvPr id="15" name="TextBox 15"/>
          <p:cNvSpPr txBox="1"/>
          <p:nvPr/>
        </p:nvSpPr>
        <p:spPr>
          <a:xfrm>
            <a:off x="9296400" y="6930390"/>
            <a:ext cx="1133475" cy="457200"/>
          </a:xfrm>
          <a:prstGeom prst="rect">
            <a:avLst/>
          </a:prstGeom>
        </p:spPr>
        <p:txBody>
          <a:bodyPr lIns="0" tIns="0" rIns="0" bIns="0" rtlCol="0" anchor="t">
            <a:spAutoFit/>
          </a:bodyPr>
          <a:lstStyle/>
          <a:p>
            <a:pPr marL="0" lvl="0" indent="0" algn="l">
              <a:lnSpc>
                <a:spcPts val="3599"/>
              </a:lnSpc>
              <a:spcBef>
                <a:spcPct val="0"/>
              </a:spcBef>
            </a:pPr>
            <a:r>
              <a:rPr lang="en-US" sz="2999" b="1" u="none">
                <a:solidFill>
                  <a:srgbClr val="6D597A"/>
                </a:solidFill>
                <a:latin typeface="HK Grotesk Bold"/>
                <a:ea typeface="HK Grotesk Bold"/>
                <a:cs typeface="HK Grotesk Bold"/>
                <a:sym typeface="HK Grotesk Bold"/>
              </a:rPr>
              <a:t>04</a:t>
            </a:r>
          </a:p>
        </p:txBody>
      </p:sp>
      <p:grpSp>
        <p:nvGrpSpPr>
          <p:cNvPr id="16" name="Group 16"/>
          <p:cNvGrpSpPr/>
          <p:nvPr/>
        </p:nvGrpSpPr>
        <p:grpSpPr>
          <a:xfrm>
            <a:off x="10734675" y="6934200"/>
            <a:ext cx="6886575" cy="1828800"/>
            <a:chOff x="0" y="0"/>
            <a:chExt cx="9182100" cy="2438400"/>
          </a:xfrm>
        </p:grpSpPr>
        <p:sp>
          <p:nvSpPr>
            <p:cNvPr id="17" name="TextBox 17"/>
            <p:cNvSpPr txBox="1"/>
            <p:nvPr/>
          </p:nvSpPr>
          <p:spPr>
            <a:xfrm>
              <a:off x="0" y="-9525"/>
              <a:ext cx="9182100" cy="619125"/>
            </a:xfrm>
            <a:prstGeom prst="rect">
              <a:avLst/>
            </a:prstGeom>
          </p:spPr>
          <p:txBody>
            <a:bodyPr lIns="0" tIns="0" rIns="0" bIns="0" rtlCol="0" anchor="t">
              <a:spAutoFit/>
            </a:bodyPr>
            <a:lstStyle/>
            <a:p>
              <a:pPr marL="0" lvl="0" indent="0" algn="l">
                <a:lnSpc>
                  <a:spcPts val="3600"/>
                </a:lnSpc>
                <a:spcBef>
                  <a:spcPct val="0"/>
                </a:spcBef>
              </a:pPr>
              <a:r>
                <a:rPr lang="en-US" sz="3000" b="1">
                  <a:solidFill>
                    <a:srgbClr val="6D597A"/>
                  </a:solidFill>
                  <a:latin typeface="HK Grotesk Bold"/>
                  <a:ea typeface="HK Grotesk Bold"/>
                  <a:cs typeface="HK Grotesk Bold"/>
                  <a:sym typeface="HK Grotesk Bold"/>
                </a:rPr>
                <a:t>Competitive Pressure</a:t>
              </a:r>
            </a:p>
          </p:txBody>
        </p:sp>
        <p:sp>
          <p:nvSpPr>
            <p:cNvPr id="18" name="TextBox 18"/>
            <p:cNvSpPr txBox="1"/>
            <p:nvPr/>
          </p:nvSpPr>
          <p:spPr>
            <a:xfrm>
              <a:off x="0" y="1155700"/>
              <a:ext cx="9182100" cy="1282700"/>
            </a:xfrm>
            <a:prstGeom prst="rect">
              <a:avLst/>
            </a:prstGeom>
          </p:spPr>
          <p:txBody>
            <a:bodyPr lIns="0" tIns="0" rIns="0" bIns="0" rtlCol="0" anchor="t">
              <a:spAutoFit/>
            </a:bodyPr>
            <a:lstStyle/>
            <a:p>
              <a:pPr marL="0" lvl="0" indent="0" algn="l">
                <a:lnSpc>
                  <a:spcPts val="3899"/>
                </a:lnSpc>
              </a:pPr>
              <a:r>
                <a:rPr lang="en-US" sz="2999">
                  <a:solidFill>
                    <a:srgbClr val="355070"/>
                  </a:solidFill>
                  <a:latin typeface="HK Grotesk"/>
                  <a:ea typeface="HK Grotesk"/>
                  <a:cs typeface="HK Grotesk"/>
                  <a:sym typeface="HK Grotesk"/>
                </a:rPr>
                <a:t>Companies pivot to maintain their position against rivals' actions.</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FF7"/>
        </a:solidFill>
        <a:effectLst/>
      </p:bgPr>
    </p:bg>
    <p:spTree>
      <p:nvGrpSpPr>
        <p:cNvPr id="1" name=""/>
        <p:cNvGrpSpPr/>
        <p:nvPr/>
      </p:nvGrpSpPr>
      <p:grpSpPr>
        <a:xfrm>
          <a:off x="0" y="0"/>
          <a:ext cx="0" cy="0"/>
          <a:chOff x="0" y="0"/>
          <a:chExt cx="0" cy="0"/>
        </a:xfrm>
      </p:grpSpPr>
      <p:sp>
        <p:nvSpPr>
          <p:cNvPr id="2" name="TextBox 2"/>
          <p:cNvSpPr txBox="1"/>
          <p:nvPr/>
        </p:nvSpPr>
        <p:spPr>
          <a:xfrm>
            <a:off x="666750" y="838200"/>
            <a:ext cx="14077950" cy="1166494"/>
          </a:xfrm>
          <a:prstGeom prst="rect">
            <a:avLst/>
          </a:prstGeom>
        </p:spPr>
        <p:txBody>
          <a:bodyPr lIns="0" tIns="0" rIns="0" bIns="0" rtlCol="0" anchor="t">
            <a:spAutoFit/>
          </a:bodyPr>
          <a:lstStyle/>
          <a:p>
            <a:pPr marL="0" lvl="0" indent="0" algn="l">
              <a:lnSpc>
                <a:spcPts val="8799"/>
              </a:lnSpc>
            </a:pPr>
            <a:r>
              <a:rPr lang="en-US" sz="8799">
                <a:solidFill>
                  <a:srgbClr val="355070"/>
                </a:solidFill>
                <a:latin typeface="Gilda Display"/>
                <a:ea typeface="Gilda Display"/>
                <a:cs typeface="Gilda Display"/>
                <a:sym typeface="Gilda Display"/>
              </a:rPr>
              <a:t>Netflix's Famous Pivots</a:t>
            </a:r>
          </a:p>
        </p:txBody>
      </p:sp>
      <p:sp>
        <p:nvSpPr>
          <p:cNvPr id="3" name="TextBox 3"/>
          <p:cNvSpPr txBox="1"/>
          <p:nvPr/>
        </p:nvSpPr>
        <p:spPr>
          <a:xfrm>
            <a:off x="666750" y="4391025"/>
            <a:ext cx="2856970" cy="466725"/>
          </a:xfrm>
          <a:prstGeom prst="rect">
            <a:avLst/>
          </a:prstGeom>
        </p:spPr>
        <p:txBody>
          <a:bodyPr lIns="0" tIns="0" rIns="0" bIns="0" rtlCol="0" anchor="t">
            <a:spAutoFit/>
          </a:bodyPr>
          <a:lstStyle/>
          <a:p>
            <a:pPr marL="0" lvl="0" indent="0" algn="l">
              <a:lnSpc>
                <a:spcPts val="3600"/>
              </a:lnSpc>
              <a:spcBef>
                <a:spcPct val="0"/>
              </a:spcBef>
            </a:pPr>
            <a:r>
              <a:rPr lang="en-US" sz="3000" b="1">
                <a:solidFill>
                  <a:srgbClr val="6D597A"/>
                </a:solidFill>
                <a:latin typeface="HK Grotesk Bold"/>
                <a:ea typeface="HK Grotesk Bold"/>
                <a:cs typeface="HK Grotesk Bold"/>
                <a:sym typeface="HK Grotesk Bold"/>
              </a:rPr>
              <a:t>DVDs by mail</a:t>
            </a:r>
          </a:p>
        </p:txBody>
      </p:sp>
      <p:sp>
        <p:nvSpPr>
          <p:cNvPr id="4" name="TextBox 4"/>
          <p:cNvSpPr txBox="1"/>
          <p:nvPr/>
        </p:nvSpPr>
        <p:spPr>
          <a:xfrm>
            <a:off x="6437076" y="4391025"/>
            <a:ext cx="2859324" cy="466725"/>
          </a:xfrm>
          <a:prstGeom prst="rect">
            <a:avLst/>
          </a:prstGeom>
        </p:spPr>
        <p:txBody>
          <a:bodyPr lIns="0" tIns="0" rIns="0" bIns="0" rtlCol="0" anchor="t">
            <a:spAutoFit/>
          </a:bodyPr>
          <a:lstStyle/>
          <a:p>
            <a:pPr marL="0" lvl="0" indent="0" algn="l">
              <a:lnSpc>
                <a:spcPts val="3600"/>
              </a:lnSpc>
              <a:spcBef>
                <a:spcPct val="0"/>
              </a:spcBef>
            </a:pPr>
            <a:r>
              <a:rPr lang="en-US" sz="3000" b="1">
                <a:solidFill>
                  <a:srgbClr val="6D597A"/>
                </a:solidFill>
                <a:latin typeface="HK Grotesk Bold"/>
                <a:ea typeface="HK Grotesk Bold"/>
                <a:cs typeface="HK Grotesk Bold"/>
                <a:sym typeface="HK Grotesk Bold"/>
              </a:rPr>
              <a:t>Streaming</a:t>
            </a:r>
          </a:p>
        </p:txBody>
      </p:sp>
      <p:sp>
        <p:nvSpPr>
          <p:cNvPr id="5" name="AutoShape 5"/>
          <p:cNvSpPr/>
          <p:nvPr/>
        </p:nvSpPr>
        <p:spPr>
          <a:xfrm>
            <a:off x="990600" y="5457825"/>
            <a:ext cx="17607376" cy="0"/>
          </a:xfrm>
          <a:prstGeom prst="line">
            <a:avLst/>
          </a:prstGeom>
          <a:ln w="19050" cap="flat">
            <a:solidFill>
              <a:srgbClr val="6D597A"/>
            </a:solidFill>
            <a:prstDash val="solid"/>
            <a:headEnd type="none" w="sm" len="sm"/>
            <a:tailEnd type="none" w="sm" len="sm"/>
          </a:ln>
        </p:spPr>
        <p:txBody>
          <a:bodyPr/>
          <a:lstStyle/>
          <a:p>
            <a:endParaRPr lang="en-US"/>
          </a:p>
        </p:txBody>
      </p:sp>
      <p:grpSp>
        <p:nvGrpSpPr>
          <p:cNvPr id="6" name="Group 6"/>
          <p:cNvGrpSpPr/>
          <p:nvPr/>
        </p:nvGrpSpPr>
        <p:grpSpPr>
          <a:xfrm>
            <a:off x="666750" y="5295900"/>
            <a:ext cx="323850" cy="323850"/>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D597A"/>
            </a:solidFill>
          </p:spPr>
          <p:txBody>
            <a:bodyPr/>
            <a:lstStyle/>
            <a:p>
              <a:endParaRPr lang="en-US"/>
            </a:p>
          </p:txBody>
        </p:sp>
      </p:grpSp>
      <p:grpSp>
        <p:nvGrpSpPr>
          <p:cNvPr id="8" name="Group 8"/>
          <p:cNvGrpSpPr/>
          <p:nvPr/>
        </p:nvGrpSpPr>
        <p:grpSpPr>
          <a:xfrm>
            <a:off x="6443576" y="5295900"/>
            <a:ext cx="323850" cy="323850"/>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D597A"/>
            </a:solidFill>
          </p:spPr>
          <p:txBody>
            <a:bodyPr/>
            <a:lstStyle/>
            <a:p>
              <a:endParaRPr lang="en-US"/>
            </a:p>
          </p:txBody>
        </p:sp>
      </p:grpSp>
      <p:grpSp>
        <p:nvGrpSpPr>
          <p:cNvPr id="10" name="Group 10"/>
          <p:cNvGrpSpPr/>
          <p:nvPr/>
        </p:nvGrpSpPr>
        <p:grpSpPr>
          <a:xfrm>
            <a:off x="12202645" y="5295900"/>
            <a:ext cx="323850" cy="323850"/>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D597A"/>
            </a:solidFill>
          </p:spPr>
          <p:txBody>
            <a:bodyPr/>
            <a:lstStyle/>
            <a:p>
              <a:endParaRPr lang="en-US"/>
            </a:p>
          </p:txBody>
        </p:sp>
      </p:grpSp>
      <p:sp>
        <p:nvSpPr>
          <p:cNvPr id="12" name="TextBox 12"/>
          <p:cNvSpPr txBox="1"/>
          <p:nvPr/>
        </p:nvSpPr>
        <p:spPr>
          <a:xfrm>
            <a:off x="12192000" y="4391025"/>
            <a:ext cx="2859324" cy="466725"/>
          </a:xfrm>
          <a:prstGeom prst="rect">
            <a:avLst/>
          </a:prstGeom>
        </p:spPr>
        <p:txBody>
          <a:bodyPr lIns="0" tIns="0" rIns="0" bIns="0" rtlCol="0" anchor="t">
            <a:spAutoFit/>
          </a:bodyPr>
          <a:lstStyle/>
          <a:p>
            <a:pPr marL="0" lvl="0" indent="0" algn="l">
              <a:lnSpc>
                <a:spcPts val="3600"/>
              </a:lnSpc>
              <a:spcBef>
                <a:spcPct val="0"/>
              </a:spcBef>
            </a:pPr>
            <a:r>
              <a:rPr lang="en-US" sz="3000" b="1">
                <a:solidFill>
                  <a:srgbClr val="6D597A"/>
                </a:solidFill>
                <a:latin typeface="HK Grotesk Bold"/>
                <a:ea typeface="HK Grotesk Bold"/>
                <a:cs typeface="HK Grotesk Bold"/>
                <a:sym typeface="HK Grotesk Bold"/>
              </a:rPr>
              <a:t>Original content</a:t>
            </a:r>
          </a:p>
        </p:txBody>
      </p:sp>
      <p:sp>
        <p:nvSpPr>
          <p:cNvPr id="13" name="TextBox 13"/>
          <p:cNvSpPr txBox="1"/>
          <p:nvPr/>
        </p:nvSpPr>
        <p:spPr>
          <a:xfrm>
            <a:off x="666750" y="5991225"/>
            <a:ext cx="4010025" cy="1590675"/>
          </a:xfrm>
          <a:prstGeom prst="rect">
            <a:avLst/>
          </a:prstGeom>
        </p:spPr>
        <p:txBody>
          <a:bodyPr lIns="0" tIns="0" rIns="0" bIns="0" rtlCol="0" anchor="t">
            <a:spAutoFit/>
          </a:bodyPr>
          <a:lstStyle/>
          <a:p>
            <a:pPr marL="0" lvl="0" indent="0" algn="l">
              <a:lnSpc>
                <a:spcPts val="4200"/>
              </a:lnSpc>
              <a:spcBef>
                <a:spcPct val="0"/>
              </a:spcBef>
            </a:pPr>
            <a:r>
              <a:rPr lang="en-US" sz="3000">
                <a:solidFill>
                  <a:srgbClr val="355070"/>
                </a:solidFill>
                <a:latin typeface="HK Grotesk"/>
                <a:ea typeface="HK Grotesk"/>
                <a:cs typeface="HK Grotesk"/>
                <a:sym typeface="HK Grotesk"/>
              </a:rPr>
              <a:t>Initially offered mail delivery of DVDs to customers.</a:t>
            </a:r>
          </a:p>
        </p:txBody>
      </p:sp>
      <p:sp>
        <p:nvSpPr>
          <p:cNvPr id="14" name="TextBox 14"/>
          <p:cNvSpPr txBox="1"/>
          <p:nvPr/>
        </p:nvSpPr>
        <p:spPr>
          <a:xfrm>
            <a:off x="6443576" y="5991225"/>
            <a:ext cx="3986299" cy="2124075"/>
          </a:xfrm>
          <a:prstGeom prst="rect">
            <a:avLst/>
          </a:prstGeom>
        </p:spPr>
        <p:txBody>
          <a:bodyPr lIns="0" tIns="0" rIns="0" bIns="0" rtlCol="0" anchor="t">
            <a:spAutoFit/>
          </a:bodyPr>
          <a:lstStyle/>
          <a:p>
            <a:pPr marL="0" lvl="0" indent="0" algn="l">
              <a:lnSpc>
                <a:spcPts val="4200"/>
              </a:lnSpc>
              <a:spcBef>
                <a:spcPct val="0"/>
              </a:spcBef>
            </a:pPr>
            <a:r>
              <a:rPr lang="en-US" sz="3000" u="none" strike="noStrike">
                <a:solidFill>
                  <a:srgbClr val="355070"/>
                </a:solidFill>
                <a:latin typeface="HK Grotesk"/>
                <a:ea typeface="HK Grotesk"/>
                <a:cs typeface="HK Grotesk"/>
                <a:sym typeface="HK Grotesk"/>
              </a:rPr>
              <a:t>Transitioned to streaming content, revolutionizing media consumption.</a:t>
            </a:r>
          </a:p>
        </p:txBody>
      </p:sp>
      <p:sp>
        <p:nvSpPr>
          <p:cNvPr id="15" name="TextBox 15"/>
          <p:cNvSpPr txBox="1"/>
          <p:nvPr/>
        </p:nvSpPr>
        <p:spPr>
          <a:xfrm>
            <a:off x="12172950" y="5991225"/>
            <a:ext cx="4010025" cy="1590675"/>
          </a:xfrm>
          <a:prstGeom prst="rect">
            <a:avLst/>
          </a:prstGeom>
        </p:spPr>
        <p:txBody>
          <a:bodyPr lIns="0" tIns="0" rIns="0" bIns="0" rtlCol="0" anchor="t">
            <a:spAutoFit/>
          </a:bodyPr>
          <a:lstStyle/>
          <a:p>
            <a:pPr marL="0" lvl="0" indent="0" algn="l">
              <a:lnSpc>
                <a:spcPts val="4200"/>
              </a:lnSpc>
              <a:spcBef>
                <a:spcPct val="0"/>
              </a:spcBef>
            </a:pPr>
            <a:r>
              <a:rPr lang="en-US" sz="3000" u="none" strike="noStrike">
                <a:solidFill>
                  <a:srgbClr val="355070"/>
                </a:solidFill>
                <a:latin typeface="HK Grotesk"/>
                <a:ea typeface="HK Grotesk"/>
                <a:cs typeface="HK Grotesk"/>
                <a:sym typeface="HK Grotesk"/>
              </a:rPr>
              <a:t>Invested in producing original shows and movies successfully.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FF7"/>
        </a:solidFill>
        <a:effectLst/>
      </p:bgPr>
    </p:bg>
    <p:spTree>
      <p:nvGrpSpPr>
        <p:cNvPr id="1" name=""/>
        <p:cNvGrpSpPr/>
        <p:nvPr/>
      </p:nvGrpSpPr>
      <p:grpSpPr>
        <a:xfrm>
          <a:off x="0" y="0"/>
          <a:ext cx="0" cy="0"/>
          <a:chOff x="0" y="0"/>
          <a:chExt cx="0" cy="0"/>
        </a:xfrm>
      </p:grpSpPr>
      <p:sp>
        <p:nvSpPr>
          <p:cNvPr id="2" name="Freeform 2"/>
          <p:cNvSpPr/>
          <p:nvPr/>
        </p:nvSpPr>
        <p:spPr>
          <a:xfrm rot="-1268288">
            <a:off x="14275228" y="-6577016"/>
            <a:ext cx="10936025" cy="10299747"/>
          </a:xfrm>
          <a:custGeom>
            <a:avLst/>
            <a:gdLst/>
            <a:ahLst/>
            <a:cxnLst/>
            <a:rect l="l" t="t" r="r" b="b"/>
            <a:pathLst>
              <a:path w="10936025" h="10299747">
                <a:moveTo>
                  <a:pt x="0" y="0"/>
                </a:moveTo>
                <a:lnTo>
                  <a:pt x="10936025" y="0"/>
                </a:lnTo>
                <a:lnTo>
                  <a:pt x="10936025" y="10299747"/>
                </a:lnTo>
                <a:lnTo>
                  <a:pt x="0" y="102997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9296400" y="1562100"/>
            <a:ext cx="4010025" cy="4476750"/>
            <a:chOff x="0" y="0"/>
            <a:chExt cx="909703" cy="1015583"/>
          </a:xfrm>
        </p:grpSpPr>
        <p:sp>
          <p:nvSpPr>
            <p:cNvPr id="4" name="Freeform 4"/>
            <p:cNvSpPr/>
            <p:nvPr/>
          </p:nvSpPr>
          <p:spPr>
            <a:xfrm>
              <a:off x="0" y="0"/>
              <a:ext cx="909703" cy="1015582"/>
            </a:xfrm>
            <a:custGeom>
              <a:avLst/>
              <a:gdLst/>
              <a:ahLst/>
              <a:cxnLst/>
              <a:rect l="l" t="t" r="r" b="b"/>
              <a:pathLst>
                <a:path w="909703" h="1015582">
                  <a:moveTo>
                    <a:pt x="77226" y="0"/>
                  </a:moveTo>
                  <a:lnTo>
                    <a:pt x="832477" y="0"/>
                  </a:lnTo>
                  <a:cubicBezTo>
                    <a:pt x="875127" y="0"/>
                    <a:pt x="909703" y="34575"/>
                    <a:pt x="909703" y="77226"/>
                  </a:cubicBezTo>
                  <a:lnTo>
                    <a:pt x="909703" y="938357"/>
                  </a:lnTo>
                  <a:cubicBezTo>
                    <a:pt x="909703" y="981007"/>
                    <a:pt x="875127" y="1015582"/>
                    <a:pt x="832477" y="1015582"/>
                  </a:cubicBezTo>
                  <a:lnTo>
                    <a:pt x="77226" y="1015582"/>
                  </a:lnTo>
                  <a:cubicBezTo>
                    <a:pt x="34575" y="1015582"/>
                    <a:pt x="0" y="981007"/>
                    <a:pt x="0" y="938357"/>
                  </a:cubicBezTo>
                  <a:lnTo>
                    <a:pt x="0" y="77226"/>
                  </a:lnTo>
                  <a:cubicBezTo>
                    <a:pt x="0" y="34575"/>
                    <a:pt x="34575" y="0"/>
                    <a:pt x="77226" y="0"/>
                  </a:cubicBezTo>
                  <a:close/>
                </a:path>
              </a:pathLst>
            </a:custGeom>
            <a:blipFill>
              <a:blip r:embed="rId4"/>
              <a:stretch>
                <a:fillRect t="-252" b="-252"/>
              </a:stretch>
            </a:blipFill>
            <a:ln w="19050" cap="rnd">
              <a:solidFill>
                <a:srgbClr val="FFFFFF"/>
              </a:solidFill>
              <a:prstDash val="solid"/>
              <a:round/>
            </a:ln>
          </p:spPr>
          <p:txBody>
            <a:bodyPr/>
            <a:lstStyle/>
            <a:p>
              <a:endParaRPr lang="en-US"/>
            </a:p>
          </p:txBody>
        </p:sp>
      </p:grpSp>
      <p:grpSp>
        <p:nvGrpSpPr>
          <p:cNvPr id="5" name="Group 5"/>
          <p:cNvGrpSpPr/>
          <p:nvPr/>
        </p:nvGrpSpPr>
        <p:grpSpPr>
          <a:xfrm>
            <a:off x="13611225" y="1595097"/>
            <a:ext cx="4010025" cy="4443753"/>
            <a:chOff x="0" y="0"/>
            <a:chExt cx="909703" cy="1008097"/>
          </a:xfrm>
        </p:grpSpPr>
        <p:sp>
          <p:nvSpPr>
            <p:cNvPr id="6" name="Freeform 6"/>
            <p:cNvSpPr/>
            <p:nvPr/>
          </p:nvSpPr>
          <p:spPr>
            <a:xfrm>
              <a:off x="0" y="0"/>
              <a:ext cx="909703" cy="1008097"/>
            </a:xfrm>
            <a:custGeom>
              <a:avLst/>
              <a:gdLst/>
              <a:ahLst/>
              <a:cxnLst/>
              <a:rect l="l" t="t" r="r" b="b"/>
              <a:pathLst>
                <a:path w="909703" h="1008097">
                  <a:moveTo>
                    <a:pt x="77226" y="0"/>
                  </a:moveTo>
                  <a:lnTo>
                    <a:pt x="832477" y="0"/>
                  </a:lnTo>
                  <a:cubicBezTo>
                    <a:pt x="875127" y="0"/>
                    <a:pt x="909703" y="34575"/>
                    <a:pt x="909703" y="77226"/>
                  </a:cubicBezTo>
                  <a:lnTo>
                    <a:pt x="909703" y="930871"/>
                  </a:lnTo>
                  <a:cubicBezTo>
                    <a:pt x="909703" y="973522"/>
                    <a:pt x="875127" y="1008097"/>
                    <a:pt x="832477" y="1008097"/>
                  </a:cubicBezTo>
                  <a:lnTo>
                    <a:pt x="77226" y="1008097"/>
                  </a:lnTo>
                  <a:cubicBezTo>
                    <a:pt x="34575" y="1008097"/>
                    <a:pt x="0" y="973522"/>
                    <a:pt x="0" y="930871"/>
                  </a:cubicBezTo>
                  <a:lnTo>
                    <a:pt x="0" y="77226"/>
                  </a:lnTo>
                  <a:cubicBezTo>
                    <a:pt x="0" y="34575"/>
                    <a:pt x="34575" y="0"/>
                    <a:pt x="77226" y="0"/>
                  </a:cubicBezTo>
                  <a:close/>
                </a:path>
              </a:pathLst>
            </a:custGeom>
            <a:blipFill>
              <a:blip r:embed="rId5"/>
              <a:stretch>
                <a:fillRect t="-342" b="-342"/>
              </a:stretch>
            </a:blipFill>
            <a:ln w="19050" cap="rnd">
              <a:solidFill>
                <a:srgbClr val="FFFFFF"/>
              </a:solidFill>
              <a:prstDash val="solid"/>
              <a:round/>
            </a:ln>
          </p:spPr>
          <p:txBody>
            <a:bodyPr/>
            <a:lstStyle/>
            <a:p>
              <a:endParaRPr lang="en-US"/>
            </a:p>
          </p:txBody>
        </p:sp>
      </p:grpSp>
      <p:sp>
        <p:nvSpPr>
          <p:cNvPr id="7" name="TextBox 7"/>
          <p:cNvSpPr txBox="1"/>
          <p:nvPr/>
        </p:nvSpPr>
        <p:spPr>
          <a:xfrm>
            <a:off x="666750" y="800100"/>
            <a:ext cx="6886575" cy="2975610"/>
          </a:xfrm>
          <a:prstGeom prst="rect">
            <a:avLst/>
          </a:prstGeom>
        </p:spPr>
        <p:txBody>
          <a:bodyPr lIns="0" tIns="0" rIns="0" bIns="0" rtlCol="0" anchor="t">
            <a:spAutoFit/>
          </a:bodyPr>
          <a:lstStyle/>
          <a:p>
            <a:pPr marL="0" lvl="0" indent="0" algn="l">
              <a:lnSpc>
                <a:spcPts val="7650"/>
              </a:lnSpc>
            </a:pPr>
            <a:r>
              <a:rPr lang="en-US" sz="7650">
                <a:solidFill>
                  <a:srgbClr val="355070"/>
                </a:solidFill>
                <a:latin typeface="Gilda Display"/>
                <a:ea typeface="Gilda Display"/>
                <a:cs typeface="Gilda Display"/>
                <a:sym typeface="Gilda Display"/>
              </a:rPr>
              <a:t>Famous Pivot: Instagram's Transformation</a:t>
            </a:r>
          </a:p>
        </p:txBody>
      </p:sp>
      <p:grpSp>
        <p:nvGrpSpPr>
          <p:cNvPr id="8" name="Group 8"/>
          <p:cNvGrpSpPr/>
          <p:nvPr/>
        </p:nvGrpSpPr>
        <p:grpSpPr>
          <a:xfrm>
            <a:off x="9296400" y="6934200"/>
            <a:ext cx="4010025" cy="1408099"/>
            <a:chOff x="0" y="0"/>
            <a:chExt cx="5346700" cy="1877465"/>
          </a:xfrm>
        </p:grpSpPr>
        <p:sp>
          <p:nvSpPr>
            <p:cNvPr id="9" name="TextBox 9"/>
            <p:cNvSpPr txBox="1"/>
            <p:nvPr/>
          </p:nvSpPr>
          <p:spPr>
            <a:xfrm>
              <a:off x="0" y="-9525"/>
              <a:ext cx="5345796" cy="619125"/>
            </a:xfrm>
            <a:prstGeom prst="rect">
              <a:avLst/>
            </a:prstGeom>
          </p:spPr>
          <p:txBody>
            <a:bodyPr lIns="0" tIns="0" rIns="0" bIns="0" rtlCol="0" anchor="t">
              <a:spAutoFit/>
            </a:bodyPr>
            <a:lstStyle/>
            <a:p>
              <a:pPr marL="0" lvl="0" indent="0" algn="l">
                <a:lnSpc>
                  <a:spcPts val="3600"/>
                </a:lnSpc>
                <a:spcBef>
                  <a:spcPct val="0"/>
                </a:spcBef>
              </a:pPr>
              <a:r>
                <a:rPr lang="en-US" sz="3000" b="1">
                  <a:solidFill>
                    <a:srgbClr val="6D597A"/>
                  </a:solidFill>
                  <a:latin typeface="HK Grotesk Bold"/>
                  <a:ea typeface="HK Grotesk Bold"/>
                  <a:cs typeface="HK Grotesk Bold"/>
                  <a:sym typeface="HK Grotesk Bold"/>
                </a:rPr>
                <a:t>Burbn</a:t>
              </a:r>
            </a:p>
          </p:txBody>
        </p:sp>
        <p:sp>
          <p:nvSpPr>
            <p:cNvPr id="10" name="TextBox 10"/>
            <p:cNvSpPr txBox="1"/>
            <p:nvPr/>
          </p:nvSpPr>
          <p:spPr>
            <a:xfrm>
              <a:off x="0" y="920944"/>
              <a:ext cx="5346700" cy="956521"/>
            </a:xfrm>
            <a:prstGeom prst="rect">
              <a:avLst/>
            </a:prstGeom>
          </p:spPr>
          <p:txBody>
            <a:bodyPr lIns="0" tIns="0" rIns="0" bIns="0" rtlCol="0" anchor="t">
              <a:spAutoFit/>
            </a:bodyPr>
            <a:lstStyle/>
            <a:p>
              <a:pPr marL="0" lvl="0" indent="0" algn="l">
                <a:lnSpc>
                  <a:spcPts val="2860"/>
                </a:lnSpc>
              </a:pPr>
              <a:r>
                <a:rPr lang="en-US" sz="2200">
                  <a:solidFill>
                    <a:srgbClr val="355070"/>
                  </a:solidFill>
                  <a:latin typeface="HK Grotesk Light"/>
                  <a:ea typeface="HK Grotesk Light"/>
                  <a:cs typeface="HK Grotesk Light"/>
                  <a:sym typeface="HK Grotesk Light"/>
                </a:rPr>
                <a:t>Initially focused on multiple features and functions.</a:t>
              </a:r>
            </a:p>
          </p:txBody>
        </p:sp>
      </p:grpSp>
      <p:grpSp>
        <p:nvGrpSpPr>
          <p:cNvPr id="11" name="Group 11"/>
          <p:cNvGrpSpPr/>
          <p:nvPr/>
        </p:nvGrpSpPr>
        <p:grpSpPr>
          <a:xfrm>
            <a:off x="13611225" y="6934200"/>
            <a:ext cx="4010025" cy="1408099"/>
            <a:chOff x="0" y="0"/>
            <a:chExt cx="5346700" cy="1877465"/>
          </a:xfrm>
        </p:grpSpPr>
        <p:sp>
          <p:nvSpPr>
            <p:cNvPr id="12" name="TextBox 12"/>
            <p:cNvSpPr txBox="1"/>
            <p:nvPr/>
          </p:nvSpPr>
          <p:spPr>
            <a:xfrm>
              <a:off x="0" y="-9525"/>
              <a:ext cx="5345796" cy="619125"/>
            </a:xfrm>
            <a:prstGeom prst="rect">
              <a:avLst/>
            </a:prstGeom>
          </p:spPr>
          <p:txBody>
            <a:bodyPr lIns="0" tIns="0" rIns="0" bIns="0" rtlCol="0" anchor="t">
              <a:spAutoFit/>
            </a:bodyPr>
            <a:lstStyle/>
            <a:p>
              <a:pPr marL="0" lvl="0" indent="0" algn="l">
                <a:lnSpc>
                  <a:spcPts val="3600"/>
                </a:lnSpc>
                <a:spcBef>
                  <a:spcPct val="0"/>
                </a:spcBef>
              </a:pPr>
              <a:r>
                <a:rPr lang="en-US" sz="3000" b="1">
                  <a:solidFill>
                    <a:srgbClr val="6D597A"/>
                  </a:solidFill>
                  <a:latin typeface="HK Grotesk Bold"/>
                  <a:ea typeface="HK Grotesk Bold"/>
                  <a:cs typeface="HK Grotesk Bold"/>
                  <a:sym typeface="HK Grotesk Bold"/>
                </a:rPr>
                <a:t>Photo Sharing</a:t>
              </a:r>
            </a:p>
          </p:txBody>
        </p:sp>
        <p:sp>
          <p:nvSpPr>
            <p:cNvPr id="13" name="TextBox 13"/>
            <p:cNvSpPr txBox="1"/>
            <p:nvPr/>
          </p:nvSpPr>
          <p:spPr>
            <a:xfrm>
              <a:off x="0" y="920944"/>
              <a:ext cx="5346700" cy="956521"/>
            </a:xfrm>
            <a:prstGeom prst="rect">
              <a:avLst/>
            </a:prstGeom>
          </p:spPr>
          <p:txBody>
            <a:bodyPr lIns="0" tIns="0" rIns="0" bIns="0" rtlCol="0" anchor="t">
              <a:spAutoFit/>
            </a:bodyPr>
            <a:lstStyle/>
            <a:p>
              <a:pPr marL="0" lvl="0" indent="0" algn="l">
                <a:lnSpc>
                  <a:spcPts val="2860"/>
                </a:lnSpc>
              </a:pPr>
              <a:r>
                <a:rPr lang="en-US" sz="2200">
                  <a:solidFill>
                    <a:srgbClr val="355070"/>
                  </a:solidFill>
                  <a:latin typeface="HK Grotesk Light"/>
                  <a:ea typeface="HK Grotesk Light"/>
                  <a:cs typeface="HK Grotesk Light"/>
                  <a:sym typeface="HK Grotesk Light"/>
                </a:rPr>
                <a:t>Users preferred sharing images over other features.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FF7"/>
        </a:solidFill>
        <a:effectLst/>
      </p:bgPr>
    </p:bg>
    <p:spTree>
      <p:nvGrpSpPr>
        <p:cNvPr id="1" name=""/>
        <p:cNvGrpSpPr/>
        <p:nvPr/>
      </p:nvGrpSpPr>
      <p:grpSpPr>
        <a:xfrm>
          <a:off x="0" y="0"/>
          <a:ext cx="0" cy="0"/>
          <a:chOff x="0" y="0"/>
          <a:chExt cx="0" cy="0"/>
        </a:xfrm>
      </p:grpSpPr>
      <p:sp>
        <p:nvSpPr>
          <p:cNvPr id="2" name="Freeform 2"/>
          <p:cNvSpPr/>
          <p:nvPr/>
        </p:nvSpPr>
        <p:spPr>
          <a:xfrm rot="5813290">
            <a:off x="-7998005" y="5144456"/>
            <a:ext cx="10936025" cy="10299747"/>
          </a:xfrm>
          <a:custGeom>
            <a:avLst/>
            <a:gdLst/>
            <a:ahLst/>
            <a:cxnLst/>
            <a:rect l="l" t="t" r="r" b="b"/>
            <a:pathLst>
              <a:path w="10936025" h="10299747">
                <a:moveTo>
                  <a:pt x="0" y="0"/>
                </a:moveTo>
                <a:lnTo>
                  <a:pt x="10936025" y="0"/>
                </a:lnTo>
                <a:lnTo>
                  <a:pt x="10936025" y="10299747"/>
                </a:lnTo>
                <a:lnTo>
                  <a:pt x="0" y="102997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3238500" y="4248150"/>
            <a:ext cx="3181350" cy="2686050"/>
            <a:chOff x="0" y="0"/>
            <a:chExt cx="721712" cy="609350"/>
          </a:xfrm>
        </p:grpSpPr>
        <p:sp>
          <p:nvSpPr>
            <p:cNvPr id="4" name="Freeform 4"/>
            <p:cNvSpPr/>
            <p:nvPr/>
          </p:nvSpPr>
          <p:spPr>
            <a:xfrm>
              <a:off x="0" y="0"/>
              <a:ext cx="721712" cy="609349"/>
            </a:xfrm>
            <a:custGeom>
              <a:avLst/>
              <a:gdLst/>
              <a:ahLst/>
              <a:cxnLst/>
              <a:rect l="l" t="t" r="r" b="b"/>
              <a:pathLst>
                <a:path w="721712" h="609349">
                  <a:moveTo>
                    <a:pt x="97341" y="0"/>
                  </a:moveTo>
                  <a:lnTo>
                    <a:pt x="624371" y="0"/>
                  </a:lnTo>
                  <a:cubicBezTo>
                    <a:pt x="650187" y="0"/>
                    <a:pt x="674946" y="10256"/>
                    <a:pt x="693201" y="28511"/>
                  </a:cubicBezTo>
                  <a:cubicBezTo>
                    <a:pt x="711456" y="46766"/>
                    <a:pt x="721712" y="71525"/>
                    <a:pt x="721712" y="97341"/>
                  </a:cubicBezTo>
                  <a:lnTo>
                    <a:pt x="721712" y="512008"/>
                  </a:lnTo>
                  <a:cubicBezTo>
                    <a:pt x="721712" y="565768"/>
                    <a:pt x="678131" y="609349"/>
                    <a:pt x="624371" y="609349"/>
                  </a:cubicBezTo>
                  <a:lnTo>
                    <a:pt x="97341" y="609349"/>
                  </a:lnTo>
                  <a:cubicBezTo>
                    <a:pt x="43581" y="609349"/>
                    <a:pt x="0" y="565768"/>
                    <a:pt x="0" y="512008"/>
                  </a:cubicBezTo>
                  <a:lnTo>
                    <a:pt x="0" y="97341"/>
                  </a:lnTo>
                  <a:cubicBezTo>
                    <a:pt x="0" y="43581"/>
                    <a:pt x="43581" y="0"/>
                    <a:pt x="97341" y="0"/>
                  </a:cubicBezTo>
                  <a:close/>
                </a:path>
              </a:pathLst>
            </a:custGeom>
            <a:blipFill>
              <a:blip r:embed="rId4"/>
              <a:stretch>
                <a:fillRect l="-256" r="-256"/>
              </a:stretch>
            </a:blipFill>
            <a:ln w="19050" cap="rnd">
              <a:solidFill>
                <a:srgbClr val="FFFFFF"/>
              </a:solidFill>
              <a:prstDash val="solid"/>
              <a:round/>
            </a:ln>
          </p:spPr>
          <p:txBody>
            <a:bodyPr/>
            <a:lstStyle/>
            <a:p>
              <a:endParaRPr lang="en-US"/>
            </a:p>
          </p:txBody>
        </p:sp>
      </p:grpSp>
      <p:grpSp>
        <p:nvGrpSpPr>
          <p:cNvPr id="5" name="Group 5"/>
          <p:cNvGrpSpPr/>
          <p:nvPr/>
        </p:nvGrpSpPr>
        <p:grpSpPr>
          <a:xfrm>
            <a:off x="7553325" y="4248150"/>
            <a:ext cx="3181350" cy="2686050"/>
            <a:chOff x="0" y="0"/>
            <a:chExt cx="721712" cy="609350"/>
          </a:xfrm>
        </p:grpSpPr>
        <p:sp>
          <p:nvSpPr>
            <p:cNvPr id="6" name="Freeform 6"/>
            <p:cNvSpPr/>
            <p:nvPr/>
          </p:nvSpPr>
          <p:spPr>
            <a:xfrm>
              <a:off x="0" y="0"/>
              <a:ext cx="721712" cy="609349"/>
            </a:xfrm>
            <a:custGeom>
              <a:avLst/>
              <a:gdLst/>
              <a:ahLst/>
              <a:cxnLst/>
              <a:rect l="l" t="t" r="r" b="b"/>
              <a:pathLst>
                <a:path w="721712" h="609349">
                  <a:moveTo>
                    <a:pt x="97341" y="0"/>
                  </a:moveTo>
                  <a:lnTo>
                    <a:pt x="624371" y="0"/>
                  </a:lnTo>
                  <a:cubicBezTo>
                    <a:pt x="650187" y="0"/>
                    <a:pt x="674946" y="10256"/>
                    <a:pt x="693201" y="28511"/>
                  </a:cubicBezTo>
                  <a:cubicBezTo>
                    <a:pt x="711456" y="46766"/>
                    <a:pt x="721712" y="71525"/>
                    <a:pt x="721712" y="97341"/>
                  </a:cubicBezTo>
                  <a:lnTo>
                    <a:pt x="721712" y="512008"/>
                  </a:lnTo>
                  <a:cubicBezTo>
                    <a:pt x="721712" y="565768"/>
                    <a:pt x="678131" y="609349"/>
                    <a:pt x="624371" y="609349"/>
                  </a:cubicBezTo>
                  <a:lnTo>
                    <a:pt x="97341" y="609349"/>
                  </a:lnTo>
                  <a:cubicBezTo>
                    <a:pt x="43581" y="609349"/>
                    <a:pt x="0" y="565768"/>
                    <a:pt x="0" y="512008"/>
                  </a:cubicBezTo>
                  <a:lnTo>
                    <a:pt x="0" y="97341"/>
                  </a:lnTo>
                  <a:cubicBezTo>
                    <a:pt x="0" y="43581"/>
                    <a:pt x="43581" y="0"/>
                    <a:pt x="97341" y="0"/>
                  </a:cubicBezTo>
                  <a:close/>
                </a:path>
              </a:pathLst>
            </a:custGeom>
            <a:blipFill>
              <a:blip r:embed="rId5"/>
              <a:stretch>
                <a:fillRect l="-256" r="-256"/>
              </a:stretch>
            </a:blipFill>
            <a:ln w="19050" cap="rnd">
              <a:solidFill>
                <a:srgbClr val="FFFFFF"/>
              </a:solidFill>
              <a:prstDash val="solid"/>
              <a:round/>
            </a:ln>
          </p:spPr>
          <p:txBody>
            <a:bodyPr/>
            <a:lstStyle/>
            <a:p>
              <a:endParaRPr lang="en-US"/>
            </a:p>
          </p:txBody>
        </p:sp>
      </p:grpSp>
      <p:grpSp>
        <p:nvGrpSpPr>
          <p:cNvPr id="7" name="Group 7"/>
          <p:cNvGrpSpPr/>
          <p:nvPr/>
        </p:nvGrpSpPr>
        <p:grpSpPr>
          <a:xfrm>
            <a:off x="11868150" y="4248150"/>
            <a:ext cx="3181350" cy="2686050"/>
            <a:chOff x="0" y="0"/>
            <a:chExt cx="721712" cy="609350"/>
          </a:xfrm>
        </p:grpSpPr>
        <p:sp>
          <p:nvSpPr>
            <p:cNvPr id="8" name="Freeform 8"/>
            <p:cNvSpPr/>
            <p:nvPr/>
          </p:nvSpPr>
          <p:spPr>
            <a:xfrm>
              <a:off x="0" y="0"/>
              <a:ext cx="721712" cy="609349"/>
            </a:xfrm>
            <a:custGeom>
              <a:avLst/>
              <a:gdLst/>
              <a:ahLst/>
              <a:cxnLst/>
              <a:rect l="l" t="t" r="r" b="b"/>
              <a:pathLst>
                <a:path w="721712" h="609349">
                  <a:moveTo>
                    <a:pt x="97341" y="0"/>
                  </a:moveTo>
                  <a:lnTo>
                    <a:pt x="624371" y="0"/>
                  </a:lnTo>
                  <a:cubicBezTo>
                    <a:pt x="650187" y="0"/>
                    <a:pt x="674946" y="10256"/>
                    <a:pt x="693201" y="28511"/>
                  </a:cubicBezTo>
                  <a:cubicBezTo>
                    <a:pt x="711456" y="46766"/>
                    <a:pt x="721712" y="71525"/>
                    <a:pt x="721712" y="97341"/>
                  </a:cubicBezTo>
                  <a:lnTo>
                    <a:pt x="721712" y="512008"/>
                  </a:lnTo>
                  <a:cubicBezTo>
                    <a:pt x="721712" y="565768"/>
                    <a:pt x="678131" y="609349"/>
                    <a:pt x="624371" y="609349"/>
                  </a:cubicBezTo>
                  <a:lnTo>
                    <a:pt x="97341" y="609349"/>
                  </a:lnTo>
                  <a:cubicBezTo>
                    <a:pt x="43581" y="609349"/>
                    <a:pt x="0" y="565768"/>
                    <a:pt x="0" y="512008"/>
                  </a:cubicBezTo>
                  <a:lnTo>
                    <a:pt x="0" y="97341"/>
                  </a:lnTo>
                  <a:cubicBezTo>
                    <a:pt x="0" y="43581"/>
                    <a:pt x="43581" y="0"/>
                    <a:pt x="97341" y="0"/>
                  </a:cubicBezTo>
                  <a:close/>
                </a:path>
              </a:pathLst>
            </a:custGeom>
            <a:blipFill>
              <a:blip r:embed="rId6"/>
              <a:stretch>
                <a:fillRect l="-256" r="-256"/>
              </a:stretch>
            </a:blipFill>
            <a:ln w="19050" cap="rnd">
              <a:solidFill>
                <a:srgbClr val="FFFFFF"/>
              </a:solidFill>
              <a:prstDash val="solid"/>
              <a:round/>
            </a:ln>
          </p:spPr>
          <p:txBody>
            <a:bodyPr/>
            <a:lstStyle/>
            <a:p>
              <a:endParaRPr lang="en-US"/>
            </a:p>
          </p:txBody>
        </p:sp>
      </p:grpSp>
      <p:sp>
        <p:nvSpPr>
          <p:cNvPr id="9" name="TextBox 9"/>
          <p:cNvSpPr txBox="1"/>
          <p:nvPr/>
        </p:nvSpPr>
        <p:spPr>
          <a:xfrm>
            <a:off x="666750" y="838200"/>
            <a:ext cx="12639675" cy="2280919"/>
          </a:xfrm>
          <a:prstGeom prst="rect">
            <a:avLst/>
          </a:prstGeom>
        </p:spPr>
        <p:txBody>
          <a:bodyPr lIns="0" tIns="0" rIns="0" bIns="0" rtlCol="0" anchor="t">
            <a:spAutoFit/>
          </a:bodyPr>
          <a:lstStyle/>
          <a:p>
            <a:pPr marL="0" lvl="0" indent="0" algn="l">
              <a:lnSpc>
                <a:spcPts val="8799"/>
              </a:lnSpc>
            </a:pPr>
            <a:r>
              <a:rPr lang="en-US" sz="8799">
                <a:solidFill>
                  <a:srgbClr val="355070"/>
                </a:solidFill>
                <a:latin typeface="Gilda Display"/>
                <a:ea typeface="Gilda Display"/>
                <a:cs typeface="Gilda Display"/>
                <a:sym typeface="Gilda Display"/>
              </a:rPr>
              <a:t>Wrigley’s Journey from Soap to Gum</a:t>
            </a:r>
          </a:p>
        </p:txBody>
      </p:sp>
      <p:grpSp>
        <p:nvGrpSpPr>
          <p:cNvPr id="10" name="Group 10"/>
          <p:cNvGrpSpPr/>
          <p:nvPr/>
        </p:nvGrpSpPr>
        <p:grpSpPr>
          <a:xfrm>
            <a:off x="3238500" y="7829550"/>
            <a:ext cx="3181350" cy="1234329"/>
            <a:chOff x="0" y="0"/>
            <a:chExt cx="4241800" cy="1645772"/>
          </a:xfrm>
        </p:grpSpPr>
        <p:sp>
          <p:nvSpPr>
            <p:cNvPr id="11" name="TextBox 11"/>
            <p:cNvSpPr txBox="1"/>
            <p:nvPr/>
          </p:nvSpPr>
          <p:spPr>
            <a:xfrm>
              <a:off x="0" y="-9525"/>
              <a:ext cx="4241082" cy="619125"/>
            </a:xfrm>
            <a:prstGeom prst="rect">
              <a:avLst/>
            </a:prstGeom>
          </p:spPr>
          <p:txBody>
            <a:bodyPr lIns="0" tIns="0" rIns="0" bIns="0" rtlCol="0" anchor="t">
              <a:spAutoFit/>
            </a:bodyPr>
            <a:lstStyle/>
            <a:p>
              <a:pPr marL="0" lvl="0" indent="0" algn="l">
                <a:lnSpc>
                  <a:spcPts val="3600"/>
                </a:lnSpc>
                <a:spcBef>
                  <a:spcPct val="0"/>
                </a:spcBef>
              </a:pPr>
              <a:r>
                <a:rPr lang="en-US" sz="3000" b="1">
                  <a:solidFill>
                    <a:srgbClr val="6D597A"/>
                  </a:solidFill>
                  <a:latin typeface="HK Grotesk Bold"/>
                  <a:ea typeface="HK Grotesk Bold"/>
                  <a:cs typeface="HK Grotesk Bold"/>
                  <a:sym typeface="HK Grotesk Bold"/>
                </a:rPr>
                <a:t>Soap</a:t>
              </a:r>
            </a:p>
          </p:txBody>
        </p:sp>
        <p:sp>
          <p:nvSpPr>
            <p:cNvPr id="12" name="TextBox 12"/>
            <p:cNvSpPr txBox="1"/>
            <p:nvPr/>
          </p:nvSpPr>
          <p:spPr>
            <a:xfrm>
              <a:off x="0" y="772414"/>
              <a:ext cx="4241800" cy="873358"/>
            </a:xfrm>
            <a:prstGeom prst="rect">
              <a:avLst/>
            </a:prstGeom>
          </p:spPr>
          <p:txBody>
            <a:bodyPr lIns="0" tIns="0" rIns="0" bIns="0" rtlCol="0" anchor="t">
              <a:spAutoFit/>
            </a:bodyPr>
            <a:lstStyle/>
            <a:p>
              <a:pPr marL="0" lvl="0" indent="0" algn="l">
                <a:lnSpc>
                  <a:spcPts val="2663"/>
                </a:lnSpc>
              </a:pPr>
              <a:r>
                <a:rPr lang="en-US" sz="2048">
                  <a:solidFill>
                    <a:srgbClr val="355070"/>
                  </a:solidFill>
                  <a:latin typeface="HK Grotesk Light"/>
                  <a:ea typeface="HK Grotesk Light"/>
                  <a:cs typeface="HK Grotesk Light"/>
                  <a:sym typeface="HK Grotesk Light"/>
                </a:rPr>
                <a:t>Originally, they produced soap products primarily.</a:t>
              </a:r>
            </a:p>
          </p:txBody>
        </p:sp>
      </p:grpSp>
      <p:grpSp>
        <p:nvGrpSpPr>
          <p:cNvPr id="13" name="Group 13"/>
          <p:cNvGrpSpPr/>
          <p:nvPr/>
        </p:nvGrpSpPr>
        <p:grpSpPr>
          <a:xfrm>
            <a:off x="7553325" y="7829550"/>
            <a:ext cx="3181350" cy="1234329"/>
            <a:chOff x="0" y="0"/>
            <a:chExt cx="4241800" cy="1645772"/>
          </a:xfrm>
        </p:grpSpPr>
        <p:sp>
          <p:nvSpPr>
            <p:cNvPr id="14" name="TextBox 14"/>
            <p:cNvSpPr txBox="1"/>
            <p:nvPr/>
          </p:nvSpPr>
          <p:spPr>
            <a:xfrm>
              <a:off x="0" y="-9525"/>
              <a:ext cx="4241082" cy="619125"/>
            </a:xfrm>
            <a:prstGeom prst="rect">
              <a:avLst/>
            </a:prstGeom>
          </p:spPr>
          <p:txBody>
            <a:bodyPr lIns="0" tIns="0" rIns="0" bIns="0" rtlCol="0" anchor="t">
              <a:spAutoFit/>
            </a:bodyPr>
            <a:lstStyle/>
            <a:p>
              <a:pPr marL="0" lvl="0" indent="0" algn="l">
                <a:lnSpc>
                  <a:spcPts val="3600"/>
                </a:lnSpc>
                <a:spcBef>
                  <a:spcPct val="0"/>
                </a:spcBef>
              </a:pPr>
              <a:r>
                <a:rPr lang="en-US" sz="3000" b="1">
                  <a:solidFill>
                    <a:srgbClr val="6D597A"/>
                  </a:solidFill>
                  <a:latin typeface="HK Grotesk Bold"/>
                  <a:ea typeface="HK Grotesk Bold"/>
                  <a:cs typeface="HK Grotesk Bold"/>
                  <a:sym typeface="HK Grotesk Bold"/>
                </a:rPr>
                <a:t>Promotional</a:t>
              </a:r>
            </a:p>
          </p:txBody>
        </p:sp>
        <p:sp>
          <p:nvSpPr>
            <p:cNvPr id="15" name="TextBox 15"/>
            <p:cNvSpPr txBox="1"/>
            <p:nvPr/>
          </p:nvSpPr>
          <p:spPr>
            <a:xfrm>
              <a:off x="0" y="772414"/>
              <a:ext cx="4241800" cy="873358"/>
            </a:xfrm>
            <a:prstGeom prst="rect">
              <a:avLst/>
            </a:prstGeom>
          </p:spPr>
          <p:txBody>
            <a:bodyPr lIns="0" tIns="0" rIns="0" bIns="0" rtlCol="0" anchor="t">
              <a:spAutoFit/>
            </a:bodyPr>
            <a:lstStyle/>
            <a:p>
              <a:pPr marL="0" lvl="0" indent="0" algn="l">
                <a:lnSpc>
                  <a:spcPts val="2663"/>
                </a:lnSpc>
              </a:pPr>
              <a:r>
                <a:rPr lang="en-US" sz="2048">
                  <a:solidFill>
                    <a:srgbClr val="355070"/>
                  </a:solidFill>
                  <a:latin typeface="HK Grotesk Light"/>
                  <a:ea typeface="HK Grotesk Light"/>
                  <a:cs typeface="HK Grotesk Light"/>
                  <a:sym typeface="HK Grotesk Light"/>
                </a:rPr>
                <a:t>The gum was initially a promotional item sold.</a:t>
              </a:r>
            </a:p>
          </p:txBody>
        </p:sp>
      </p:grpSp>
      <p:grpSp>
        <p:nvGrpSpPr>
          <p:cNvPr id="16" name="Group 16"/>
          <p:cNvGrpSpPr/>
          <p:nvPr/>
        </p:nvGrpSpPr>
        <p:grpSpPr>
          <a:xfrm>
            <a:off x="11868150" y="7820372"/>
            <a:ext cx="3181350" cy="1243506"/>
            <a:chOff x="0" y="0"/>
            <a:chExt cx="4241800" cy="1658009"/>
          </a:xfrm>
        </p:grpSpPr>
        <p:sp>
          <p:nvSpPr>
            <p:cNvPr id="17" name="TextBox 17"/>
            <p:cNvSpPr txBox="1"/>
            <p:nvPr/>
          </p:nvSpPr>
          <p:spPr>
            <a:xfrm>
              <a:off x="0" y="-9525"/>
              <a:ext cx="4241082" cy="619125"/>
            </a:xfrm>
            <a:prstGeom prst="rect">
              <a:avLst/>
            </a:prstGeom>
          </p:spPr>
          <p:txBody>
            <a:bodyPr lIns="0" tIns="0" rIns="0" bIns="0" rtlCol="0" anchor="t">
              <a:spAutoFit/>
            </a:bodyPr>
            <a:lstStyle/>
            <a:p>
              <a:pPr marL="0" lvl="0" indent="0" algn="l">
                <a:lnSpc>
                  <a:spcPts val="3600"/>
                </a:lnSpc>
                <a:spcBef>
                  <a:spcPct val="0"/>
                </a:spcBef>
              </a:pPr>
              <a:r>
                <a:rPr lang="en-US" sz="3000" b="1">
                  <a:solidFill>
                    <a:srgbClr val="6D597A"/>
                  </a:solidFill>
                  <a:latin typeface="HK Grotesk Bold"/>
                  <a:ea typeface="HK Grotesk Bold"/>
                  <a:cs typeface="HK Grotesk Bold"/>
                  <a:sym typeface="HK Grotesk Bold"/>
                </a:rPr>
                <a:t>Shift</a:t>
              </a:r>
            </a:p>
          </p:txBody>
        </p:sp>
        <p:sp>
          <p:nvSpPr>
            <p:cNvPr id="18" name="TextBox 18"/>
            <p:cNvSpPr txBox="1"/>
            <p:nvPr/>
          </p:nvSpPr>
          <p:spPr>
            <a:xfrm>
              <a:off x="0" y="784651"/>
              <a:ext cx="4241800" cy="873358"/>
            </a:xfrm>
            <a:prstGeom prst="rect">
              <a:avLst/>
            </a:prstGeom>
          </p:spPr>
          <p:txBody>
            <a:bodyPr lIns="0" tIns="0" rIns="0" bIns="0" rtlCol="0" anchor="t">
              <a:spAutoFit/>
            </a:bodyPr>
            <a:lstStyle/>
            <a:p>
              <a:pPr marL="0" lvl="0" indent="0" algn="l">
                <a:lnSpc>
                  <a:spcPts val="2663"/>
                </a:lnSpc>
              </a:pPr>
              <a:r>
                <a:rPr lang="en-US" sz="2048">
                  <a:solidFill>
                    <a:srgbClr val="355070"/>
                  </a:solidFill>
                  <a:latin typeface="HK Grotesk Light"/>
                  <a:ea typeface="HK Grotesk Light"/>
                  <a:cs typeface="HK Grotesk Light"/>
                  <a:sym typeface="HK Grotesk Light"/>
                </a:rPr>
                <a:t>They transitioned to focus on chewing gum production.</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FF7"/>
        </a:solidFill>
        <a:effectLst/>
      </p:bgPr>
    </p:bg>
    <p:spTree>
      <p:nvGrpSpPr>
        <p:cNvPr id="1" name=""/>
        <p:cNvGrpSpPr/>
        <p:nvPr/>
      </p:nvGrpSpPr>
      <p:grpSpPr>
        <a:xfrm>
          <a:off x="0" y="0"/>
          <a:ext cx="0" cy="0"/>
          <a:chOff x="0" y="0"/>
          <a:chExt cx="0" cy="0"/>
        </a:xfrm>
      </p:grpSpPr>
      <p:sp>
        <p:nvSpPr>
          <p:cNvPr id="2" name="Freeform 2"/>
          <p:cNvSpPr/>
          <p:nvPr/>
        </p:nvSpPr>
        <p:spPr>
          <a:xfrm rot="3931047">
            <a:off x="13238956" y="6273814"/>
            <a:ext cx="12130788" cy="11424996"/>
          </a:xfrm>
          <a:custGeom>
            <a:avLst/>
            <a:gdLst/>
            <a:ahLst/>
            <a:cxnLst/>
            <a:rect l="l" t="t" r="r" b="b"/>
            <a:pathLst>
              <a:path w="12130788" h="11424996">
                <a:moveTo>
                  <a:pt x="0" y="0"/>
                </a:moveTo>
                <a:lnTo>
                  <a:pt x="12130787" y="0"/>
                </a:lnTo>
                <a:lnTo>
                  <a:pt x="12130787" y="11424997"/>
                </a:lnTo>
                <a:lnTo>
                  <a:pt x="0" y="1142499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grpSp>
        <p:nvGrpSpPr>
          <p:cNvPr id="3" name="Group 3"/>
          <p:cNvGrpSpPr/>
          <p:nvPr/>
        </p:nvGrpSpPr>
        <p:grpSpPr>
          <a:xfrm>
            <a:off x="688422" y="6038850"/>
            <a:ext cx="5426628" cy="3581400"/>
            <a:chOff x="0" y="0"/>
            <a:chExt cx="1624600" cy="1072184"/>
          </a:xfrm>
        </p:grpSpPr>
        <p:sp>
          <p:nvSpPr>
            <p:cNvPr id="4" name="Freeform 4"/>
            <p:cNvSpPr/>
            <p:nvPr/>
          </p:nvSpPr>
          <p:spPr>
            <a:xfrm>
              <a:off x="0" y="0"/>
              <a:ext cx="1624600" cy="1072184"/>
            </a:xfrm>
            <a:custGeom>
              <a:avLst/>
              <a:gdLst/>
              <a:ahLst/>
              <a:cxnLst/>
              <a:rect l="l" t="t" r="r" b="b"/>
              <a:pathLst>
                <a:path w="1624600" h="1072184">
                  <a:moveTo>
                    <a:pt x="57066" y="0"/>
                  </a:moveTo>
                  <a:lnTo>
                    <a:pt x="1567534" y="0"/>
                  </a:lnTo>
                  <a:cubicBezTo>
                    <a:pt x="1582669" y="0"/>
                    <a:pt x="1597184" y="6012"/>
                    <a:pt x="1607886" y="16714"/>
                  </a:cubicBezTo>
                  <a:cubicBezTo>
                    <a:pt x="1618588" y="27416"/>
                    <a:pt x="1624600" y="41931"/>
                    <a:pt x="1624600" y="57066"/>
                  </a:cubicBezTo>
                  <a:lnTo>
                    <a:pt x="1624600" y="1015118"/>
                  </a:lnTo>
                  <a:cubicBezTo>
                    <a:pt x="1624600" y="1030253"/>
                    <a:pt x="1618588" y="1044768"/>
                    <a:pt x="1607886" y="1055470"/>
                  </a:cubicBezTo>
                  <a:cubicBezTo>
                    <a:pt x="1597184" y="1066172"/>
                    <a:pt x="1582669" y="1072184"/>
                    <a:pt x="1567534" y="1072184"/>
                  </a:cubicBezTo>
                  <a:lnTo>
                    <a:pt x="57066" y="1072184"/>
                  </a:lnTo>
                  <a:cubicBezTo>
                    <a:pt x="25549" y="1072184"/>
                    <a:pt x="0" y="1046635"/>
                    <a:pt x="0" y="1015118"/>
                  </a:cubicBezTo>
                  <a:lnTo>
                    <a:pt x="0" y="57066"/>
                  </a:lnTo>
                  <a:cubicBezTo>
                    <a:pt x="0" y="25549"/>
                    <a:pt x="25549" y="0"/>
                    <a:pt x="57066" y="0"/>
                  </a:cubicBezTo>
                  <a:close/>
                </a:path>
              </a:pathLst>
            </a:custGeom>
            <a:blipFill>
              <a:blip r:embed="rId4"/>
              <a:stretch>
                <a:fillRect l="-283" r="-283"/>
              </a:stretch>
            </a:blipFill>
            <a:ln w="19050" cap="rnd">
              <a:solidFill>
                <a:srgbClr val="432766"/>
              </a:solidFill>
              <a:prstDash val="solid"/>
              <a:round/>
            </a:ln>
          </p:spPr>
          <p:txBody>
            <a:bodyPr/>
            <a:lstStyle/>
            <a:p>
              <a:endParaRPr lang="en-US"/>
            </a:p>
          </p:txBody>
        </p:sp>
      </p:grpSp>
      <p:grpSp>
        <p:nvGrpSpPr>
          <p:cNvPr id="5" name="Group 5"/>
          <p:cNvGrpSpPr/>
          <p:nvPr/>
        </p:nvGrpSpPr>
        <p:grpSpPr>
          <a:xfrm>
            <a:off x="6419850" y="6038850"/>
            <a:ext cx="5448300" cy="3581400"/>
            <a:chOff x="0" y="0"/>
            <a:chExt cx="1631088" cy="1072184"/>
          </a:xfrm>
        </p:grpSpPr>
        <p:sp>
          <p:nvSpPr>
            <p:cNvPr id="6" name="Freeform 6"/>
            <p:cNvSpPr/>
            <p:nvPr/>
          </p:nvSpPr>
          <p:spPr>
            <a:xfrm>
              <a:off x="0" y="0"/>
              <a:ext cx="1631088" cy="1072184"/>
            </a:xfrm>
            <a:custGeom>
              <a:avLst/>
              <a:gdLst/>
              <a:ahLst/>
              <a:cxnLst/>
              <a:rect l="l" t="t" r="r" b="b"/>
              <a:pathLst>
                <a:path w="1631088" h="1072184">
                  <a:moveTo>
                    <a:pt x="56839" y="0"/>
                  </a:moveTo>
                  <a:lnTo>
                    <a:pt x="1574249" y="0"/>
                  </a:lnTo>
                  <a:cubicBezTo>
                    <a:pt x="1605641" y="0"/>
                    <a:pt x="1631088" y="25448"/>
                    <a:pt x="1631088" y="56839"/>
                  </a:cubicBezTo>
                  <a:lnTo>
                    <a:pt x="1631088" y="1015345"/>
                  </a:lnTo>
                  <a:cubicBezTo>
                    <a:pt x="1631088" y="1046736"/>
                    <a:pt x="1605641" y="1072184"/>
                    <a:pt x="1574249" y="1072184"/>
                  </a:cubicBezTo>
                  <a:lnTo>
                    <a:pt x="56839" y="1072184"/>
                  </a:lnTo>
                  <a:cubicBezTo>
                    <a:pt x="25448" y="1072184"/>
                    <a:pt x="0" y="1046736"/>
                    <a:pt x="0" y="1015345"/>
                  </a:cubicBezTo>
                  <a:lnTo>
                    <a:pt x="0" y="56839"/>
                  </a:lnTo>
                  <a:cubicBezTo>
                    <a:pt x="0" y="25448"/>
                    <a:pt x="25448" y="0"/>
                    <a:pt x="56839" y="0"/>
                  </a:cubicBezTo>
                  <a:close/>
                </a:path>
              </a:pathLst>
            </a:custGeom>
            <a:blipFill>
              <a:blip r:embed="rId5"/>
              <a:stretch>
                <a:fillRect l="-83" r="-83"/>
              </a:stretch>
            </a:blipFill>
            <a:ln w="19050" cap="rnd">
              <a:solidFill>
                <a:srgbClr val="432766"/>
              </a:solidFill>
              <a:prstDash val="solid"/>
              <a:round/>
            </a:ln>
          </p:spPr>
          <p:txBody>
            <a:bodyPr/>
            <a:lstStyle/>
            <a:p>
              <a:endParaRPr lang="en-US"/>
            </a:p>
          </p:txBody>
        </p:sp>
      </p:grpSp>
      <p:grpSp>
        <p:nvGrpSpPr>
          <p:cNvPr id="7" name="Group 7"/>
          <p:cNvGrpSpPr/>
          <p:nvPr/>
        </p:nvGrpSpPr>
        <p:grpSpPr>
          <a:xfrm>
            <a:off x="12172950" y="6038850"/>
            <a:ext cx="5448300" cy="3581400"/>
            <a:chOff x="0" y="0"/>
            <a:chExt cx="1631088" cy="1072184"/>
          </a:xfrm>
        </p:grpSpPr>
        <p:sp>
          <p:nvSpPr>
            <p:cNvPr id="8" name="Freeform 8"/>
            <p:cNvSpPr/>
            <p:nvPr/>
          </p:nvSpPr>
          <p:spPr>
            <a:xfrm>
              <a:off x="0" y="0"/>
              <a:ext cx="1631088" cy="1072184"/>
            </a:xfrm>
            <a:custGeom>
              <a:avLst/>
              <a:gdLst/>
              <a:ahLst/>
              <a:cxnLst/>
              <a:rect l="l" t="t" r="r" b="b"/>
              <a:pathLst>
                <a:path w="1631088" h="1072184">
                  <a:moveTo>
                    <a:pt x="56839" y="0"/>
                  </a:moveTo>
                  <a:lnTo>
                    <a:pt x="1574249" y="0"/>
                  </a:lnTo>
                  <a:cubicBezTo>
                    <a:pt x="1605641" y="0"/>
                    <a:pt x="1631088" y="25448"/>
                    <a:pt x="1631088" y="56839"/>
                  </a:cubicBezTo>
                  <a:lnTo>
                    <a:pt x="1631088" y="1015345"/>
                  </a:lnTo>
                  <a:cubicBezTo>
                    <a:pt x="1631088" y="1046736"/>
                    <a:pt x="1605641" y="1072184"/>
                    <a:pt x="1574249" y="1072184"/>
                  </a:cubicBezTo>
                  <a:lnTo>
                    <a:pt x="56839" y="1072184"/>
                  </a:lnTo>
                  <a:cubicBezTo>
                    <a:pt x="25448" y="1072184"/>
                    <a:pt x="0" y="1046736"/>
                    <a:pt x="0" y="1015345"/>
                  </a:cubicBezTo>
                  <a:lnTo>
                    <a:pt x="0" y="56839"/>
                  </a:lnTo>
                  <a:cubicBezTo>
                    <a:pt x="0" y="25448"/>
                    <a:pt x="25448" y="0"/>
                    <a:pt x="56839" y="0"/>
                  </a:cubicBezTo>
                  <a:close/>
                </a:path>
              </a:pathLst>
            </a:custGeom>
            <a:blipFill>
              <a:blip r:embed="rId6"/>
              <a:stretch>
                <a:fillRect l="-83" r="-83"/>
              </a:stretch>
            </a:blipFill>
            <a:ln w="19050" cap="rnd">
              <a:solidFill>
                <a:srgbClr val="432766"/>
              </a:solidFill>
              <a:prstDash val="solid"/>
              <a:round/>
            </a:ln>
          </p:spPr>
          <p:txBody>
            <a:bodyPr/>
            <a:lstStyle/>
            <a:p>
              <a:endParaRPr lang="en-US"/>
            </a:p>
          </p:txBody>
        </p:sp>
      </p:grpSp>
      <p:grpSp>
        <p:nvGrpSpPr>
          <p:cNvPr id="9" name="Group 9"/>
          <p:cNvGrpSpPr/>
          <p:nvPr/>
        </p:nvGrpSpPr>
        <p:grpSpPr>
          <a:xfrm>
            <a:off x="688422" y="666750"/>
            <a:ext cx="15799353" cy="4752975"/>
            <a:chOff x="0" y="0"/>
            <a:chExt cx="21065804" cy="6337300"/>
          </a:xfrm>
        </p:grpSpPr>
        <p:sp>
          <p:nvSpPr>
            <p:cNvPr id="10" name="TextBox 10"/>
            <p:cNvSpPr txBox="1"/>
            <p:nvPr/>
          </p:nvSpPr>
          <p:spPr>
            <a:xfrm>
              <a:off x="0" y="5029200"/>
              <a:ext cx="21065804" cy="1308100"/>
            </a:xfrm>
            <a:prstGeom prst="rect">
              <a:avLst/>
            </a:prstGeom>
          </p:spPr>
          <p:txBody>
            <a:bodyPr lIns="0" tIns="0" rIns="0" bIns="0" rtlCol="0" anchor="t">
              <a:spAutoFit/>
            </a:bodyPr>
            <a:lstStyle/>
            <a:p>
              <a:pPr marL="0" lvl="0" indent="0" algn="l">
                <a:lnSpc>
                  <a:spcPts val="3900"/>
                </a:lnSpc>
              </a:pPr>
              <a:r>
                <a:rPr lang="en-US" sz="3000">
                  <a:solidFill>
                    <a:srgbClr val="355070"/>
                  </a:solidFill>
                  <a:latin typeface="HK Grotesk"/>
                  <a:ea typeface="HK Grotesk"/>
                  <a:cs typeface="HK Grotesk"/>
                  <a:sym typeface="HK Grotesk"/>
                </a:rPr>
                <a:t>Many companies swiftly adapted their operations during the pandemic, showcasing resilience and innovation in response to unprecedented challenges faced by their industries.</a:t>
              </a:r>
            </a:p>
          </p:txBody>
        </p:sp>
        <p:sp>
          <p:nvSpPr>
            <p:cNvPr id="11" name="TextBox 11"/>
            <p:cNvSpPr txBox="1"/>
            <p:nvPr/>
          </p:nvSpPr>
          <p:spPr>
            <a:xfrm>
              <a:off x="0" y="171450"/>
              <a:ext cx="21065804" cy="3098376"/>
            </a:xfrm>
            <a:prstGeom prst="rect">
              <a:avLst/>
            </a:prstGeom>
          </p:spPr>
          <p:txBody>
            <a:bodyPr lIns="0" tIns="0" rIns="0" bIns="0" rtlCol="0" anchor="t">
              <a:spAutoFit/>
            </a:bodyPr>
            <a:lstStyle/>
            <a:p>
              <a:pPr marL="0" lvl="0" indent="0" algn="l">
                <a:lnSpc>
                  <a:spcPts val="8799"/>
                </a:lnSpc>
              </a:pPr>
              <a:r>
                <a:rPr lang="en-US" sz="8799">
                  <a:solidFill>
                    <a:srgbClr val="355070"/>
                  </a:solidFill>
                  <a:latin typeface="Gilda Display"/>
                  <a:ea typeface="Gilda Display"/>
                  <a:cs typeface="Gilda Display"/>
                  <a:sym typeface="Gilda Display"/>
                </a:rPr>
                <a:t>COVID-19 Business Transformations</a:t>
              </a:r>
            </a:p>
          </p:txBody>
        </p:sp>
        <p:sp>
          <p:nvSpPr>
            <p:cNvPr id="12" name="TextBox 12"/>
            <p:cNvSpPr txBox="1"/>
            <p:nvPr/>
          </p:nvSpPr>
          <p:spPr>
            <a:xfrm>
              <a:off x="0" y="3863975"/>
              <a:ext cx="21065804" cy="619125"/>
            </a:xfrm>
            <a:prstGeom prst="rect">
              <a:avLst/>
            </a:prstGeom>
          </p:spPr>
          <p:txBody>
            <a:bodyPr lIns="0" tIns="0" rIns="0" bIns="0" rtlCol="0" anchor="t">
              <a:spAutoFit/>
            </a:bodyPr>
            <a:lstStyle/>
            <a:p>
              <a:pPr marL="0" lvl="0" indent="0" algn="l">
                <a:lnSpc>
                  <a:spcPts val="3600"/>
                </a:lnSpc>
                <a:spcBef>
                  <a:spcPct val="0"/>
                </a:spcBef>
              </a:pPr>
              <a:r>
                <a:rPr lang="en-US" sz="3000" b="1">
                  <a:solidFill>
                    <a:srgbClr val="6D597A"/>
                  </a:solidFill>
                  <a:latin typeface="HK Grotesk Bold"/>
                  <a:ea typeface="HK Grotesk Bold"/>
                  <a:cs typeface="HK Grotesk Bold"/>
                  <a:sym typeface="HK Grotesk Bold"/>
                </a:rPr>
                <a:t>Adaptations during the pandemic era</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307</Words>
  <Application>Microsoft Macintosh PowerPoint</Application>
  <PresentationFormat>Custom</PresentationFormat>
  <Paragraphs>44</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HK Grotesk Bold</vt:lpstr>
      <vt:lpstr>HK Grotesk</vt:lpstr>
      <vt:lpstr>HK Grotesk Light</vt:lpstr>
      <vt:lpstr>Arial</vt:lpstr>
      <vt:lpstr>Gilda Display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 Pivots in Business</dc:title>
  <dc:description>Presentation - Pivots in Business</dc:description>
  <cp:lastModifiedBy>Liz Kheng-Chindavong</cp:lastModifiedBy>
  <cp:revision>1</cp:revision>
  <dcterms:created xsi:type="dcterms:W3CDTF">2006-08-16T00:00:00Z</dcterms:created>
  <dcterms:modified xsi:type="dcterms:W3CDTF">2026-01-11T02:54:18Z</dcterms:modified>
  <dc:identifier>DAG-EupEIxM</dc:identifier>
</cp:coreProperties>
</file>