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Bricolage Grotesque Bold" panose="020B0605040402000204" pitchFamily="34" charset="0"/>
      <p:regular r:id="rId15"/>
      <p:bold r:id="rId16"/>
    </p:embeddedFont>
    <p:embeddedFont>
      <p:font typeface="Georgia Pro Condensed" panose="02040502050405020303" pitchFamily="18" charset="0"/>
      <p:regular r:id="rId17"/>
      <p:bold r:id="rId18"/>
      <p:italic r:id="rId19"/>
      <p:boldItalic r:id="rId20"/>
    </p:embeddedFont>
    <p:embeddedFont>
      <p:font typeface="HK Grotesk" pitchFamily="2" charset="77"/>
      <p:regular r:id="rId21"/>
    </p:embeddedFont>
    <p:embeddedFont>
      <p:font typeface="HK Grotesk Bold" pitchFamily="2" charset="77"/>
      <p:regular r:id="rId22"/>
      <p:bold r:id="rId23"/>
    </p:embeddedFont>
    <p:embeddedFont>
      <p:font typeface="TT Interphases" panose="02000503020000020004" pitchFamily="2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48" autoAdjust="0"/>
  </p:normalViewPr>
  <p:slideViewPr>
    <p:cSldViewPr>
      <p:cViewPr varScale="1">
        <p:scale>
          <a:sx n="75" d="100"/>
          <a:sy n="75" d="100"/>
        </p:scale>
        <p:origin x="208" y="2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2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5583"/>
            <a:ext cx="11201400" cy="10299700"/>
            <a:chOff x="0" y="0"/>
            <a:chExt cx="963348" cy="88579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63348" cy="885799"/>
            </a:xfrm>
            <a:custGeom>
              <a:avLst/>
              <a:gdLst/>
              <a:ahLst/>
              <a:cxnLst/>
              <a:rect l="l" t="t" r="r" b="b"/>
              <a:pathLst>
                <a:path w="963348" h="885799">
                  <a:moveTo>
                    <a:pt x="0" y="0"/>
                  </a:moveTo>
                  <a:lnTo>
                    <a:pt x="963348" y="0"/>
                  </a:lnTo>
                  <a:lnTo>
                    <a:pt x="963348" y="885799"/>
                  </a:lnTo>
                  <a:lnTo>
                    <a:pt x="0" y="885799"/>
                  </a:lnTo>
                  <a:close/>
                </a:path>
              </a:pathLst>
            </a:custGeom>
            <a:solidFill>
              <a:srgbClr val="6F9199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868150" y="666750"/>
            <a:ext cx="5753100" cy="8953500"/>
            <a:chOff x="0" y="0"/>
            <a:chExt cx="814724" cy="126794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4724" cy="1267949"/>
            </a:xfrm>
            <a:custGeom>
              <a:avLst/>
              <a:gdLst/>
              <a:ahLst/>
              <a:cxnLst/>
              <a:rect l="l" t="t" r="r" b="b"/>
              <a:pathLst>
                <a:path w="814724" h="1267949">
                  <a:moveTo>
                    <a:pt x="26914" y="0"/>
                  </a:moveTo>
                  <a:lnTo>
                    <a:pt x="787810" y="0"/>
                  </a:lnTo>
                  <a:cubicBezTo>
                    <a:pt x="802675" y="0"/>
                    <a:pt x="814724" y="12050"/>
                    <a:pt x="814724" y="26914"/>
                  </a:cubicBezTo>
                  <a:lnTo>
                    <a:pt x="814724" y="1241035"/>
                  </a:lnTo>
                  <a:cubicBezTo>
                    <a:pt x="814724" y="1255899"/>
                    <a:pt x="802675" y="1267949"/>
                    <a:pt x="787810" y="1267949"/>
                  </a:cubicBezTo>
                  <a:lnTo>
                    <a:pt x="26914" y="1267949"/>
                  </a:lnTo>
                  <a:cubicBezTo>
                    <a:pt x="12050" y="1267949"/>
                    <a:pt x="0" y="1255899"/>
                    <a:pt x="0" y="1241035"/>
                  </a:cubicBezTo>
                  <a:lnTo>
                    <a:pt x="0" y="26914"/>
                  </a:lnTo>
                  <a:cubicBezTo>
                    <a:pt x="0" y="12050"/>
                    <a:pt x="12050" y="0"/>
                    <a:pt x="26914" y="0"/>
                  </a:cubicBezTo>
                  <a:close/>
                </a:path>
              </a:pathLst>
            </a:custGeom>
            <a:blipFill>
              <a:blip r:embed="rId2"/>
              <a:stretch>
                <a:fillRect t="-199" b="-19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75380" y="975068"/>
            <a:ext cx="9754495" cy="5790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4956"/>
              </a:lnSpc>
            </a:pPr>
            <a:r>
              <a:rPr lang="en-US" sz="14956" u="none" strike="noStrike" spc="-523">
                <a:solidFill>
                  <a:srgbClr val="313F42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Chapter 6: Protecting the Idea</a:t>
            </a:r>
          </a:p>
        </p:txBody>
      </p:sp>
      <p:sp>
        <p:nvSpPr>
          <p:cNvPr id="8" name="Freeform 8"/>
          <p:cNvSpPr/>
          <p:nvPr/>
        </p:nvSpPr>
        <p:spPr>
          <a:xfrm rot="-3117037">
            <a:off x="8947742" y="7656091"/>
            <a:ext cx="2112604" cy="1859092"/>
          </a:xfrm>
          <a:custGeom>
            <a:avLst/>
            <a:gdLst/>
            <a:ahLst/>
            <a:cxnLst/>
            <a:rect l="l" t="t" r="r" b="b"/>
            <a:pathLst>
              <a:path w="2112604" h="1859092">
                <a:moveTo>
                  <a:pt x="0" y="0"/>
                </a:moveTo>
                <a:lnTo>
                  <a:pt x="2112604" y="0"/>
                </a:lnTo>
                <a:lnTo>
                  <a:pt x="2112604" y="1859091"/>
                </a:lnTo>
                <a:lnTo>
                  <a:pt x="0" y="18590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2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493924" y="6934200"/>
            <a:ext cx="3467057" cy="4305236"/>
            <a:chOff x="0" y="0"/>
            <a:chExt cx="4622743" cy="5740315"/>
          </a:xfrm>
        </p:grpSpPr>
        <p:sp>
          <p:nvSpPr>
            <p:cNvPr id="3" name="Freeform 3"/>
            <p:cNvSpPr/>
            <p:nvPr/>
          </p:nvSpPr>
          <p:spPr>
            <a:xfrm rot="-2700000">
              <a:off x="-124706" y="1478676"/>
              <a:ext cx="4872155" cy="1665391"/>
            </a:xfrm>
            <a:custGeom>
              <a:avLst/>
              <a:gdLst/>
              <a:ahLst/>
              <a:cxnLst/>
              <a:rect l="l" t="t" r="r" b="b"/>
              <a:pathLst>
                <a:path w="4872155" h="1665391">
                  <a:moveTo>
                    <a:pt x="0" y="0"/>
                  </a:moveTo>
                  <a:lnTo>
                    <a:pt x="4872155" y="0"/>
                  </a:lnTo>
                  <a:lnTo>
                    <a:pt x="4872155" y="1665391"/>
                  </a:lnTo>
                  <a:lnTo>
                    <a:pt x="0" y="16653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4" name="Group 4"/>
            <p:cNvGrpSpPr/>
            <p:nvPr/>
          </p:nvGrpSpPr>
          <p:grpSpPr>
            <a:xfrm rot="8100000">
              <a:off x="-106337" y="2577879"/>
              <a:ext cx="4835418" cy="1702128"/>
              <a:chOff x="0" y="0"/>
              <a:chExt cx="954623" cy="336039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954623" cy="336039"/>
              </a:xfrm>
              <a:custGeom>
                <a:avLst/>
                <a:gdLst/>
                <a:ahLst/>
                <a:cxnLst/>
                <a:rect l="l" t="t" r="r" b="b"/>
                <a:pathLst>
                  <a:path w="954623" h="336039">
                    <a:moveTo>
                      <a:pt x="751423" y="0"/>
                    </a:moveTo>
                    <a:cubicBezTo>
                      <a:pt x="863647" y="0"/>
                      <a:pt x="954623" y="75225"/>
                      <a:pt x="954623" y="168020"/>
                    </a:cubicBezTo>
                    <a:cubicBezTo>
                      <a:pt x="954623" y="260814"/>
                      <a:pt x="863647" y="336039"/>
                      <a:pt x="751423" y="336039"/>
                    </a:cubicBezTo>
                    <a:lnTo>
                      <a:pt x="203200" y="336039"/>
                    </a:lnTo>
                    <a:cubicBezTo>
                      <a:pt x="90976" y="336039"/>
                      <a:pt x="0" y="260814"/>
                      <a:pt x="0" y="168020"/>
                    </a:cubicBezTo>
                    <a:cubicBezTo>
                      <a:pt x="0" y="75225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88B1BA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19050"/>
                <a:ext cx="954623" cy="355089"/>
              </a:xfrm>
              <a:prstGeom prst="rect">
                <a:avLst/>
              </a:prstGeom>
            </p:spPr>
            <p:txBody>
              <a:bodyPr lIns="18752" tIns="18752" rIns="18752" bIns="18752" rtlCol="0" anchor="ctr"/>
              <a:lstStyle/>
              <a:p>
                <a:pPr marL="0" lvl="0" indent="0" algn="ctr">
                  <a:lnSpc>
                    <a:spcPts val="755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7" name="TextBox 7"/>
          <p:cNvSpPr txBox="1"/>
          <p:nvPr/>
        </p:nvSpPr>
        <p:spPr>
          <a:xfrm>
            <a:off x="1028700" y="2828925"/>
            <a:ext cx="10863741" cy="7286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86"/>
              </a:lnSpc>
            </a:pPr>
            <a:r>
              <a:rPr lang="en-US" sz="2822" b="1">
                <a:solidFill>
                  <a:srgbClr val="313F42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Trade Secret</a:t>
            </a:r>
          </a:p>
          <a:p>
            <a:pPr algn="l">
              <a:lnSpc>
                <a:spcPts val="3386"/>
              </a:lnSpc>
            </a:pPr>
            <a:r>
              <a:rPr lang="en-US" sz="2822" b="1">
                <a:solidFill>
                  <a:srgbClr val="313F42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 </a:t>
            </a: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A trade secret is confidential information that gives a business a competitive advantage (e.g., the Coca-Cola formula). Unlike patents, trade secrets are protected as long as they remain secret and the company takes reasonable steps to safeguard them.</a:t>
            </a:r>
          </a:p>
          <a:p>
            <a:pPr algn="l">
              <a:lnSpc>
                <a:spcPts val="3386"/>
              </a:lnSpc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How businesses protect trade secrets</a:t>
            </a: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Use NDAs (non-disclosure agreements) for employees, contractors, and partners</a:t>
            </a: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Limit access with need-to-know permissions and secure systems</a:t>
            </a: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Use noncompete / non-solicitation agreements where legally enforceable</a:t>
            </a: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Train staff on confidentiality policies</a:t>
            </a:r>
          </a:p>
          <a:p>
            <a:pPr algn="l">
              <a:lnSpc>
                <a:spcPts val="3386"/>
              </a:lnSpc>
            </a:pPr>
            <a:r>
              <a:rPr lang="en-US" sz="2822" b="1">
                <a:solidFill>
                  <a:srgbClr val="313F42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Example</a:t>
            </a:r>
          </a:p>
          <a:p>
            <a:pPr algn="l">
              <a:lnSpc>
                <a:spcPts val="3386"/>
              </a:lnSpc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 A software startup treats its source code as a trade secret by restricting access to key developers, using NDAs, and controlling permissions in its code repository.</a:t>
            </a:r>
          </a:p>
          <a:p>
            <a:pPr algn="l">
              <a:lnSpc>
                <a:spcPts val="3386"/>
              </a:lnSpc>
            </a:pPr>
            <a:endParaRPr lang="en-US" sz="2822">
              <a:solidFill>
                <a:srgbClr val="313F42"/>
              </a:solidFill>
              <a:latin typeface="HK Grotesk"/>
              <a:ea typeface="HK Grotesk"/>
              <a:cs typeface="HK Grotesk"/>
              <a:sym typeface="HK Grotesk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1892441" y="1139739"/>
            <a:ext cx="5335012" cy="8007523"/>
          </a:xfrm>
          <a:custGeom>
            <a:avLst/>
            <a:gdLst/>
            <a:ahLst/>
            <a:cxnLst/>
            <a:rect l="l" t="t" r="r" b="b"/>
            <a:pathLst>
              <a:path w="5335012" h="8007523">
                <a:moveTo>
                  <a:pt x="0" y="0"/>
                </a:moveTo>
                <a:lnTo>
                  <a:pt x="5335012" y="0"/>
                </a:lnTo>
                <a:lnTo>
                  <a:pt x="5335012" y="8007522"/>
                </a:lnTo>
                <a:lnTo>
                  <a:pt x="0" y="80075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028700" y="612036"/>
            <a:ext cx="6866887" cy="181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99"/>
              </a:lnSpc>
              <a:spcBef>
                <a:spcPct val="0"/>
              </a:spcBef>
            </a:pPr>
            <a:r>
              <a:rPr lang="en-US" sz="6999">
                <a:solidFill>
                  <a:srgbClr val="313F42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Types of IPs Explained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2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296400" y="800100"/>
            <a:ext cx="6866887" cy="181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99"/>
              </a:lnSpc>
              <a:spcBef>
                <a:spcPct val="0"/>
              </a:spcBef>
            </a:pPr>
            <a:r>
              <a:rPr lang="en-US" sz="6999" u="none" strike="noStrike">
                <a:solidFill>
                  <a:srgbClr val="313F42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Legal Guidance for Ventures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296400" y="4276725"/>
            <a:ext cx="5448300" cy="853874"/>
            <a:chOff x="0" y="0"/>
            <a:chExt cx="7264400" cy="1138499"/>
          </a:xfrm>
        </p:grpSpPr>
        <p:sp>
          <p:nvSpPr>
            <p:cNvPr id="4" name="TextBox 4"/>
            <p:cNvSpPr txBox="1"/>
            <p:nvPr/>
          </p:nvSpPr>
          <p:spPr>
            <a:xfrm>
              <a:off x="0" y="0"/>
              <a:ext cx="7264400" cy="546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285"/>
                </a:lnSpc>
                <a:spcBef>
                  <a:spcPct val="0"/>
                </a:spcBef>
              </a:pPr>
              <a:r>
                <a:rPr lang="en-US" sz="2737" u="none" strike="noStrike">
                  <a:solidFill>
                    <a:srgbClr val="313F42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Know Your Industry Regulations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668599"/>
              <a:ext cx="7264400" cy="4699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25"/>
                </a:lnSpc>
                <a:spcBef>
                  <a:spcPct val="0"/>
                </a:spcBef>
              </a:pPr>
              <a:r>
                <a:rPr lang="en-US" sz="2354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Every business faces unique rules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296400" y="5571609"/>
            <a:ext cx="5448300" cy="853874"/>
            <a:chOff x="0" y="0"/>
            <a:chExt cx="7264400" cy="1138499"/>
          </a:xfrm>
        </p:grpSpPr>
        <p:sp>
          <p:nvSpPr>
            <p:cNvPr id="7" name="TextBox 7"/>
            <p:cNvSpPr txBox="1"/>
            <p:nvPr/>
          </p:nvSpPr>
          <p:spPr>
            <a:xfrm>
              <a:off x="0" y="0"/>
              <a:ext cx="7264400" cy="546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285"/>
                </a:lnSpc>
                <a:spcBef>
                  <a:spcPct val="0"/>
                </a:spcBef>
              </a:pPr>
              <a:r>
                <a:rPr lang="en-US" sz="2737" u="none" strike="noStrike">
                  <a:solidFill>
                    <a:srgbClr val="313F42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Legal Needs Expand Over Time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668599"/>
              <a:ext cx="7264400" cy="4699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25"/>
                </a:lnSpc>
                <a:spcBef>
                  <a:spcPct val="0"/>
                </a:spcBef>
              </a:pPr>
              <a:r>
                <a:rPr lang="en-US" sz="2354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Hiring, contracts, and compliance matters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296400" y="6863633"/>
            <a:ext cx="5448300" cy="853874"/>
            <a:chOff x="0" y="0"/>
            <a:chExt cx="7264400" cy="1138499"/>
          </a:xfrm>
        </p:grpSpPr>
        <p:sp>
          <p:nvSpPr>
            <p:cNvPr id="10" name="TextBox 10"/>
            <p:cNvSpPr txBox="1"/>
            <p:nvPr/>
          </p:nvSpPr>
          <p:spPr>
            <a:xfrm>
              <a:off x="0" y="0"/>
              <a:ext cx="7264400" cy="546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285"/>
                </a:lnSpc>
                <a:spcBef>
                  <a:spcPct val="0"/>
                </a:spcBef>
              </a:pPr>
              <a:r>
                <a:rPr lang="en-US" sz="2737" u="none" strike="noStrike">
                  <a:solidFill>
                    <a:srgbClr val="313F42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Select Your Counsel Wisely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668599"/>
              <a:ext cx="7264400" cy="4699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25"/>
                </a:lnSpc>
                <a:spcBef>
                  <a:spcPct val="0"/>
                </a:spcBef>
              </a:pPr>
              <a:r>
                <a:rPr lang="en-US" sz="2354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Choose a lawyer as an asset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282408" y="-295776"/>
            <a:ext cx="8140533" cy="10878553"/>
            <a:chOff x="0" y="0"/>
            <a:chExt cx="1261182" cy="168537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61182" cy="1685373"/>
            </a:xfrm>
            <a:custGeom>
              <a:avLst/>
              <a:gdLst/>
              <a:ahLst/>
              <a:cxnLst/>
              <a:rect l="l" t="t" r="r" b="b"/>
              <a:pathLst>
                <a:path w="1261182" h="1685373">
                  <a:moveTo>
                    <a:pt x="19021" y="0"/>
                  </a:moveTo>
                  <a:lnTo>
                    <a:pt x="1242161" y="0"/>
                  </a:lnTo>
                  <a:cubicBezTo>
                    <a:pt x="1252666" y="0"/>
                    <a:pt x="1261182" y="8516"/>
                    <a:pt x="1261182" y="19021"/>
                  </a:cubicBezTo>
                  <a:lnTo>
                    <a:pt x="1261182" y="1666352"/>
                  </a:lnTo>
                  <a:cubicBezTo>
                    <a:pt x="1261182" y="1676857"/>
                    <a:pt x="1252666" y="1685373"/>
                    <a:pt x="1242161" y="1685373"/>
                  </a:cubicBezTo>
                  <a:lnTo>
                    <a:pt x="19021" y="1685373"/>
                  </a:lnTo>
                  <a:cubicBezTo>
                    <a:pt x="13976" y="1685373"/>
                    <a:pt x="9138" y="1683369"/>
                    <a:pt x="5571" y="1679802"/>
                  </a:cubicBezTo>
                  <a:cubicBezTo>
                    <a:pt x="2004" y="1676235"/>
                    <a:pt x="0" y="1671396"/>
                    <a:pt x="0" y="1666352"/>
                  </a:cubicBezTo>
                  <a:lnTo>
                    <a:pt x="0" y="19021"/>
                  </a:lnTo>
                  <a:cubicBezTo>
                    <a:pt x="0" y="8516"/>
                    <a:pt x="8516" y="0"/>
                    <a:pt x="19021" y="0"/>
                  </a:cubicBezTo>
                  <a:close/>
                </a:path>
              </a:pathLst>
            </a:custGeom>
            <a:blipFill>
              <a:blip r:embed="rId2"/>
              <a:stretch>
                <a:fillRect t="-391" b="-391"/>
              </a:stretch>
            </a:blip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493924" y="6934200"/>
            <a:ext cx="3467057" cy="4305236"/>
            <a:chOff x="0" y="0"/>
            <a:chExt cx="4622743" cy="5740315"/>
          </a:xfrm>
        </p:grpSpPr>
        <p:sp>
          <p:nvSpPr>
            <p:cNvPr id="15" name="Freeform 15"/>
            <p:cNvSpPr/>
            <p:nvPr/>
          </p:nvSpPr>
          <p:spPr>
            <a:xfrm rot="-2700000">
              <a:off x="-124706" y="1478676"/>
              <a:ext cx="4872155" cy="1665391"/>
            </a:xfrm>
            <a:custGeom>
              <a:avLst/>
              <a:gdLst/>
              <a:ahLst/>
              <a:cxnLst/>
              <a:rect l="l" t="t" r="r" b="b"/>
              <a:pathLst>
                <a:path w="4872155" h="1665391">
                  <a:moveTo>
                    <a:pt x="0" y="0"/>
                  </a:moveTo>
                  <a:lnTo>
                    <a:pt x="4872155" y="0"/>
                  </a:lnTo>
                  <a:lnTo>
                    <a:pt x="4872155" y="1665391"/>
                  </a:lnTo>
                  <a:lnTo>
                    <a:pt x="0" y="16653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16" name="Group 16"/>
            <p:cNvGrpSpPr/>
            <p:nvPr/>
          </p:nvGrpSpPr>
          <p:grpSpPr>
            <a:xfrm rot="8100000">
              <a:off x="-106337" y="2577879"/>
              <a:ext cx="4835418" cy="1702128"/>
              <a:chOff x="0" y="0"/>
              <a:chExt cx="954623" cy="336039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954623" cy="336039"/>
              </a:xfrm>
              <a:custGeom>
                <a:avLst/>
                <a:gdLst/>
                <a:ahLst/>
                <a:cxnLst/>
                <a:rect l="l" t="t" r="r" b="b"/>
                <a:pathLst>
                  <a:path w="954623" h="336039">
                    <a:moveTo>
                      <a:pt x="751423" y="0"/>
                    </a:moveTo>
                    <a:cubicBezTo>
                      <a:pt x="863647" y="0"/>
                      <a:pt x="954623" y="75225"/>
                      <a:pt x="954623" y="168020"/>
                    </a:cubicBezTo>
                    <a:cubicBezTo>
                      <a:pt x="954623" y="260814"/>
                      <a:pt x="863647" y="336039"/>
                      <a:pt x="751423" y="336039"/>
                    </a:cubicBezTo>
                    <a:lnTo>
                      <a:pt x="203200" y="336039"/>
                    </a:lnTo>
                    <a:cubicBezTo>
                      <a:pt x="90976" y="336039"/>
                      <a:pt x="0" y="260814"/>
                      <a:pt x="0" y="168020"/>
                    </a:cubicBezTo>
                    <a:cubicBezTo>
                      <a:pt x="0" y="75225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88B1BA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19050"/>
                <a:ext cx="954623" cy="355089"/>
              </a:xfrm>
              <a:prstGeom prst="rect">
                <a:avLst/>
              </a:prstGeom>
            </p:spPr>
            <p:txBody>
              <a:bodyPr lIns="18752" tIns="18752" rIns="18752" bIns="18752" rtlCol="0" anchor="ctr"/>
              <a:lstStyle/>
              <a:p>
                <a:pPr marL="0" lvl="0" indent="0" algn="ctr">
                  <a:lnSpc>
                    <a:spcPts val="755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grpSp>
        <p:nvGrpSpPr>
          <p:cNvPr id="19" name="Group 19"/>
          <p:cNvGrpSpPr/>
          <p:nvPr/>
        </p:nvGrpSpPr>
        <p:grpSpPr>
          <a:xfrm>
            <a:off x="9296400" y="8307456"/>
            <a:ext cx="5448300" cy="1558724"/>
            <a:chOff x="0" y="0"/>
            <a:chExt cx="7264400" cy="2078299"/>
          </a:xfrm>
        </p:grpSpPr>
        <p:sp>
          <p:nvSpPr>
            <p:cNvPr id="20" name="TextBox 20"/>
            <p:cNvSpPr txBox="1"/>
            <p:nvPr/>
          </p:nvSpPr>
          <p:spPr>
            <a:xfrm>
              <a:off x="0" y="0"/>
              <a:ext cx="7264400" cy="5461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285"/>
                </a:lnSpc>
                <a:spcBef>
                  <a:spcPct val="0"/>
                </a:spcBef>
              </a:pPr>
              <a:r>
                <a:rPr lang="en-US" sz="2737">
                  <a:solidFill>
                    <a:srgbClr val="313F42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Small Business Administration (SBA)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668599"/>
              <a:ext cx="7264400" cy="1409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25"/>
                </a:lnSpc>
                <a:spcBef>
                  <a:spcPct val="0"/>
                </a:spcBef>
              </a:pPr>
              <a:r>
                <a:rPr lang="en-US" sz="2354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 The U.S. Small Business Administration can help entrepreneurs understand common legal requirements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2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296400" y="800100"/>
            <a:ext cx="6866887" cy="181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99"/>
              </a:lnSpc>
              <a:spcBef>
                <a:spcPct val="0"/>
              </a:spcBef>
            </a:pPr>
            <a:r>
              <a:rPr lang="en-US" sz="6999" u="none" strike="noStrike">
                <a:solidFill>
                  <a:srgbClr val="313F42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Setting Up Your Organization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296400" y="4248150"/>
            <a:ext cx="5448300" cy="911024"/>
            <a:chOff x="0" y="0"/>
            <a:chExt cx="7264400" cy="1214699"/>
          </a:xfrm>
        </p:grpSpPr>
        <p:sp>
          <p:nvSpPr>
            <p:cNvPr id="4" name="TextBox 4"/>
            <p:cNvSpPr txBox="1"/>
            <p:nvPr/>
          </p:nvSpPr>
          <p:spPr>
            <a:xfrm>
              <a:off x="0" y="-19050"/>
              <a:ext cx="7264400" cy="628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313F42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Liability Protection for Founders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732099"/>
              <a:ext cx="7264400" cy="482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Shield personal assets securely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296400" y="6038850"/>
            <a:ext cx="5448300" cy="911024"/>
            <a:chOff x="0" y="0"/>
            <a:chExt cx="7264400" cy="1214699"/>
          </a:xfrm>
        </p:grpSpPr>
        <p:sp>
          <p:nvSpPr>
            <p:cNvPr id="7" name="TextBox 7"/>
            <p:cNvSpPr txBox="1"/>
            <p:nvPr/>
          </p:nvSpPr>
          <p:spPr>
            <a:xfrm>
              <a:off x="0" y="-19050"/>
              <a:ext cx="7264400" cy="628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313F42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Tax Structures Matter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732099"/>
              <a:ext cx="7264400" cy="482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Understand your tax obligations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296400" y="7829550"/>
            <a:ext cx="5448300" cy="911024"/>
            <a:chOff x="0" y="0"/>
            <a:chExt cx="7264400" cy="1214699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19050"/>
              <a:ext cx="7264400" cy="628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313F42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Plan for Business Continuity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732099"/>
              <a:ext cx="7264400" cy="482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Prepare for founder transitions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282408" y="-295776"/>
            <a:ext cx="8140533" cy="10878553"/>
            <a:chOff x="0" y="0"/>
            <a:chExt cx="1261182" cy="168537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61182" cy="1685373"/>
            </a:xfrm>
            <a:custGeom>
              <a:avLst/>
              <a:gdLst/>
              <a:ahLst/>
              <a:cxnLst/>
              <a:rect l="l" t="t" r="r" b="b"/>
              <a:pathLst>
                <a:path w="1261182" h="1685373">
                  <a:moveTo>
                    <a:pt x="19021" y="0"/>
                  </a:moveTo>
                  <a:lnTo>
                    <a:pt x="1242161" y="0"/>
                  </a:lnTo>
                  <a:cubicBezTo>
                    <a:pt x="1252666" y="0"/>
                    <a:pt x="1261182" y="8516"/>
                    <a:pt x="1261182" y="19021"/>
                  </a:cubicBezTo>
                  <a:lnTo>
                    <a:pt x="1261182" y="1666352"/>
                  </a:lnTo>
                  <a:cubicBezTo>
                    <a:pt x="1261182" y="1676857"/>
                    <a:pt x="1252666" y="1685373"/>
                    <a:pt x="1242161" y="1685373"/>
                  </a:cubicBezTo>
                  <a:lnTo>
                    <a:pt x="19021" y="1685373"/>
                  </a:lnTo>
                  <a:cubicBezTo>
                    <a:pt x="13976" y="1685373"/>
                    <a:pt x="9138" y="1683369"/>
                    <a:pt x="5571" y="1679802"/>
                  </a:cubicBezTo>
                  <a:cubicBezTo>
                    <a:pt x="2004" y="1676235"/>
                    <a:pt x="0" y="1671396"/>
                    <a:pt x="0" y="1666352"/>
                  </a:cubicBezTo>
                  <a:lnTo>
                    <a:pt x="0" y="19021"/>
                  </a:lnTo>
                  <a:cubicBezTo>
                    <a:pt x="0" y="8516"/>
                    <a:pt x="8516" y="0"/>
                    <a:pt x="19021" y="0"/>
                  </a:cubicBezTo>
                  <a:close/>
                </a:path>
              </a:pathLst>
            </a:custGeom>
            <a:blipFill>
              <a:blip r:embed="rId2"/>
              <a:stretch>
                <a:fillRect t="-391" b="-391"/>
              </a:stretch>
            </a:blip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493924" y="6934200"/>
            <a:ext cx="3467057" cy="4305236"/>
            <a:chOff x="0" y="0"/>
            <a:chExt cx="4622743" cy="5740315"/>
          </a:xfrm>
        </p:grpSpPr>
        <p:sp>
          <p:nvSpPr>
            <p:cNvPr id="15" name="Freeform 15"/>
            <p:cNvSpPr/>
            <p:nvPr/>
          </p:nvSpPr>
          <p:spPr>
            <a:xfrm rot="-2700000">
              <a:off x="-124706" y="1478676"/>
              <a:ext cx="4872155" cy="1665391"/>
            </a:xfrm>
            <a:custGeom>
              <a:avLst/>
              <a:gdLst/>
              <a:ahLst/>
              <a:cxnLst/>
              <a:rect l="l" t="t" r="r" b="b"/>
              <a:pathLst>
                <a:path w="4872155" h="1665391">
                  <a:moveTo>
                    <a:pt x="0" y="0"/>
                  </a:moveTo>
                  <a:lnTo>
                    <a:pt x="4872155" y="0"/>
                  </a:lnTo>
                  <a:lnTo>
                    <a:pt x="4872155" y="1665391"/>
                  </a:lnTo>
                  <a:lnTo>
                    <a:pt x="0" y="16653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16" name="Group 16"/>
            <p:cNvGrpSpPr/>
            <p:nvPr/>
          </p:nvGrpSpPr>
          <p:grpSpPr>
            <a:xfrm rot="8100000">
              <a:off x="-106337" y="2577879"/>
              <a:ext cx="4835418" cy="1702128"/>
              <a:chOff x="0" y="0"/>
              <a:chExt cx="954623" cy="336039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954623" cy="336039"/>
              </a:xfrm>
              <a:custGeom>
                <a:avLst/>
                <a:gdLst/>
                <a:ahLst/>
                <a:cxnLst/>
                <a:rect l="l" t="t" r="r" b="b"/>
                <a:pathLst>
                  <a:path w="954623" h="336039">
                    <a:moveTo>
                      <a:pt x="751423" y="0"/>
                    </a:moveTo>
                    <a:cubicBezTo>
                      <a:pt x="863647" y="0"/>
                      <a:pt x="954623" y="75225"/>
                      <a:pt x="954623" y="168020"/>
                    </a:cubicBezTo>
                    <a:cubicBezTo>
                      <a:pt x="954623" y="260814"/>
                      <a:pt x="863647" y="336039"/>
                      <a:pt x="751423" y="336039"/>
                    </a:cubicBezTo>
                    <a:lnTo>
                      <a:pt x="203200" y="336039"/>
                    </a:lnTo>
                    <a:cubicBezTo>
                      <a:pt x="90976" y="336039"/>
                      <a:pt x="0" y="260814"/>
                      <a:pt x="0" y="168020"/>
                    </a:cubicBezTo>
                    <a:cubicBezTo>
                      <a:pt x="0" y="75225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88B1BA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19050"/>
                <a:ext cx="954623" cy="355089"/>
              </a:xfrm>
              <a:prstGeom prst="rect">
                <a:avLst/>
              </a:prstGeom>
            </p:spPr>
            <p:txBody>
              <a:bodyPr lIns="18752" tIns="18752" rIns="18752" bIns="18752" rtlCol="0" anchor="ctr"/>
              <a:lstStyle/>
              <a:p>
                <a:pPr marL="0" lvl="0" indent="0" algn="ctr">
                  <a:lnSpc>
                    <a:spcPts val="755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2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457326" y="3363139"/>
            <a:ext cx="9452972" cy="615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Liability: Sepa</a:t>
            </a:r>
            <a:r>
              <a:rPr lang="en-US" sz="2400" u="none" strike="noStrike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rates business risk from your personal finances. An LLC or corporation can help protect personal assets if the business is sued or can’t pay its debts.</a:t>
            </a:r>
          </a:p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 u="none" strike="noStrike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Taxes: Your legal structure affects how profits are taxed. For example, a sole proprietorship is usually taxed on the owner’s personal return, while an S-corp may offer different payroll/profit tax treatment.</a:t>
            </a:r>
          </a:p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 u="none" strike="noStrike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Continuity: Determines what happens if a founder leaves, becomes incapacitated, or passes away—some structures make it easier for the business to keep operating.</a:t>
            </a:r>
          </a:p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 u="none" strike="noStrike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Transferability: Impacts how easily ownership can change hands. Some structures allow you to sell or transfer shares more smoothly than others.</a:t>
            </a:r>
          </a:p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 u="none" strike="noStrike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Raising capital: Affects funding options. Many investors prefer corporations because ownership is defined through shares and governance rules.</a:t>
            </a:r>
          </a:p>
          <a:p>
            <a:pPr algn="l">
              <a:lnSpc>
                <a:spcPts val="2879"/>
              </a:lnSpc>
            </a:pPr>
            <a:endParaRPr lang="en-US" sz="2400" u="none" strike="noStrike">
              <a:solidFill>
                <a:srgbClr val="313F42"/>
              </a:solidFill>
              <a:latin typeface="HK Grotesk"/>
              <a:ea typeface="HK Grotesk"/>
              <a:cs typeface="HK Grotesk"/>
              <a:sym typeface="HK Grotesk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-282408" y="-295776"/>
            <a:ext cx="8140533" cy="10878553"/>
            <a:chOff x="0" y="0"/>
            <a:chExt cx="1261182" cy="168537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61182" cy="1685373"/>
            </a:xfrm>
            <a:custGeom>
              <a:avLst/>
              <a:gdLst/>
              <a:ahLst/>
              <a:cxnLst/>
              <a:rect l="l" t="t" r="r" b="b"/>
              <a:pathLst>
                <a:path w="1261182" h="1685373">
                  <a:moveTo>
                    <a:pt x="19021" y="0"/>
                  </a:moveTo>
                  <a:lnTo>
                    <a:pt x="1242161" y="0"/>
                  </a:lnTo>
                  <a:cubicBezTo>
                    <a:pt x="1252666" y="0"/>
                    <a:pt x="1261182" y="8516"/>
                    <a:pt x="1261182" y="19021"/>
                  </a:cubicBezTo>
                  <a:lnTo>
                    <a:pt x="1261182" y="1666352"/>
                  </a:lnTo>
                  <a:cubicBezTo>
                    <a:pt x="1261182" y="1676857"/>
                    <a:pt x="1252666" y="1685373"/>
                    <a:pt x="1242161" y="1685373"/>
                  </a:cubicBezTo>
                  <a:lnTo>
                    <a:pt x="19021" y="1685373"/>
                  </a:lnTo>
                  <a:cubicBezTo>
                    <a:pt x="13976" y="1685373"/>
                    <a:pt x="9138" y="1683369"/>
                    <a:pt x="5571" y="1679802"/>
                  </a:cubicBezTo>
                  <a:cubicBezTo>
                    <a:pt x="2004" y="1676235"/>
                    <a:pt x="0" y="1671396"/>
                    <a:pt x="0" y="1666352"/>
                  </a:cubicBezTo>
                  <a:lnTo>
                    <a:pt x="0" y="19021"/>
                  </a:lnTo>
                  <a:cubicBezTo>
                    <a:pt x="0" y="8516"/>
                    <a:pt x="8516" y="0"/>
                    <a:pt x="19021" y="0"/>
                  </a:cubicBezTo>
                  <a:close/>
                </a:path>
              </a:pathLst>
            </a:custGeom>
            <a:blipFill>
              <a:blip r:embed="rId2"/>
              <a:stretch>
                <a:fillRect t="-6158" b="-6158"/>
              </a:stretch>
            </a:blip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5493924" y="6934200"/>
            <a:ext cx="3467057" cy="4305236"/>
            <a:chOff x="0" y="0"/>
            <a:chExt cx="4622743" cy="5740315"/>
          </a:xfrm>
        </p:grpSpPr>
        <p:sp>
          <p:nvSpPr>
            <p:cNvPr id="6" name="Freeform 6"/>
            <p:cNvSpPr/>
            <p:nvPr/>
          </p:nvSpPr>
          <p:spPr>
            <a:xfrm rot="-2700000">
              <a:off x="-124706" y="1478676"/>
              <a:ext cx="4872155" cy="1665391"/>
            </a:xfrm>
            <a:custGeom>
              <a:avLst/>
              <a:gdLst/>
              <a:ahLst/>
              <a:cxnLst/>
              <a:rect l="l" t="t" r="r" b="b"/>
              <a:pathLst>
                <a:path w="4872155" h="1665391">
                  <a:moveTo>
                    <a:pt x="0" y="0"/>
                  </a:moveTo>
                  <a:lnTo>
                    <a:pt x="4872155" y="0"/>
                  </a:lnTo>
                  <a:lnTo>
                    <a:pt x="4872155" y="1665391"/>
                  </a:lnTo>
                  <a:lnTo>
                    <a:pt x="0" y="16653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7" name="Group 7"/>
            <p:cNvGrpSpPr/>
            <p:nvPr/>
          </p:nvGrpSpPr>
          <p:grpSpPr>
            <a:xfrm rot="8100000">
              <a:off x="-106337" y="2577879"/>
              <a:ext cx="4835418" cy="1702128"/>
              <a:chOff x="0" y="0"/>
              <a:chExt cx="954623" cy="336039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954623" cy="336039"/>
              </a:xfrm>
              <a:custGeom>
                <a:avLst/>
                <a:gdLst/>
                <a:ahLst/>
                <a:cxnLst/>
                <a:rect l="l" t="t" r="r" b="b"/>
                <a:pathLst>
                  <a:path w="954623" h="336039">
                    <a:moveTo>
                      <a:pt x="751423" y="0"/>
                    </a:moveTo>
                    <a:cubicBezTo>
                      <a:pt x="863647" y="0"/>
                      <a:pt x="954623" y="75225"/>
                      <a:pt x="954623" y="168020"/>
                    </a:cubicBezTo>
                    <a:cubicBezTo>
                      <a:pt x="954623" y="260814"/>
                      <a:pt x="863647" y="336039"/>
                      <a:pt x="751423" y="336039"/>
                    </a:cubicBezTo>
                    <a:lnTo>
                      <a:pt x="203200" y="336039"/>
                    </a:lnTo>
                    <a:cubicBezTo>
                      <a:pt x="90976" y="336039"/>
                      <a:pt x="0" y="260814"/>
                      <a:pt x="0" y="168020"/>
                    </a:cubicBezTo>
                    <a:cubicBezTo>
                      <a:pt x="0" y="75225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88B1BA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19050"/>
                <a:ext cx="954623" cy="355089"/>
              </a:xfrm>
              <a:prstGeom prst="rect">
                <a:avLst/>
              </a:prstGeom>
            </p:spPr>
            <p:txBody>
              <a:bodyPr lIns="18752" tIns="18752" rIns="18752" bIns="18752" rtlCol="0" anchor="ctr"/>
              <a:lstStyle/>
              <a:p>
                <a:pPr marL="0" lvl="0" indent="0" algn="ctr">
                  <a:lnSpc>
                    <a:spcPts val="755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10" name="TextBox 10"/>
          <p:cNvSpPr txBox="1"/>
          <p:nvPr/>
        </p:nvSpPr>
        <p:spPr>
          <a:xfrm>
            <a:off x="9296400" y="800100"/>
            <a:ext cx="6866887" cy="181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99"/>
              </a:lnSpc>
              <a:spcBef>
                <a:spcPct val="0"/>
              </a:spcBef>
            </a:pPr>
            <a:r>
              <a:rPr lang="en-US" sz="6999" b="1">
                <a:solidFill>
                  <a:srgbClr val="313F4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Setting up the Organization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074978" y="2742010"/>
            <a:ext cx="8835319" cy="466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313F4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Key le</a:t>
            </a:r>
            <a:r>
              <a:rPr lang="en-US" sz="3000" b="1" u="none" strike="noStrike">
                <a:solidFill>
                  <a:srgbClr val="313F4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gal decisions during startup formation: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2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296400" y="800100"/>
            <a:ext cx="6866887" cy="181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99"/>
              </a:lnSpc>
              <a:spcBef>
                <a:spcPct val="0"/>
              </a:spcBef>
            </a:pPr>
            <a:r>
              <a:rPr lang="en-US" sz="6999" b="1" u="none" strike="noStrike">
                <a:solidFill>
                  <a:srgbClr val="313F4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Key Learning Outcomes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296400" y="4248150"/>
            <a:ext cx="5448300" cy="911024"/>
            <a:chOff x="0" y="0"/>
            <a:chExt cx="7264400" cy="1214699"/>
          </a:xfrm>
        </p:grpSpPr>
        <p:sp>
          <p:nvSpPr>
            <p:cNvPr id="4" name="TextBox 4"/>
            <p:cNvSpPr txBox="1"/>
            <p:nvPr/>
          </p:nvSpPr>
          <p:spPr>
            <a:xfrm>
              <a:off x="0" y="-9525"/>
              <a:ext cx="72644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 u="none" strike="noStrike">
                  <a:solidFill>
                    <a:srgbClr val="313F42"/>
                  </a:solidFill>
                  <a:latin typeface="Bricolage Grotesque Bold"/>
                  <a:ea typeface="Bricolage Grotesque Bold"/>
                  <a:cs typeface="Bricolage Grotesque Bold"/>
                  <a:sym typeface="Bricolage Grotesque Bold"/>
                </a:rPr>
                <a:t>IP Supports Value Creation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732099"/>
              <a:ext cx="7264400" cy="482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Protects and maximizes business value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296400" y="6038850"/>
            <a:ext cx="5448300" cy="911024"/>
            <a:chOff x="0" y="0"/>
            <a:chExt cx="7264400" cy="1214699"/>
          </a:xfrm>
        </p:grpSpPr>
        <p:sp>
          <p:nvSpPr>
            <p:cNvPr id="7" name="TextBox 7"/>
            <p:cNvSpPr txBox="1"/>
            <p:nvPr/>
          </p:nvSpPr>
          <p:spPr>
            <a:xfrm>
              <a:off x="0" y="-9525"/>
              <a:ext cx="72644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 u="none" strike="noStrike">
                  <a:solidFill>
                    <a:srgbClr val="313F42"/>
                  </a:solidFill>
                  <a:latin typeface="Bricolage Grotesque Bold"/>
                  <a:ea typeface="Bricolage Grotesque Bold"/>
                  <a:cs typeface="Bricolage Grotesque Bold"/>
                  <a:sym typeface="Bricolage Grotesque Bold"/>
                </a:rPr>
                <a:t>Seeking Legal Guidance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732099"/>
              <a:ext cx="7264400" cy="482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Know when and who to consult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296400" y="7648575"/>
            <a:ext cx="5448300" cy="1272974"/>
            <a:chOff x="0" y="0"/>
            <a:chExt cx="7264400" cy="1697299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9525"/>
              <a:ext cx="7264400" cy="6191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3000" b="1" u="none" strike="noStrike">
                  <a:solidFill>
                    <a:srgbClr val="313F42"/>
                  </a:solidFill>
                  <a:latin typeface="Bricolage Grotesque Bold"/>
                  <a:ea typeface="Bricolage Grotesque Bold"/>
                  <a:cs typeface="Bricolage Grotesque Bold"/>
                  <a:sym typeface="Bricolage Grotesque Bold"/>
                </a:rPr>
                <a:t>Essential IP Tools Explained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732099"/>
              <a:ext cx="7264400" cy="965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Understand patents, trademarks, copyrights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282408" y="-295776"/>
            <a:ext cx="8140533" cy="10878553"/>
            <a:chOff x="0" y="0"/>
            <a:chExt cx="1261182" cy="168537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61182" cy="1685373"/>
            </a:xfrm>
            <a:custGeom>
              <a:avLst/>
              <a:gdLst/>
              <a:ahLst/>
              <a:cxnLst/>
              <a:rect l="l" t="t" r="r" b="b"/>
              <a:pathLst>
                <a:path w="1261182" h="1685373">
                  <a:moveTo>
                    <a:pt x="19021" y="0"/>
                  </a:moveTo>
                  <a:lnTo>
                    <a:pt x="1242161" y="0"/>
                  </a:lnTo>
                  <a:cubicBezTo>
                    <a:pt x="1252666" y="0"/>
                    <a:pt x="1261182" y="8516"/>
                    <a:pt x="1261182" y="19021"/>
                  </a:cubicBezTo>
                  <a:lnTo>
                    <a:pt x="1261182" y="1666352"/>
                  </a:lnTo>
                  <a:cubicBezTo>
                    <a:pt x="1261182" y="1676857"/>
                    <a:pt x="1252666" y="1685373"/>
                    <a:pt x="1242161" y="1685373"/>
                  </a:cubicBezTo>
                  <a:lnTo>
                    <a:pt x="19021" y="1685373"/>
                  </a:lnTo>
                  <a:cubicBezTo>
                    <a:pt x="13976" y="1685373"/>
                    <a:pt x="9138" y="1683369"/>
                    <a:pt x="5571" y="1679802"/>
                  </a:cubicBezTo>
                  <a:cubicBezTo>
                    <a:pt x="2004" y="1676235"/>
                    <a:pt x="0" y="1671396"/>
                    <a:pt x="0" y="1666352"/>
                  </a:cubicBezTo>
                  <a:lnTo>
                    <a:pt x="0" y="19021"/>
                  </a:lnTo>
                  <a:cubicBezTo>
                    <a:pt x="0" y="8516"/>
                    <a:pt x="8516" y="0"/>
                    <a:pt x="19021" y="0"/>
                  </a:cubicBezTo>
                  <a:close/>
                </a:path>
              </a:pathLst>
            </a:custGeom>
            <a:blipFill>
              <a:blip r:embed="rId2"/>
              <a:stretch>
                <a:fillRect t="-391" b="-391"/>
              </a:stretch>
            </a:blip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493924" y="6934200"/>
            <a:ext cx="3467057" cy="4305236"/>
            <a:chOff x="0" y="0"/>
            <a:chExt cx="4622743" cy="5740315"/>
          </a:xfrm>
        </p:grpSpPr>
        <p:sp>
          <p:nvSpPr>
            <p:cNvPr id="15" name="Freeform 15"/>
            <p:cNvSpPr/>
            <p:nvPr/>
          </p:nvSpPr>
          <p:spPr>
            <a:xfrm rot="-2700000">
              <a:off x="-124706" y="1478676"/>
              <a:ext cx="4872155" cy="1665391"/>
            </a:xfrm>
            <a:custGeom>
              <a:avLst/>
              <a:gdLst/>
              <a:ahLst/>
              <a:cxnLst/>
              <a:rect l="l" t="t" r="r" b="b"/>
              <a:pathLst>
                <a:path w="4872155" h="1665391">
                  <a:moveTo>
                    <a:pt x="0" y="0"/>
                  </a:moveTo>
                  <a:lnTo>
                    <a:pt x="4872155" y="0"/>
                  </a:lnTo>
                  <a:lnTo>
                    <a:pt x="4872155" y="1665391"/>
                  </a:lnTo>
                  <a:lnTo>
                    <a:pt x="0" y="16653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16" name="Group 16"/>
            <p:cNvGrpSpPr/>
            <p:nvPr/>
          </p:nvGrpSpPr>
          <p:grpSpPr>
            <a:xfrm rot="8100000">
              <a:off x="-106337" y="2577879"/>
              <a:ext cx="4835418" cy="1702128"/>
              <a:chOff x="0" y="0"/>
              <a:chExt cx="954623" cy="336039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954623" cy="336039"/>
              </a:xfrm>
              <a:custGeom>
                <a:avLst/>
                <a:gdLst/>
                <a:ahLst/>
                <a:cxnLst/>
                <a:rect l="l" t="t" r="r" b="b"/>
                <a:pathLst>
                  <a:path w="954623" h="336039">
                    <a:moveTo>
                      <a:pt x="751423" y="0"/>
                    </a:moveTo>
                    <a:cubicBezTo>
                      <a:pt x="863647" y="0"/>
                      <a:pt x="954623" y="75225"/>
                      <a:pt x="954623" y="168020"/>
                    </a:cubicBezTo>
                    <a:cubicBezTo>
                      <a:pt x="954623" y="260814"/>
                      <a:pt x="863647" y="336039"/>
                      <a:pt x="751423" y="336039"/>
                    </a:cubicBezTo>
                    <a:lnTo>
                      <a:pt x="203200" y="336039"/>
                    </a:lnTo>
                    <a:cubicBezTo>
                      <a:pt x="90976" y="336039"/>
                      <a:pt x="0" y="260814"/>
                      <a:pt x="0" y="168020"/>
                    </a:cubicBezTo>
                    <a:cubicBezTo>
                      <a:pt x="0" y="75225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88B1BA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19050"/>
                <a:ext cx="954623" cy="355089"/>
              </a:xfrm>
              <a:prstGeom prst="rect">
                <a:avLst/>
              </a:prstGeom>
            </p:spPr>
            <p:txBody>
              <a:bodyPr lIns="18752" tIns="18752" rIns="18752" bIns="18752" rtlCol="0" anchor="ctr"/>
              <a:lstStyle/>
              <a:p>
                <a:pPr marL="0" lvl="0" indent="0" algn="ctr">
                  <a:lnSpc>
                    <a:spcPts val="755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2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296400" y="800100"/>
            <a:ext cx="6866887" cy="930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99"/>
              </a:lnSpc>
              <a:spcBef>
                <a:spcPct val="0"/>
              </a:spcBef>
            </a:pPr>
            <a:r>
              <a:rPr lang="en-US" sz="6999" b="1" u="none" strike="noStrike">
                <a:solidFill>
                  <a:srgbClr val="313F42"/>
                </a:solidFill>
                <a:latin typeface="Bricolage Grotesque Bold"/>
                <a:ea typeface="Bricolage Grotesque Bold"/>
                <a:cs typeface="Bricolage Grotesque Bold"/>
                <a:sym typeface="Bricolage Grotesque Bold"/>
              </a:rPr>
              <a:t>Why IP Matters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296400" y="4248150"/>
            <a:ext cx="5448300" cy="911024"/>
            <a:chOff x="0" y="0"/>
            <a:chExt cx="7264400" cy="1214699"/>
          </a:xfrm>
        </p:grpSpPr>
        <p:sp>
          <p:nvSpPr>
            <p:cNvPr id="4" name="TextBox 4"/>
            <p:cNvSpPr txBox="1"/>
            <p:nvPr/>
          </p:nvSpPr>
          <p:spPr>
            <a:xfrm>
              <a:off x="0" y="-19050"/>
              <a:ext cx="7264400" cy="628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313F42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Signals legitimacy to partners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732099"/>
              <a:ext cx="7264400" cy="482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Builds trust and credibility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296400" y="6038850"/>
            <a:ext cx="5448300" cy="911024"/>
            <a:chOff x="0" y="0"/>
            <a:chExt cx="7264400" cy="1214699"/>
          </a:xfrm>
        </p:grpSpPr>
        <p:sp>
          <p:nvSpPr>
            <p:cNvPr id="7" name="TextBox 7"/>
            <p:cNvSpPr txBox="1"/>
            <p:nvPr/>
          </p:nvSpPr>
          <p:spPr>
            <a:xfrm>
              <a:off x="0" y="-19050"/>
              <a:ext cx="7264400" cy="628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313F42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Raises barriers to imitation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732099"/>
              <a:ext cx="7264400" cy="482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Enhances competitive positioning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296400" y="7600950"/>
            <a:ext cx="5448300" cy="1368224"/>
            <a:chOff x="0" y="0"/>
            <a:chExt cx="7264400" cy="1824299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19050"/>
              <a:ext cx="7264400" cy="1238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 strike="noStrike">
                  <a:solidFill>
                    <a:srgbClr val="313F42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Supports premium pricing strategies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341699"/>
              <a:ext cx="7264400" cy="482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79"/>
                </a:lnSpc>
                <a:spcBef>
                  <a:spcPct val="0"/>
                </a:spcBef>
              </a:pPr>
              <a:r>
                <a:rPr lang="en-US" sz="240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Differentiates through innovation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282408" y="-295776"/>
            <a:ext cx="8140533" cy="10878553"/>
            <a:chOff x="0" y="0"/>
            <a:chExt cx="1261182" cy="168537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61182" cy="1685373"/>
            </a:xfrm>
            <a:custGeom>
              <a:avLst/>
              <a:gdLst/>
              <a:ahLst/>
              <a:cxnLst/>
              <a:rect l="l" t="t" r="r" b="b"/>
              <a:pathLst>
                <a:path w="1261182" h="1685373">
                  <a:moveTo>
                    <a:pt x="19021" y="0"/>
                  </a:moveTo>
                  <a:lnTo>
                    <a:pt x="1242161" y="0"/>
                  </a:lnTo>
                  <a:cubicBezTo>
                    <a:pt x="1252666" y="0"/>
                    <a:pt x="1261182" y="8516"/>
                    <a:pt x="1261182" y="19021"/>
                  </a:cubicBezTo>
                  <a:lnTo>
                    <a:pt x="1261182" y="1666352"/>
                  </a:lnTo>
                  <a:cubicBezTo>
                    <a:pt x="1261182" y="1676857"/>
                    <a:pt x="1252666" y="1685373"/>
                    <a:pt x="1242161" y="1685373"/>
                  </a:cubicBezTo>
                  <a:lnTo>
                    <a:pt x="19021" y="1685373"/>
                  </a:lnTo>
                  <a:cubicBezTo>
                    <a:pt x="13976" y="1685373"/>
                    <a:pt x="9138" y="1683369"/>
                    <a:pt x="5571" y="1679802"/>
                  </a:cubicBezTo>
                  <a:cubicBezTo>
                    <a:pt x="2004" y="1676235"/>
                    <a:pt x="0" y="1671396"/>
                    <a:pt x="0" y="1666352"/>
                  </a:cubicBezTo>
                  <a:lnTo>
                    <a:pt x="0" y="19021"/>
                  </a:lnTo>
                  <a:cubicBezTo>
                    <a:pt x="0" y="8516"/>
                    <a:pt x="8516" y="0"/>
                    <a:pt x="19021" y="0"/>
                  </a:cubicBezTo>
                  <a:close/>
                </a:path>
              </a:pathLst>
            </a:custGeom>
            <a:blipFill>
              <a:blip r:embed="rId2"/>
              <a:stretch>
                <a:fillRect t="-391" b="-391"/>
              </a:stretch>
            </a:blip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493924" y="6934200"/>
            <a:ext cx="3467057" cy="4305236"/>
            <a:chOff x="0" y="0"/>
            <a:chExt cx="4622743" cy="5740315"/>
          </a:xfrm>
        </p:grpSpPr>
        <p:sp>
          <p:nvSpPr>
            <p:cNvPr id="15" name="Freeform 15"/>
            <p:cNvSpPr/>
            <p:nvPr/>
          </p:nvSpPr>
          <p:spPr>
            <a:xfrm rot="-2700000">
              <a:off x="-124706" y="1478676"/>
              <a:ext cx="4872155" cy="1665391"/>
            </a:xfrm>
            <a:custGeom>
              <a:avLst/>
              <a:gdLst/>
              <a:ahLst/>
              <a:cxnLst/>
              <a:rect l="l" t="t" r="r" b="b"/>
              <a:pathLst>
                <a:path w="4872155" h="1665391">
                  <a:moveTo>
                    <a:pt x="0" y="0"/>
                  </a:moveTo>
                  <a:lnTo>
                    <a:pt x="4872155" y="0"/>
                  </a:lnTo>
                  <a:lnTo>
                    <a:pt x="4872155" y="1665391"/>
                  </a:lnTo>
                  <a:lnTo>
                    <a:pt x="0" y="16653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16" name="Group 16"/>
            <p:cNvGrpSpPr/>
            <p:nvPr/>
          </p:nvGrpSpPr>
          <p:grpSpPr>
            <a:xfrm rot="8100000">
              <a:off x="-106337" y="2577879"/>
              <a:ext cx="4835418" cy="1702128"/>
              <a:chOff x="0" y="0"/>
              <a:chExt cx="954623" cy="336039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954623" cy="336039"/>
              </a:xfrm>
              <a:custGeom>
                <a:avLst/>
                <a:gdLst/>
                <a:ahLst/>
                <a:cxnLst/>
                <a:rect l="l" t="t" r="r" b="b"/>
                <a:pathLst>
                  <a:path w="954623" h="336039">
                    <a:moveTo>
                      <a:pt x="751423" y="0"/>
                    </a:moveTo>
                    <a:cubicBezTo>
                      <a:pt x="863647" y="0"/>
                      <a:pt x="954623" y="75225"/>
                      <a:pt x="954623" y="168020"/>
                    </a:cubicBezTo>
                    <a:cubicBezTo>
                      <a:pt x="954623" y="260814"/>
                      <a:pt x="863647" y="336039"/>
                      <a:pt x="751423" y="336039"/>
                    </a:cubicBezTo>
                    <a:lnTo>
                      <a:pt x="203200" y="336039"/>
                    </a:lnTo>
                    <a:cubicBezTo>
                      <a:pt x="90976" y="336039"/>
                      <a:pt x="0" y="260814"/>
                      <a:pt x="0" y="168020"/>
                    </a:cubicBezTo>
                    <a:cubicBezTo>
                      <a:pt x="0" y="75225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88B1BA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19050"/>
                <a:ext cx="954623" cy="355089"/>
              </a:xfrm>
              <a:prstGeom prst="rect">
                <a:avLst/>
              </a:prstGeom>
            </p:spPr>
            <p:txBody>
              <a:bodyPr lIns="18752" tIns="18752" rIns="18752" bIns="18752" rtlCol="0" anchor="ctr"/>
              <a:lstStyle/>
              <a:p>
                <a:pPr marL="0" lvl="0" indent="0" algn="ctr">
                  <a:lnSpc>
                    <a:spcPts val="755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2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82408" y="-295776"/>
            <a:ext cx="8140533" cy="10878553"/>
            <a:chOff x="0" y="0"/>
            <a:chExt cx="1261182" cy="16853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61182" cy="1685373"/>
            </a:xfrm>
            <a:custGeom>
              <a:avLst/>
              <a:gdLst/>
              <a:ahLst/>
              <a:cxnLst/>
              <a:rect l="l" t="t" r="r" b="b"/>
              <a:pathLst>
                <a:path w="1261182" h="1685373">
                  <a:moveTo>
                    <a:pt x="19021" y="0"/>
                  </a:moveTo>
                  <a:lnTo>
                    <a:pt x="1242161" y="0"/>
                  </a:lnTo>
                  <a:cubicBezTo>
                    <a:pt x="1252666" y="0"/>
                    <a:pt x="1261182" y="8516"/>
                    <a:pt x="1261182" y="19021"/>
                  </a:cubicBezTo>
                  <a:lnTo>
                    <a:pt x="1261182" y="1666352"/>
                  </a:lnTo>
                  <a:cubicBezTo>
                    <a:pt x="1261182" y="1676857"/>
                    <a:pt x="1252666" y="1685373"/>
                    <a:pt x="1242161" y="1685373"/>
                  </a:cubicBezTo>
                  <a:lnTo>
                    <a:pt x="19021" y="1685373"/>
                  </a:lnTo>
                  <a:cubicBezTo>
                    <a:pt x="13976" y="1685373"/>
                    <a:pt x="9138" y="1683369"/>
                    <a:pt x="5571" y="1679802"/>
                  </a:cubicBezTo>
                  <a:cubicBezTo>
                    <a:pt x="2004" y="1676235"/>
                    <a:pt x="0" y="1671396"/>
                    <a:pt x="0" y="1666352"/>
                  </a:cubicBezTo>
                  <a:lnTo>
                    <a:pt x="0" y="19021"/>
                  </a:lnTo>
                  <a:cubicBezTo>
                    <a:pt x="0" y="8516"/>
                    <a:pt x="8516" y="0"/>
                    <a:pt x="19021" y="0"/>
                  </a:cubicBezTo>
                  <a:close/>
                </a:path>
              </a:pathLst>
            </a:custGeom>
            <a:blipFill>
              <a:blip r:embed="rId2"/>
              <a:stretch>
                <a:fillRect t="-6158" b="-6158"/>
              </a:stretch>
            </a:blip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493924" y="6934200"/>
            <a:ext cx="3467057" cy="4305236"/>
            <a:chOff x="0" y="0"/>
            <a:chExt cx="4622743" cy="5740315"/>
          </a:xfrm>
        </p:grpSpPr>
        <p:sp>
          <p:nvSpPr>
            <p:cNvPr id="5" name="Freeform 5"/>
            <p:cNvSpPr/>
            <p:nvPr/>
          </p:nvSpPr>
          <p:spPr>
            <a:xfrm rot="-2700000">
              <a:off x="-124706" y="1478676"/>
              <a:ext cx="4872155" cy="1665391"/>
            </a:xfrm>
            <a:custGeom>
              <a:avLst/>
              <a:gdLst/>
              <a:ahLst/>
              <a:cxnLst/>
              <a:rect l="l" t="t" r="r" b="b"/>
              <a:pathLst>
                <a:path w="4872155" h="1665391">
                  <a:moveTo>
                    <a:pt x="0" y="0"/>
                  </a:moveTo>
                  <a:lnTo>
                    <a:pt x="4872155" y="0"/>
                  </a:lnTo>
                  <a:lnTo>
                    <a:pt x="4872155" y="1665391"/>
                  </a:lnTo>
                  <a:lnTo>
                    <a:pt x="0" y="16653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6" name="Group 6"/>
            <p:cNvGrpSpPr/>
            <p:nvPr/>
          </p:nvGrpSpPr>
          <p:grpSpPr>
            <a:xfrm rot="8100000">
              <a:off x="-106337" y="2577879"/>
              <a:ext cx="4835418" cy="1702128"/>
              <a:chOff x="0" y="0"/>
              <a:chExt cx="954623" cy="33603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954623" cy="336039"/>
              </a:xfrm>
              <a:custGeom>
                <a:avLst/>
                <a:gdLst/>
                <a:ahLst/>
                <a:cxnLst/>
                <a:rect l="l" t="t" r="r" b="b"/>
                <a:pathLst>
                  <a:path w="954623" h="336039">
                    <a:moveTo>
                      <a:pt x="751423" y="0"/>
                    </a:moveTo>
                    <a:cubicBezTo>
                      <a:pt x="863647" y="0"/>
                      <a:pt x="954623" y="75225"/>
                      <a:pt x="954623" y="168020"/>
                    </a:cubicBezTo>
                    <a:cubicBezTo>
                      <a:pt x="954623" y="260814"/>
                      <a:pt x="863647" y="336039"/>
                      <a:pt x="751423" y="336039"/>
                    </a:cubicBezTo>
                    <a:lnTo>
                      <a:pt x="203200" y="336039"/>
                    </a:lnTo>
                    <a:cubicBezTo>
                      <a:pt x="90976" y="336039"/>
                      <a:pt x="0" y="260814"/>
                      <a:pt x="0" y="168020"/>
                    </a:cubicBezTo>
                    <a:cubicBezTo>
                      <a:pt x="0" y="75225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88B1BA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19050"/>
                <a:ext cx="954623" cy="355089"/>
              </a:xfrm>
              <a:prstGeom prst="rect">
                <a:avLst/>
              </a:prstGeom>
            </p:spPr>
            <p:txBody>
              <a:bodyPr lIns="18752" tIns="18752" rIns="18752" bIns="18752" rtlCol="0" anchor="ctr"/>
              <a:lstStyle/>
              <a:p>
                <a:pPr marL="0" lvl="0" indent="0" algn="ctr">
                  <a:lnSpc>
                    <a:spcPts val="755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9" name="TextBox 9"/>
          <p:cNvSpPr txBox="1"/>
          <p:nvPr/>
        </p:nvSpPr>
        <p:spPr>
          <a:xfrm>
            <a:off x="9296400" y="800100"/>
            <a:ext cx="6866887" cy="181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99"/>
              </a:lnSpc>
              <a:spcBef>
                <a:spcPct val="0"/>
              </a:spcBef>
            </a:pPr>
            <a:r>
              <a:rPr lang="en-US" sz="6999" u="none" strike="noStrike">
                <a:solidFill>
                  <a:srgbClr val="313F42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Intellectual Property Toolkit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9296400" y="4281488"/>
            <a:ext cx="5448300" cy="844349"/>
            <a:chOff x="0" y="0"/>
            <a:chExt cx="7264400" cy="1125799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9525"/>
              <a:ext cx="7264400" cy="542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89"/>
                </a:lnSpc>
                <a:spcBef>
                  <a:spcPct val="0"/>
                </a:spcBef>
              </a:pPr>
              <a:r>
                <a:rPr lang="en-US" sz="2658" u="none" strike="noStrike">
                  <a:solidFill>
                    <a:srgbClr val="313F42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Patents: Protect Your Inventions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655899"/>
              <a:ext cx="7264400" cy="4699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44"/>
                </a:lnSpc>
                <a:spcBef>
                  <a:spcPct val="0"/>
                </a:spcBef>
              </a:pPr>
              <a:r>
                <a:rPr lang="en-US" sz="237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Safeguard utility, design, plant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9296400" y="5564416"/>
            <a:ext cx="5448300" cy="844349"/>
            <a:chOff x="0" y="0"/>
            <a:chExt cx="7264400" cy="1125799"/>
          </a:xfrm>
        </p:grpSpPr>
        <p:sp>
          <p:nvSpPr>
            <p:cNvPr id="14" name="TextBox 14"/>
            <p:cNvSpPr txBox="1"/>
            <p:nvPr/>
          </p:nvSpPr>
          <p:spPr>
            <a:xfrm>
              <a:off x="0" y="-9525"/>
              <a:ext cx="7264400" cy="542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89"/>
                </a:lnSpc>
                <a:spcBef>
                  <a:spcPct val="0"/>
                </a:spcBef>
              </a:pPr>
              <a:r>
                <a:rPr lang="en-US" sz="2658" u="none" strike="noStrike">
                  <a:solidFill>
                    <a:srgbClr val="313F42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Trademarks: Safeguard Your Brand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655899"/>
              <a:ext cx="7264400" cy="4699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44"/>
                </a:lnSpc>
                <a:spcBef>
                  <a:spcPct val="0"/>
                </a:spcBef>
              </a:pPr>
              <a:r>
                <a:rPr lang="en-US" sz="237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Protect names, logos, identifiers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296400" y="6884957"/>
            <a:ext cx="5448300" cy="844349"/>
            <a:chOff x="0" y="0"/>
            <a:chExt cx="7264400" cy="1125799"/>
          </a:xfrm>
        </p:grpSpPr>
        <p:sp>
          <p:nvSpPr>
            <p:cNvPr id="17" name="TextBox 17"/>
            <p:cNvSpPr txBox="1"/>
            <p:nvPr/>
          </p:nvSpPr>
          <p:spPr>
            <a:xfrm>
              <a:off x="0" y="-9525"/>
              <a:ext cx="7264400" cy="542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89"/>
                </a:lnSpc>
                <a:spcBef>
                  <a:spcPct val="0"/>
                </a:spcBef>
              </a:pPr>
              <a:r>
                <a:rPr lang="en-US" sz="2658" u="none" strike="noStrike">
                  <a:solidFill>
                    <a:srgbClr val="313F42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Copyrights: Protect Creative Works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655899"/>
              <a:ext cx="7264400" cy="4699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44"/>
                </a:lnSpc>
                <a:spcBef>
                  <a:spcPct val="0"/>
                </a:spcBef>
              </a:pPr>
              <a:r>
                <a:rPr lang="en-US" sz="237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Cover code, media, original content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296400" y="7932675"/>
            <a:ext cx="5448300" cy="1196774"/>
            <a:chOff x="0" y="0"/>
            <a:chExt cx="7264400" cy="1595699"/>
          </a:xfrm>
        </p:grpSpPr>
        <p:sp>
          <p:nvSpPr>
            <p:cNvPr id="20" name="TextBox 20"/>
            <p:cNvSpPr txBox="1"/>
            <p:nvPr/>
          </p:nvSpPr>
          <p:spPr>
            <a:xfrm>
              <a:off x="0" y="-9525"/>
              <a:ext cx="7264400" cy="542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89"/>
                </a:lnSpc>
                <a:spcBef>
                  <a:spcPct val="0"/>
                </a:spcBef>
              </a:pPr>
              <a:r>
                <a:rPr lang="en-US" sz="2658">
                  <a:solidFill>
                    <a:srgbClr val="313F42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Trade Secret</a:t>
              </a:r>
              <a:r>
                <a:rPr lang="en-US" sz="2658" u="none" strike="noStrike">
                  <a:solidFill>
                    <a:srgbClr val="313F42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: Protects Information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655899"/>
              <a:ext cx="7264400" cy="939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44"/>
                </a:lnSpc>
                <a:spcBef>
                  <a:spcPct val="0"/>
                </a:spcBef>
              </a:pPr>
              <a:r>
                <a:rPr lang="en-US" sz="237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confidential business information that gives a competitive edge.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738227" y="9100875"/>
            <a:ext cx="6099263" cy="792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46"/>
              </a:lnSpc>
            </a:pPr>
            <a:endParaRPr/>
          </a:p>
          <a:p>
            <a:pPr algn="ctr">
              <a:lnSpc>
                <a:spcPts val="2146"/>
              </a:lnSpc>
            </a:pPr>
            <a:r>
              <a:rPr lang="en-US" sz="1533">
                <a:solidFill>
                  <a:srgbClr val="FFFFFF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Example: Apple protects its iPhone technology through patents, its logo through trademarks, and its OS code via copyrights.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2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493924" y="6934200"/>
            <a:ext cx="3467057" cy="4305236"/>
            <a:chOff x="0" y="0"/>
            <a:chExt cx="4622743" cy="5740315"/>
          </a:xfrm>
        </p:grpSpPr>
        <p:sp>
          <p:nvSpPr>
            <p:cNvPr id="3" name="Freeform 3"/>
            <p:cNvSpPr/>
            <p:nvPr/>
          </p:nvSpPr>
          <p:spPr>
            <a:xfrm rot="-2700000">
              <a:off x="-124706" y="1478676"/>
              <a:ext cx="4872155" cy="1665391"/>
            </a:xfrm>
            <a:custGeom>
              <a:avLst/>
              <a:gdLst/>
              <a:ahLst/>
              <a:cxnLst/>
              <a:rect l="l" t="t" r="r" b="b"/>
              <a:pathLst>
                <a:path w="4872155" h="1665391">
                  <a:moveTo>
                    <a:pt x="0" y="0"/>
                  </a:moveTo>
                  <a:lnTo>
                    <a:pt x="4872155" y="0"/>
                  </a:lnTo>
                  <a:lnTo>
                    <a:pt x="4872155" y="1665391"/>
                  </a:lnTo>
                  <a:lnTo>
                    <a:pt x="0" y="16653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4" name="Group 4"/>
            <p:cNvGrpSpPr/>
            <p:nvPr/>
          </p:nvGrpSpPr>
          <p:grpSpPr>
            <a:xfrm rot="8100000">
              <a:off x="-106337" y="2577879"/>
              <a:ext cx="4835418" cy="1702128"/>
              <a:chOff x="0" y="0"/>
              <a:chExt cx="954623" cy="336039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954623" cy="336039"/>
              </a:xfrm>
              <a:custGeom>
                <a:avLst/>
                <a:gdLst/>
                <a:ahLst/>
                <a:cxnLst/>
                <a:rect l="l" t="t" r="r" b="b"/>
                <a:pathLst>
                  <a:path w="954623" h="336039">
                    <a:moveTo>
                      <a:pt x="751423" y="0"/>
                    </a:moveTo>
                    <a:cubicBezTo>
                      <a:pt x="863647" y="0"/>
                      <a:pt x="954623" y="75225"/>
                      <a:pt x="954623" y="168020"/>
                    </a:cubicBezTo>
                    <a:cubicBezTo>
                      <a:pt x="954623" y="260814"/>
                      <a:pt x="863647" y="336039"/>
                      <a:pt x="751423" y="336039"/>
                    </a:cubicBezTo>
                    <a:lnTo>
                      <a:pt x="203200" y="336039"/>
                    </a:lnTo>
                    <a:cubicBezTo>
                      <a:pt x="90976" y="336039"/>
                      <a:pt x="0" y="260814"/>
                      <a:pt x="0" y="168020"/>
                    </a:cubicBezTo>
                    <a:cubicBezTo>
                      <a:pt x="0" y="75225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88B1BA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19050"/>
                <a:ext cx="954623" cy="355089"/>
              </a:xfrm>
              <a:prstGeom prst="rect">
                <a:avLst/>
              </a:prstGeom>
            </p:spPr>
            <p:txBody>
              <a:bodyPr lIns="18752" tIns="18752" rIns="18752" bIns="18752" rtlCol="0" anchor="ctr"/>
              <a:lstStyle/>
              <a:p>
                <a:pPr marL="0" lvl="0" indent="0" algn="ctr">
                  <a:lnSpc>
                    <a:spcPts val="755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7" name="TextBox 7"/>
          <p:cNvSpPr txBox="1"/>
          <p:nvPr/>
        </p:nvSpPr>
        <p:spPr>
          <a:xfrm>
            <a:off x="1028700" y="612036"/>
            <a:ext cx="6866887" cy="181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99"/>
              </a:lnSpc>
              <a:spcBef>
                <a:spcPct val="0"/>
              </a:spcBef>
            </a:pPr>
            <a:r>
              <a:rPr lang="en-US" sz="6999">
                <a:solidFill>
                  <a:srgbClr val="313F42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Types of IPs Explained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028700" y="3416326"/>
            <a:ext cx="10025067" cy="5425874"/>
            <a:chOff x="0" y="0"/>
            <a:chExt cx="13366757" cy="7234499"/>
          </a:xfrm>
        </p:grpSpPr>
        <p:sp>
          <p:nvSpPr>
            <p:cNvPr id="9" name="TextBox 9"/>
            <p:cNvSpPr txBox="1"/>
            <p:nvPr/>
          </p:nvSpPr>
          <p:spPr>
            <a:xfrm>
              <a:off x="0" y="-9525"/>
              <a:ext cx="13366757" cy="542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89"/>
                </a:lnSpc>
                <a:spcBef>
                  <a:spcPct val="0"/>
                </a:spcBef>
              </a:pPr>
              <a:r>
                <a:rPr lang="en-US" sz="2658" u="none" strike="noStrike">
                  <a:solidFill>
                    <a:srgbClr val="313F42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Patents: Protect Your Inventions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55899"/>
              <a:ext cx="13366757" cy="6578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44"/>
                </a:lnSpc>
                <a:spcBef>
                  <a:spcPct val="0"/>
                </a:spcBef>
              </a:pPr>
              <a:r>
                <a:rPr lang="en-US" sz="2370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A p</a:t>
              </a:r>
              <a:r>
                <a:rPr lang="en-US" sz="237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atent gives the right to exclude others from using an invention.</a:t>
              </a:r>
            </a:p>
            <a:p>
              <a:pPr marL="0" lvl="0" indent="0" algn="l">
                <a:lnSpc>
                  <a:spcPts val="2844"/>
                </a:lnSpc>
                <a:spcBef>
                  <a:spcPct val="0"/>
                </a:spcBef>
              </a:pPr>
              <a:endParaRPr lang="en-US" sz="2370" u="none" strike="noStrike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endParaRPr>
            </a:p>
            <a:p>
              <a:pPr marL="0" lvl="0" indent="0" algn="l">
                <a:lnSpc>
                  <a:spcPts val="2844"/>
                </a:lnSpc>
                <a:spcBef>
                  <a:spcPct val="0"/>
                </a:spcBef>
              </a:pPr>
              <a:r>
                <a:rPr lang="en-US" sz="237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Types:</a:t>
              </a:r>
            </a:p>
            <a:p>
              <a:pPr marL="511683" lvl="1" indent="-255842" algn="l">
                <a:lnSpc>
                  <a:spcPts val="2844"/>
                </a:lnSpc>
                <a:buFont typeface="Arial"/>
                <a:buChar char="•"/>
              </a:pPr>
              <a:r>
                <a:rPr lang="en-US" sz="237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Utility – most common (e.g., engine design).</a:t>
              </a:r>
            </a:p>
            <a:p>
              <a:pPr marL="511683" lvl="1" indent="-255842" algn="l">
                <a:lnSpc>
                  <a:spcPts val="2844"/>
                </a:lnSpc>
                <a:buFont typeface="Arial"/>
                <a:buChar char="•"/>
              </a:pPr>
              <a:r>
                <a:rPr lang="en-US" sz="237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Design – covers appearance (e.g., iMac shape).</a:t>
              </a:r>
            </a:p>
            <a:p>
              <a:pPr marL="511683" lvl="1" indent="-255842" algn="l">
                <a:lnSpc>
                  <a:spcPts val="2844"/>
                </a:lnSpc>
                <a:buFont typeface="Arial"/>
                <a:buChar char="•"/>
              </a:pPr>
              <a:r>
                <a:rPr lang="en-US" sz="237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Plant – for new plant breeds.</a:t>
              </a:r>
            </a:p>
            <a:p>
              <a:pPr marL="0" lvl="0" indent="0" algn="l">
                <a:lnSpc>
                  <a:spcPts val="2844"/>
                </a:lnSpc>
                <a:spcBef>
                  <a:spcPct val="0"/>
                </a:spcBef>
              </a:pPr>
              <a:endParaRPr lang="en-US" sz="2370" u="none" strike="noStrike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endParaRPr>
            </a:p>
            <a:p>
              <a:pPr marL="0" lvl="0" indent="0" algn="l">
                <a:lnSpc>
                  <a:spcPts val="2844"/>
                </a:lnSpc>
                <a:spcBef>
                  <a:spcPct val="0"/>
                </a:spcBef>
              </a:pPr>
              <a:r>
                <a:rPr lang="en-US" sz="237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First-to-file system: File ASAP to secure rights.</a:t>
              </a:r>
            </a:p>
            <a:p>
              <a:pPr marL="0" lvl="0" indent="0" algn="l">
                <a:lnSpc>
                  <a:spcPts val="2844"/>
                </a:lnSpc>
                <a:spcBef>
                  <a:spcPct val="0"/>
                </a:spcBef>
              </a:pPr>
              <a:endParaRPr lang="en-US" sz="2370" u="none" strike="noStrike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endParaRPr>
            </a:p>
            <a:p>
              <a:pPr marL="0" lvl="0" indent="0" algn="l">
                <a:lnSpc>
                  <a:spcPts val="2844"/>
                </a:lnSpc>
                <a:spcBef>
                  <a:spcPct val="0"/>
                </a:spcBef>
              </a:pPr>
              <a:r>
                <a:rPr lang="en-US" sz="237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Example: Dyson's unique vacuum technology is protected by multiple utility patents.</a:t>
              </a:r>
            </a:p>
            <a:p>
              <a:pPr marL="0" lvl="0" indent="0" algn="l">
                <a:lnSpc>
                  <a:spcPts val="2844"/>
                </a:lnSpc>
                <a:spcBef>
                  <a:spcPct val="0"/>
                </a:spcBef>
              </a:pPr>
              <a:endParaRPr lang="en-US" sz="2370" u="none" strike="noStrike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endParaRPr>
            </a:p>
            <a:p>
              <a:pPr marL="0" lvl="0" indent="0" algn="l">
                <a:lnSpc>
                  <a:spcPts val="2844"/>
                </a:lnSpc>
                <a:spcBef>
                  <a:spcPct val="0"/>
                </a:spcBef>
              </a:pPr>
              <a:endParaRPr lang="en-US" sz="2370" u="none" strike="noStrike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endParaRPr>
            </a:p>
            <a:p>
              <a:pPr marL="0" lvl="0" indent="0" algn="l">
                <a:lnSpc>
                  <a:spcPts val="2844"/>
                </a:lnSpc>
                <a:spcBef>
                  <a:spcPct val="0"/>
                </a:spcBef>
              </a:pPr>
              <a:endParaRPr lang="en-US" sz="2370" u="none" strike="noStrike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2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493924" y="6934200"/>
            <a:ext cx="3467057" cy="4305236"/>
            <a:chOff x="0" y="0"/>
            <a:chExt cx="4622743" cy="5740315"/>
          </a:xfrm>
        </p:grpSpPr>
        <p:sp>
          <p:nvSpPr>
            <p:cNvPr id="3" name="Freeform 3"/>
            <p:cNvSpPr/>
            <p:nvPr/>
          </p:nvSpPr>
          <p:spPr>
            <a:xfrm rot="-2700000">
              <a:off x="-124706" y="1478676"/>
              <a:ext cx="4872155" cy="1665391"/>
            </a:xfrm>
            <a:custGeom>
              <a:avLst/>
              <a:gdLst/>
              <a:ahLst/>
              <a:cxnLst/>
              <a:rect l="l" t="t" r="r" b="b"/>
              <a:pathLst>
                <a:path w="4872155" h="1665391">
                  <a:moveTo>
                    <a:pt x="0" y="0"/>
                  </a:moveTo>
                  <a:lnTo>
                    <a:pt x="4872155" y="0"/>
                  </a:lnTo>
                  <a:lnTo>
                    <a:pt x="4872155" y="1665391"/>
                  </a:lnTo>
                  <a:lnTo>
                    <a:pt x="0" y="16653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4" name="Group 4"/>
            <p:cNvGrpSpPr/>
            <p:nvPr/>
          </p:nvGrpSpPr>
          <p:grpSpPr>
            <a:xfrm rot="8100000">
              <a:off x="-106337" y="2577879"/>
              <a:ext cx="4835418" cy="1702128"/>
              <a:chOff x="0" y="0"/>
              <a:chExt cx="954623" cy="336039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954623" cy="336039"/>
              </a:xfrm>
              <a:custGeom>
                <a:avLst/>
                <a:gdLst/>
                <a:ahLst/>
                <a:cxnLst/>
                <a:rect l="l" t="t" r="r" b="b"/>
                <a:pathLst>
                  <a:path w="954623" h="336039">
                    <a:moveTo>
                      <a:pt x="751423" y="0"/>
                    </a:moveTo>
                    <a:cubicBezTo>
                      <a:pt x="863647" y="0"/>
                      <a:pt x="954623" y="75225"/>
                      <a:pt x="954623" y="168020"/>
                    </a:cubicBezTo>
                    <a:cubicBezTo>
                      <a:pt x="954623" y="260814"/>
                      <a:pt x="863647" y="336039"/>
                      <a:pt x="751423" y="336039"/>
                    </a:cubicBezTo>
                    <a:lnTo>
                      <a:pt x="203200" y="336039"/>
                    </a:lnTo>
                    <a:cubicBezTo>
                      <a:pt x="90976" y="336039"/>
                      <a:pt x="0" y="260814"/>
                      <a:pt x="0" y="168020"/>
                    </a:cubicBezTo>
                    <a:cubicBezTo>
                      <a:pt x="0" y="75225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88B1BA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19050"/>
                <a:ext cx="954623" cy="355089"/>
              </a:xfrm>
              <a:prstGeom prst="rect">
                <a:avLst/>
              </a:prstGeom>
            </p:spPr>
            <p:txBody>
              <a:bodyPr lIns="18752" tIns="18752" rIns="18752" bIns="18752" rtlCol="0" anchor="ctr"/>
              <a:lstStyle/>
              <a:p>
                <a:pPr marL="0" lvl="0" indent="0" algn="ctr">
                  <a:lnSpc>
                    <a:spcPts val="755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7" name="TextBox 7"/>
          <p:cNvSpPr txBox="1"/>
          <p:nvPr/>
        </p:nvSpPr>
        <p:spPr>
          <a:xfrm>
            <a:off x="1028700" y="612036"/>
            <a:ext cx="6866887" cy="181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99"/>
              </a:lnSpc>
              <a:spcBef>
                <a:spcPct val="0"/>
              </a:spcBef>
            </a:pPr>
            <a:r>
              <a:rPr lang="en-US" sz="6999">
                <a:solidFill>
                  <a:srgbClr val="313F42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Types of IPs Explained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2828925"/>
            <a:ext cx="15423128" cy="7286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86"/>
              </a:lnSpc>
            </a:pPr>
            <a:r>
              <a:rPr lang="en-US" sz="2822" b="1">
                <a:solidFill>
                  <a:srgbClr val="313F42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Things to Consider with Patents</a:t>
            </a: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Typical patent approval process: 1.5 to 3 years (can be faster or slower depending on complexity, backlog, and examiner review).</a:t>
            </a: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Provisional patent application: Allows inventors to establish a filing date and claim “Patent Pending” for 12 months before filing a full application.</a:t>
            </a: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endParaRPr lang="en-US" sz="2822">
              <a:solidFill>
                <a:srgbClr val="313F42"/>
              </a:solidFill>
              <a:latin typeface="HK Grotesk"/>
              <a:ea typeface="HK Grotesk"/>
              <a:cs typeface="HK Grotesk"/>
              <a:sym typeface="HK Grotesk"/>
            </a:endParaRPr>
          </a:p>
          <a:p>
            <a:pPr algn="l">
              <a:lnSpc>
                <a:spcPts val="3386"/>
              </a:lnSpc>
            </a:pPr>
            <a:r>
              <a:rPr lang="en-US" sz="2822" b="1">
                <a:solidFill>
                  <a:srgbClr val="313F42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Duration of Protection</a:t>
            </a: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Utility patents: 20 years from filing date.</a:t>
            </a: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Design patents: 15 years from the date of grant.</a:t>
            </a: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Plant patents: 20 years from filing date.</a:t>
            </a:r>
          </a:p>
          <a:p>
            <a:pPr algn="l">
              <a:lnSpc>
                <a:spcPts val="3386"/>
              </a:lnSpc>
            </a:pPr>
            <a:endParaRPr lang="en-US" sz="2822">
              <a:solidFill>
                <a:srgbClr val="313F42"/>
              </a:solidFill>
              <a:latin typeface="HK Grotesk"/>
              <a:ea typeface="HK Grotesk"/>
              <a:cs typeface="HK Grotesk"/>
              <a:sym typeface="HK Grotesk"/>
            </a:endParaRPr>
          </a:p>
          <a:p>
            <a:pPr algn="l">
              <a:lnSpc>
                <a:spcPts val="3386"/>
              </a:lnSpc>
            </a:pPr>
            <a:r>
              <a:rPr lang="en-US" sz="2822" b="1">
                <a:solidFill>
                  <a:srgbClr val="313F42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Renewal / Maintenance</a:t>
            </a: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Utility &amp; plant patents: Require maintenance fees at 3.5, 7.5, and 11.5 years after the grant to keep the patent in force.</a:t>
            </a: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Design patents: No maintenance fees required.</a:t>
            </a: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If fees aren’t paid → the patent expires early.</a:t>
            </a:r>
          </a:p>
          <a:p>
            <a:pPr algn="l">
              <a:lnSpc>
                <a:spcPts val="3386"/>
              </a:lnSpc>
            </a:pPr>
            <a:endParaRPr lang="en-US" sz="2822">
              <a:solidFill>
                <a:srgbClr val="313F42"/>
              </a:solidFill>
              <a:latin typeface="HK Grotesk"/>
              <a:ea typeface="HK Grotesk"/>
              <a:cs typeface="HK Grotesk"/>
              <a:sym typeface="HK Grotes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2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493924" y="6934200"/>
            <a:ext cx="3467057" cy="4305236"/>
            <a:chOff x="0" y="0"/>
            <a:chExt cx="4622743" cy="5740315"/>
          </a:xfrm>
        </p:grpSpPr>
        <p:sp>
          <p:nvSpPr>
            <p:cNvPr id="3" name="Freeform 3"/>
            <p:cNvSpPr/>
            <p:nvPr/>
          </p:nvSpPr>
          <p:spPr>
            <a:xfrm rot="-2700000">
              <a:off x="-124706" y="1478676"/>
              <a:ext cx="4872155" cy="1665391"/>
            </a:xfrm>
            <a:custGeom>
              <a:avLst/>
              <a:gdLst/>
              <a:ahLst/>
              <a:cxnLst/>
              <a:rect l="l" t="t" r="r" b="b"/>
              <a:pathLst>
                <a:path w="4872155" h="1665391">
                  <a:moveTo>
                    <a:pt x="0" y="0"/>
                  </a:moveTo>
                  <a:lnTo>
                    <a:pt x="4872155" y="0"/>
                  </a:lnTo>
                  <a:lnTo>
                    <a:pt x="4872155" y="1665391"/>
                  </a:lnTo>
                  <a:lnTo>
                    <a:pt x="0" y="16653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4" name="Group 4"/>
            <p:cNvGrpSpPr/>
            <p:nvPr/>
          </p:nvGrpSpPr>
          <p:grpSpPr>
            <a:xfrm rot="8100000">
              <a:off x="-106337" y="2577879"/>
              <a:ext cx="4835418" cy="1702128"/>
              <a:chOff x="0" y="0"/>
              <a:chExt cx="954623" cy="336039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954623" cy="336039"/>
              </a:xfrm>
              <a:custGeom>
                <a:avLst/>
                <a:gdLst/>
                <a:ahLst/>
                <a:cxnLst/>
                <a:rect l="l" t="t" r="r" b="b"/>
                <a:pathLst>
                  <a:path w="954623" h="336039">
                    <a:moveTo>
                      <a:pt x="751423" y="0"/>
                    </a:moveTo>
                    <a:cubicBezTo>
                      <a:pt x="863647" y="0"/>
                      <a:pt x="954623" y="75225"/>
                      <a:pt x="954623" y="168020"/>
                    </a:cubicBezTo>
                    <a:cubicBezTo>
                      <a:pt x="954623" y="260814"/>
                      <a:pt x="863647" y="336039"/>
                      <a:pt x="751423" y="336039"/>
                    </a:cubicBezTo>
                    <a:lnTo>
                      <a:pt x="203200" y="336039"/>
                    </a:lnTo>
                    <a:cubicBezTo>
                      <a:pt x="90976" y="336039"/>
                      <a:pt x="0" y="260814"/>
                      <a:pt x="0" y="168020"/>
                    </a:cubicBezTo>
                    <a:cubicBezTo>
                      <a:pt x="0" y="75225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88B1BA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19050"/>
                <a:ext cx="954623" cy="355089"/>
              </a:xfrm>
              <a:prstGeom prst="rect">
                <a:avLst/>
              </a:prstGeom>
            </p:spPr>
            <p:txBody>
              <a:bodyPr lIns="18752" tIns="18752" rIns="18752" bIns="18752" rtlCol="0" anchor="ctr"/>
              <a:lstStyle/>
              <a:p>
                <a:pPr marL="0" lvl="0" indent="0" algn="ctr">
                  <a:lnSpc>
                    <a:spcPts val="755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7" name="TextBox 7"/>
          <p:cNvSpPr txBox="1"/>
          <p:nvPr/>
        </p:nvSpPr>
        <p:spPr>
          <a:xfrm>
            <a:off x="1028700" y="612036"/>
            <a:ext cx="6866887" cy="181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99"/>
              </a:lnSpc>
              <a:spcBef>
                <a:spcPct val="0"/>
              </a:spcBef>
            </a:pPr>
            <a:r>
              <a:rPr lang="en-US" sz="6999">
                <a:solidFill>
                  <a:srgbClr val="313F42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Types of IPs Explained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028700" y="3592539"/>
            <a:ext cx="10025067" cy="5073449"/>
            <a:chOff x="0" y="0"/>
            <a:chExt cx="13366757" cy="6764599"/>
          </a:xfrm>
        </p:grpSpPr>
        <p:sp>
          <p:nvSpPr>
            <p:cNvPr id="9" name="TextBox 9"/>
            <p:cNvSpPr txBox="1"/>
            <p:nvPr/>
          </p:nvSpPr>
          <p:spPr>
            <a:xfrm>
              <a:off x="0" y="-9525"/>
              <a:ext cx="13366757" cy="542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189"/>
                </a:lnSpc>
                <a:spcBef>
                  <a:spcPct val="0"/>
                </a:spcBef>
              </a:pPr>
              <a:r>
                <a:rPr lang="en-US" sz="2658">
                  <a:solidFill>
                    <a:srgbClr val="313F42"/>
                  </a:solidFill>
                  <a:latin typeface="Georgia Pro Condensed"/>
                  <a:ea typeface="Georgia Pro Condensed"/>
                  <a:cs typeface="Georgia Pro Condensed"/>
                  <a:sym typeface="Georgia Pro Condensed"/>
                </a:rPr>
                <a:t>Global Considerations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655899"/>
              <a:ext cx="13366757" cy="6108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1683" lvl="1" indent="-255842" algn="l">
                <a:lnSpc>
                  <a:spcPts val="2844"/>
                </a:lnSpc>
                <a:buFont typeface="Arial"/>
                <a:buChar char="•"/>
              </a:pPr>
              <a:r>
                <a:rPr lang="en-US" sz="2370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P</a:t>
              </a:r>
              <a:r>
                <a:rPr lang="en-US" sz="237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rotecting inventions globally is essential in a globalized world.</a:t>
              </a:r>
            </a:p>
            <a:p>
              <a:pPr marL="511683" lvl="1" indent="-255842" algn="l">
                <a:lnSpc>
                  <a:spcPts val="2844"/>
                </a:lnSpc>
                <a:buFont typeface="Arial"/>
                <a:buChar char="•"/>
              </a:pPr>
              <a:r>
                <a:rPr lang="en-US" sz="237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Global Dossier, Patent Prosecution Highway, and partnerships with the European Patent Office streamline the process.</a:t>
              </a:r>
            </a:p>
            <a:p>
              <a:pPr marL="511683" lvl="1" indent="-255842" algn="l">
                <a:lnSpc>
                  <a:spcPts val="2844"/>
                </a:lnSpc>
                <a:buFont typeface="Arial"/>
                <a:buChar char="•"/>
              </a:pPr>
              <a:r>
                <a:rPr lang="en-US" sz="237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Example: Filing in China, EU, and U.S. protects products across major markets.</a:t>
              </a:r>
            </a:p>
            <a:p>
              <a:pPr marL="511683" lvl="1" indent="-255842" algn="l">
                <a:lnSpc>
                  <a:spcPts val="2844"/>
                </a:lnSpc>
                <a:buFont typeface="Arial"/>
                <a:buChar char="•"/>
              </a:pPr>
              <a:r>
                <a:rPr lang="en-US" sz="237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Don’t copy patented products—check USPTO.gov.</a:t>
              </a:r>
            </a:p>
            <a:p>
              <a:pPr marL="511683" lvl="1" indent="-255842" algn="l">
                <a:lnSpc>
                  <a:spcPts val="2844"/>
                </a:lnSpc>
                <a:buFont typeface="Arial"/>
                <a:buChar char="•"/>
              </a:pPr>
              <a:r>
                <a:rPr lang="en-US" sz="237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Improvements on existing patents may be legal.</a:t>
              </a:r>
            </a:p>
            <a:p>
              <a:pPr marL="511683" lvl="1" indent="-255842" algn="l">
                <a:lnSpc>
                  <a:spcPts val="2844"/>
                </a:lnSpc>
                <a:buFont typeface="Arial"/>
                <a:buChar char="•"/>
              </a:pPr>
              <a:r>
                <a:rPr lang="en-US" sz="237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Licensing can provide a legal workaround.</a:t>
              </a:r>
            </a:p>
            <a:p>
              <a:pPr algn="l">
                <a:lnSpc>
                  <a:spcPts val="2844"/>
                </a:lnSpc>
              </a:pPr>
              <a:endParaRPr lang="en-US" sz="2370" u="none" strike="noStrike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endParaRPr>
            </a:p>
            <a:p>
              <a:pPr algn="l">
                <a:lnSpc>
                  <a:spcPts val="2844"/>
                </a:lnSpc>
              </a:pPr>
              <a:r>
                <a:rPr lang="en-US" sz="2370" u="none" strike="noStrike">
                  <a:solidFill>
                    <a:srgbClr val="313F42"/>
                  </a:solidFill>
                  <a:latin typeface="HK Grotesk"/>
                  <a:ea typeface="HK Grotesk"/>
                  <a:cs typeface="HK Grotesk"/>
                  <a:sym typeface="HK Grotesk"/>
                </a:rPr>
                <a:t>Example: Google licenses patents from smaller firms to improve products without infringing.</a:t>
              </a:r>
            </a:p>
            <a:p>
              <a:pPr marL="0" lvl="0" indent="0" algn="l">
                <a:lnSpc>
                  <a:spcPts val="2844"/>
                </a:lnSpc>
                <a:spcBef>
                  <a:spcPct val="0"/>
                </a:spcBef>
              </a:pPr>
              <a:endParaRPr lang="en-US" sz="2370" u="none" strike="noStrike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endParaRPr>
            </a:p>
            <a:p>
              <a:pPr marL="0" lvl="0" indent="0" algn="l">
                <a:lnSpc>
                  <a:spcPts val="2844"/>
                </a:lnSpc>
                <a:spcBef>
                  <a:spcPct val="0"/>
                </a:spcBef>
              </a:pPr>
              <a:endParaRPr lang="en-US" sz="2370" u="none" strike="noStrike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2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493924" y="6934200"/>
            <a:ext cx="3467057" cy="4305236"/>
            <a:chOff x="0" y="0"/>
            <a:chExt cx="4622743" cy="5740315"/>
          </a:xfrm>
        </p:grpSpPr>
        <p:sp>
          <p:nvSpPr>
            <p:cNvPr id="3" name="Freeform 3"/>
            <p:cNvSpPr/>
            <p:nvPr/>
          </p:nvSpPr>
          <p:spPr>
            <a:xfrm rot="-2700000">
              <a:off x="-124706" y="1478676"/>
              <a:ext cx="4872155" cy="1665391"/>
            </a:xfrm>
            <a:custGeom>
              <a:avLst/>
              <a:gdLst/>
              <a:ahLst/>
              <a:cxnLst/>
              <a:rect l="l" t="t" r="r" b="b"/>
              <a:pathLst>
                <a:path w="4872155" h="1665391">
                  <a:moveTo>
                    <a:pt x="0" y="0"/>
                  </a:moveTo>
                  <a:lnTo>
                    <a:pt x="4872155" y="0"/>
                  </a:lnTo>
                  <a:lnTo>
                    <a:pt x="4872155" y="1665391"/>
                  </a:lnTo>
                  <a:lnTo>
                    <a:pt x="0" y="16653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4" name="Group 4"/>
            <p:cNvGrpSpPr/>
            <p:nvPr/>
          </p:nvGrpSpPr>
          <p:grpSpPr>
            <a:xfrm rot="8100000">
              <a:off x="-106337" y="2577879"/>
              <a:ext cx="4835418" cy="1702128"/>
              <a:chOff x="0" y="0"/>
              <a:chExt cx="954623" cy="336039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954623" cy="336039"/>
              </a:xfrm>
              <a:custGeom>
                <a:avLst/>
                <a:gdLst/>
                <a:ahLst/>
                <a:cxnLst/>
                <a:rect l="l" t="t" r="r" b="b"/>
                <a:pathLst>
                  <a:path w="954623" h="336039">
                    <a:moveTo>
                      <a:pt x="751423" y="0"/>
                    </a:moveTo>
                    <a:cubicBezTo>
                      <a:pt x="863647" y="0"/>
                      <a:pt x="954623" y="75225"/>
                      <a:pt x="954623" y="168020"/>
                    </a:cubicBezTo>
                    <a:cubicBezTo>
                      <a:pt x="954623" y="260814"/>
                      <a:pt x="863647" y="336039"/>
                      <a:pt x="751423" y="336039"/>
                    </a:cubicBezTo>
                    <a:lnTo>
                      <a:pt x="203200" y="336039"/>
                    </a:lnTo>
                    <a:cubicBezTo>
                      <a:pt x="90976" y="336039"/>
                      <a:pt x="0" y="260814"/>
                      <a:pt x="0" y="168020"/>
                    </a:cubicBezTo>
                    <a:cubicBezTo>
                      <a:pt x="0" y="75225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88B1BA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19050"/>
                <a:ext cx="954623" cy="355089"/>
              </a:xfrm>
              <a:prstGeom prst="rect">
                <a:avLst/>
              </a:prstGeom>
            </p:spPr>
            <p:txBody>
              <a:bodyPr lIns="18752" tIns="18752" rIns="18752" bIns="18752" rtlCol="0" anchor="ctr"/>
              <a:lstStyle/>
              <a:p>
                <a:pPr marL="0" lvl="0" indent="0" algn="ctr">
                  <a:lnSpc>
                    <a:spcPts val="755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7" name="TextBox 7"/>
          <p:cNvSpPr txBox="1"/>
          <p:nvPr/>
        </p:nvSpPr>
        <p:spPr>
          <a:xfrm>
            <a:off x="1028700" y="2828925"/>
            <a:ext cx="10356531" cy="7715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86"/>
              </a:lnSpc>
            </a:pPr>
            <a:r>
              <a:rPr lang="en-US" sz="2822" b="1">
                <a:solidFill>
                  <a:srgbClr val="313F42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Trademarks</a:t>
            </a: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Protects brand identity (names, logos, symbols).</a:t>
            </a: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Lasts indefinitely with use and renewal (every 10 years).</a:t>
            </a: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PTO registration requires:</a:t>
            </a: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Application, drawing, usage samples, and fees.</a:t>
            </a:r>
          </a:p>
          <a:p>
            <a:pPr algn="l">
              <a:lnSpc>
                <a:spcPts val="3386"/>
              </a:lnSpc>
            </a:pPr>
            <a:endParaRPr lang="en-US" sz="2822">
              <a:solidFill>
                <a:srgbClr val="313F42"/>
              </a:solidFill>
              <a:latin typeface="HK Grotesk"/>
              <a:ea typeface="HK Grotesk"/>
              <a:cs typeface="HK Grotesk"/>
              <a:sym typeface="HK Grotesk"/>
            </a:endParaRPr>
          </a:p>
          <a:p>
            <a:pPr algn="l">
              <a:lnSpc>
                <a:spcPts val="3386"/>
              </a:lnSpc>
            </a:pPr>
            <a:r>
              <a:rPr lang="en-US" sz="2822" b="1">
                <a:solidFill>
                  <a:srgbClr val="313F42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Example:</a:t>
            </a: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 Nike's “swoosh” and slogan “Just Do It” are protected trademarks.</a:t>
            </a:r>
          </a:p>
          <a:p>
            <a:pPr algn="l">
              <a:lnSpc>
                <a:spcPts val="3386"/>
              </a:lnSpc>
            </a:pPr>
            <a:endParaRPr lang="en-US" sz="2822">
              <a:solidFill>
                <a:srgbClr val="313F42"/>
              </a:solidFill>
              <a:latin typeface="HK Grotesk"/>
              <a:ea typeface="HK Grotesk"/>
              <a:cs typeface="HK Grotesk"/>
              <a:sym typeface="HK Grotesk"/>
            </a:endParaRP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Exclusive use across the U.S.</a:t>
            </a: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Enables legal action in federal court.</a:t>
            </a: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Protects from imports with similar marks.</a:t>
            </a: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Allows international filings.</a:t>
            </a: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Enables ® symbol use.</a:t>
            </a:r>
          </a:p>
          <a:p>
            <a:pPr algn="l">
              <a:lnSpc>
                <a:spcPts val="3386"/>
              </a:lnSpc>
            </a:pPr>
            <a:endParaRPr lang="en-US" sz="2822">
              <a:solidFill>
                <a:srgbClr val="313F42"/>
              </a:solidFill>
              <a:latin typeface="HK Grotesk"/>
              <a:ea typeface="HK Grotesk"/>
              <a:cs typeface="HK Grotesk"/>
              <a:sym typeface="HK Grotesk"/>
            </a:endParaRPr>
          </a:p>
          <a:p>
            <a:pPr algn="l">
              <a:lnSpc>
                <a:spcPts val="3386"/>
              </a:lnSpc>
            </a:pPr>
            <a:endParaRPr lang="en-US" sz="2822">
              <a:solidFill>
                <a:srgbClr val="313F42"/>
              </a:solidFill>
              <a:latin typeface="HK Grotesk"/>
              <a:ea typeface="HK Grotesk"/>
              <a:cs typeface="HK Grotesk"/>
              <a:sym typeface="HK Grotesk"/>
            </a:endParaRPr>
          </a:p>
          <a:p>
            <a:pPr algn="l">
              <a:lnSpc>
                <a:spcPts val="3386"/>
              </a:lnSpc>
            </a:pPr>
            <a:endParaRPr lang="en-US" sz="2822">
              <a:solidFill>
                <a:srgbClr val="313F42"/>
              </a:solidFill>
              <a:latin typeface="HK Grotesk"/>
              <a:ea typeface="HK Grotesk"/>
              <a:cs typeface="HK Grotesk"/>
              <a:sym typeface="HK Grotesk"/>
            </a:endParaRPr>
          </a:p>
          <a:p>
            <a:pPr algn="l">
              <a:lnSpc>
                <a:spcPts val="3386"/>
              </a:lnSpc>
            </a:pPr>
            <a:endParaRPr lang="en-US" sz="2822">
              <a:solidFill>
                <a:srgbClr val="313F42"/>
              </a:solidFill>
              <a:latin typeface="HK Grotesk"/>
              <a:ea typeface="HK Grotesk"/>
              <a:cs typeface="HK Grotesk"/>
              <a:sym typeface="HK Grotesk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1385231" y="478686"/>
            <a:ext cx="5482971" cy="8229600"/>
          </a:xfrm>
          <a:custGeom>
            <a:avLst/>
            <a:gdLst/>
            <a:ahLst/>
            <a:cxnLst/>
            <a:rect l="l" t="t" r="r" b="b"/>
            <a:pathLst>
              <a:path w="5482971" h="8229600">
                <a:moveTo>
                  <a:pt x="0" y="0"/>
                </a:moveTo>
                <a:lnTo>
                  <a:pt x="5482971" y="0"/>
                </a:lnTo>
                <a:lnTo>
                  <a:pt x="548297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1028700" y="612036"/>
            <a:ext cx="6866887" cy="181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99"/>
              </a:lnSpc>
              <a:spcBef>
                <a:spcPct val="0"/>
              </a:spcBef>
            </a:pPr>
            <a:r>
              <a:rPr lang="en-US" sz="6999">
                <a:solidFill>
                  <a:srgbClr val="313F42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Types of IPs Explained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2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493924" y="6934200"/>
            <a:ext cx="3467057" cy="4305236"/>
            <a:chOff x="0" y="0"/>
            <a:chExt cx="4622743" cy="5740315"/>
          </a:xfrm>
        </p:grpSpPr>
        <p:sp>
          <p:nvSpPr>
            <p:cNvPr id="3" name="Freeform 3"/>
            <p:cNvSpPr/>
            <p:nvPr/>
          </p:nvSpPr>
          <p:spPr>
            <a:xfrm rot="-2700000">
              <a:off x="-124706" y="1478676"/>
              <a:ext cx="4872155" cy="1665391"/>
            </a:xfrm>
            <a:custGeom>
              <a:avLst/>
              <a:gdLst/>
              <a:ahLst/>
              <a:cxnLst/>
              <a:rect l="l" t="t" r="r" b="b"/>
              <a:pathLst>
                <a:path w="4872155" h="1665391">
                  <a:moveTo>
                    <a:pt x="0" y="0"/>
                  </a:moveTo>
                  <a:lnTo>
                    <a:pt x="4872155" y="0"/>
                  </a:lnTo>
                  <a:lnTo>
                    <a:pt x="4872155" y="1665391"/>
                  </a:lnTo>
                  <a:lnTo>
                    <a:pt x="0" y="16653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grpSp>
          <p:nvGrpSpPr>
            <p:cNvPr id="4" name="Group 4"/>
            <p:cNvGrpSpPr/>
            <p:nvPr/>
          </p:nvGrpSpPr>
          <p:grpSpPr>
            <a:xfrm rot="8100000">
              <a:off x="-106337" y="2577879"/>
              <a:ext cx="4835418" cy="1702128"/>
              <a:chOff x="0" y="0"/>
              <a:chExt cx="954623" cy="336039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954623" cy="336039"/>
              </a:xfrm>
              <a:custGeom>
                <a:avLst/>
                <a:gdLst/>
                <a:ahLst/>
                <a:cxnLst/>
                <a:rect l="l" t="t" r="r" b="b"/>
                <a:pathLst>
                  <a:path w="954623" h="336039">
                    <a:moveTo>
                      <a:pt x="751423" y="0"/>
                    </a:moveTo>
                    <a:cubicBezTo>
                      <a:pt x="863647" y="0"/>
                      <a:pt x="954623" y="75225"/>
                      <a:pt x="954623" y="168020"/>
                    </a:cubicBezTo>
                    <a:cubicBezTo>
                      <a:pt x="954623" y="260814"/>
                      <a:pt x="863647" y="336039"/>
                      <a:pt x="751423" y="336039"/>
                    </a:cubicBezTo>
                    <a:lnTo>
                      <a:pt x="203200" y="336039"/>
                    </a:lnTo>
                    <a:cubicBezTo>
                      <a:pt x="90976" y="336039"/>
                      <a:pt x="0" y="260814"/>
                      <a:pt x="0" y="168020"/>
                    </a:cubicBezTo>
                    <a:cubicBezTo>
                      <a:pt x="0" y="75225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88B1BA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19050"/>
                <a:ext cx="954623" cy="355089"/>
              </a:xfrm>
              <a:prstGeom prst="rect">
                <a:avLst/>
              </a:prstGeom>
            </p:spPr>
            <p:txBody>
              <a:bodyPr lIns="18752" tIns="18752" rIns="18752" bIns="18752" rtlCol="0" anchor="ctr"/>
              <a:lstStyle/>
              <a:p>
                <a:pPr marL="0" lvl="0" indent="0" algn="ctr">
                  <a:lnSpc>
                    <a:spcPts val="755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7" name="Freeform 7"/>
          <p:cNvSpPr/>
          <p:nvPr/>
        </p:nvSpPr>
        <p:spPr>
          <a:xfrm>
            <a:off x="11145429" y="478686"/>
            <a:ext cx="5735168" cy="8608132"/>
          </a:xfrm>
          <a:custGeom>
            <a:avLst/>
            <a:gdLst/>
            <a:ahLst/>
            <a:cxnLst/>
            <a:rect l="l" t="t" r="r" b="b"/>
            <a:pathLst>
              <a:path w="5735168" h="8608132">
                <a:moveTo>
                  <a:pt x="0" y="0"/>
                </a:moveTo>
                <a:lnTo>
                  <a:pt x="5735168" y="0"/>
                </a:lnTo>
                <a:lnTo>
                  <a:pt x="5735168" y="8608132"/>
                </a:lnTo>
                <a:lnTo>
                  <a:pt x="0" y="86081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1028700" y="612036"/>
            <a:ext cx="6866887" cy="181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99"/>
              </a:lnSpc>
              <a:spcBef>
                <a:spcPct val="0"/>
              </a:spcBef>
            </a:pPr>
            <a:r>
              <a:rPr lang="en-US" sz="6999">
                <a:solidFill>
                  <a:srgbClr val="313F42"/>
                </a:solidFill>
                <a:latin typeface="Georgia Pro Condensed"/>
                <a:ea typeface="Georgia Pro Condensed"/>
                <a:cs typeface="Georgia Pro Condensed"/>
                <a:sym typeface="Georgia Pro Condensed"/>
              </a:rPr>
              <a:t>Types of IPs Explained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2828925"/>
            <a:ext cx="7528204" cy="6429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86"/>
              </a:lnSpc>
            </a:pPr>
            <a:r>
              <a:rPr lang="en-US" sz="2822" b="1">
                <a:solidFill>
                  <a:srgbClr val="313F42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Copyright</a:t>
            </a: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Protects original works (books, music, software).</a:t>
            </a: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Does not protect the idea, only the expression.</a:t>
            </a: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No lawyer needed—register at the Library of Congress.</a:t>
            </a:r>
          </a:p>
          <a:p>
            <a:pPr marL="609327" lvl="1" indent="-304664" algn="l">
              <a:lnSpc>
                <a:spcPts val="3386"/>
              </a:lnSpc>
              <a:buFont typeface="Arial"/>
              <a:buChar char="•"/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Duration: Life + 70 years.</a:t>
            </a:r>
          </a:p>
          <a:p>
            <a:pPr algn="l">
              <a:lnSpc>
                <a:spcPts val="3386"/>
              </a:lnSpc>
            </a:pPr>
            <a:endParaRPr lang="en-US" sz="2822">
              <a:solidFill>
                <a:srgbClr val="313F42"/>
              </a:solidFill>
              <a:latin typeface="HK Grotesk"/>
              <a:ea typeface="HK Grotesk"/>
              <a:cs typeface="HK Grotesk"/>
              <a:sym typeface="HK Grotesk"/>
            </a:endParaRPr>
          </a:p>
          <a:p>
            <a:pPr algn="l">
              <a:lnSpc>
                <a:spcPts val="3386"/>
              </a:lnSpc>
            </a:pPr>
            <a:r>
              <a:rPr lang="en-US" sz="2822">
                <a:solidFill>
                  <a:srgbClr val="313F42"/>
                </a:solidFill>
                <a:latin typeface="HK Grotesk"/>
                <a:ea typeface="HK Grotesk"/>
                <a:cs typeface="HK Grotesk"/>
                <a:sym typeface="HK Grotesk"/>
              </a:rPr>
              <a:t>Example: J.K. Rowling’s Harry Potter series is copyrighted, though the “wizard school” idea is not.</a:t>
            </a:r>
          </a:p>
          <a:p>
            <a:pPr algn="l">
              <a:lnSpc>
                <a:spcPts val="3386"/>
              </a:lnSpc>
            </a:pPr>
            <a:endParaRPr lang="en-US" sz="2822">
              <a:solidFill>
                <a:srgbClr val="313F42"/>
              </a:solidFill>
              <a:latin typeface="HK Grotesk"/>
              <a:ea typeface="HK Grotesk"/>
              <a:cs typeface="HK Grotesk"/>
              <a:sym typeface="HK Grotesk"/>
            </a:endParaRPr>
          </a:p>
          <a:p>
            <a:pPr algn="l">
              <a:lnSpc>
                <a:spcPts val="3386"/>
              </a:lnSpc>
            </a:pPr>
            <a:endParaRPr lang="en-US" sz="2822">
              <a:solidFill>
                <a:srgbClr val="313F42"/>
              </a:solidFill>
              <a:latin typeface="HK Grotesk"/>
              <a:ea typeface="HK Grotesk"/>
              <a:cs typeface="HK Grotesk"/>
              <a:sym typeface="HK Grotesk"/>
            </a:endParaRPr>
          </a:p>
          <a:p>
            <a:pPr algn="l">
              <a:lnSpc>
                <a:spcPts val="3386"/>
              </a:lnSpc>
            </a:pPr>
            <a:endParaRPr lang="en-US" sz="2822">
              <a:solidFill>
                <a:srgbClr val="313F42"/>
              </a:solidFill>
              <a:latin typeface="HK Grotesk"/>
              <a:ea typeface="HK Grotesk"/>
              <a:cs typeface="HK Grotesk"/>
              <a:sym typeface="HK Grotes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956</Words>
  <Application>Microsoft Macintosh PowerPoint</Application>
  <PresentationFormat>Custom</PresentationFormat>
  <Paragraphs>121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TT Interphases</vt:lpstr>
      <vt:lpstr>Georgia Pro Condensed</vt:lpstr>
      <vt:lpstr>Bricolage Grotesque Bold</vt:lpstr>
      <vt:lpstr>HK Grotesk Bold</vt:lpstr>
      <vt:lpstr>HK Grotesk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- Chapter 6: Protecting the Idea</dc:title>
  <dc:description>Presentation - Chapter 6: Protecting the Idea</dc:description>
  <cp:lastModifiedBy>Liz Kheng-Chindavong</cp:lastModifiedBy>
  <cp:revision>2</cp:revision>
  <dcterms:created xsi:type="dcterms:W3CDTF">2006-08-16T00:00:00Z</dcterms:created>
  <dcterms:modified xsi:type="dcterms:W3CDTF">2026-01-22T21:27:47Z</dcterms:modified>
  <dc:identifier>DAG-CHL2N_c</dc:identifier>
</cp:coreProperties>
</file>