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Poppins Bold" pitchFamily="2" charset="77"/>
      <p:regular r:id="rId25"/>
      <p:bold r:id="rId26"/>
    </p:embeddedFont>
    <p:embeddedFont>
      <p:font typeface="Proxima Nova" panose="02000506030000020004" pitchFamily="2" charset="0"/>
      <p:regular r:id="rId27"/>
    </p:embeddedFont>
    <p:embeddedFont>
      <p:font typeface="Proxima Nova Bold" panose="02000506030000020004" pitchFamily="2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48" autoAdjust="0"/>
  </p:normalViewPr>
  <p:slideViewPr>
    <p:cSldViewPr>
      <p:cViewPr varScale="1">
        <p:scale>
          <a:sx n="75" d="100"/>
          <a:sy n="75" d="100"/>
        </p:scale>
        <p:origin x="168" y="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-12700"/>
            <a:ext cx="9144000" cy="10299700"/>
            <a:chOff x="0" y="0"/>
            <a:chExt cx="786406" cy="8857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86406" cy="885799"/>
            </a:xfrm>
            <a:custGeom>
              <a:avLst/>
              <a:gdLst/>
              <a:ahLst/>
              <a:cxnLst/>
              <a:rect l="l" t="t" r="r" b="b"/>
              <a:pathLst>
                <a:path w="786406" h="885799">
                  <a:moveTo>
                    <a:pt x="0" y="0"/>
                  </a:moveTo>
                  <a:lnTo>
                    <a:pt x="786406" y="0"/>
                  </a:lnTo>
                  <a:lnTo>
                    <a:pt x="786406" y="885799"/>
                  </a:lnTo>
                  <a:lnTo>
                    <a:pt x="0" y="885799"/>
                  </a:lnTo>
                  <a:close/>
                </a:path>
              </a:pathLst>
            </a:custGeom>
            <a:blipFill>
              <a:blip r:embed="rId2"/>
              <a:stretch>
                <a:fillRect t="-157" b="-1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81785" y="666750"/>
            <a:ext cx="8014956" cy="3080543"/>
            <a:chOff x="0" y="0"/>
            <a:chExt cx="10686608" cy="4107390"/>
          </a:xfrm>
        </p:grpSpPr>
        <p:sp>
          <p:nvSpPr>
            <p:cNvPr id="5" name="TextBox 5"/>
            <p:cNvSpPr txBox="1"/>
            <p:nvPr/>
          </p:nvSpPr>
          <p:spPr>
            <a:xfrm>
              <a:off x="0" y="9525"/>
              <a:ext cx="10686608" cy="2885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95"/>
                </a:lnSpc>
              </a:pPr>
              <a:r>
                <a:rPr lang="en-US" sz="7450" b="1">
                  <a:solidFill>
                    <a:srgbClr val="1F375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Thinking Like an Entrepreneur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431115"/>
              <a:ext cx="10686608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4A90E2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Workshop Guide: Mindset, Habits, and Tools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81785" y="9250680"/>
            <a:ext cx="6871540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1F3752"/>
                </a:solidFill>
                <a:latin typeface="Proxima Nova"/>
                <a:ea typeface="Proxima Nova"/>
                <a:cs typeface="Proxima Nova"/>
                <a:sym typeface="Proxima Nova"/>
              </a:rPr>
              <a:t>Dr. Kheng - MGMT 420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4759735" y="666750"/>
            <a:ext cx="2861515" cy="1430758"/>
            <a:chOff x="0" y="0"/>
            <a:chExt cx="3815353" cy="1907677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907677" cy="1907677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0F4F8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7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907677" y="0"/>
              <a:ext cx="1907677" cy="1907677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0F4F8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79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1457995" cy="16402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7995" cy="1640244"/>
            </a:xfrm>
            <a:custGeom>
              <a:avLst/>
              <a:gdLst/>
              <a:ahLst/>
              <a:cxnLst/>
              <a:rect l="l" t="t" r="r" b="b"/>
              <a:pathLst>
                <a:path w="1457995" h="1640244">
                  <a:moveTo>
                    <a:pt x="0" y="0"/>
                  </a:moveTo>
                  <a:lnTo>
                    <a:pt x="1457995" y="0"/>
                  </a:lnTo>
                  <a:lnTo>
                    <a:pt x="1457995" y="1640244"/>
                  </a:lnTo>
                  <a:lnTo>
                    <a:pt x="0" y="1640244"/>
                  </a:lnTo>
                  <a:close/>
                </a:path>
              </a:pathLst>
            </a:custGeom>
            <a:blipFill>
              <a:blip r:embed="rId2"/>
              <a:stretch>
                <a:fillRect l="-6249" r="-624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72042" y="666750"/>
            <a:ext cx="6886575" cy="6008316"/>
            <a:chOff x="0" y="0"/>
            <a:chExt cx="9182100" cy="8011088"/>
          </a:xfrm>
        </p:grpSpPr>
        <p:sp>
          <p:nvSpPr>
            <p:cNvPr id="5" name="TextBox 5"/>
            <p:cNvSpPr txBox="1"/>
            <p:nvPr/>
          </p:nvSpPr>
          <p:spPr>
            <a:xfrm>
              <a:off x="0" y="3543300"/>
              <a:ext cx="9167398" cy="1308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00"/>
                </a:lnSpc>
              </a:pPr>
              <a:r>
                <a:rPr lang="en-US" sz="3000" b="1">
                  <a:solidFill>
                    <a:srgbClr val="4A90E2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Understanding how to look deeper for effective solutions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949878"/>
              <a:ext cx="9182100" cy="20612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Ask what the situation is really like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Identify underlying structures affecting outcomes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Borrow solutions from different fields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9175044" cy="3116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800"/>
                </a:lnSpc>
              </a:pPr>
              <a:r>
                <a:rPr lang="en-US" sz="8000" b="1">
                  <a:solidFill>
                    <a:srgbClr val="1F375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Structural Thinking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1457995" cy="16402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7995" cy="1640244"/>
            </a:xfrm>
            <a:custGeom>
              <a:avLst/>
              <a:gdLst/>
              <a:ahLst/>
              <a:cxnLst/>
              <a:rect l="l" t="t" r="r" b="b"/>
              <a:pathLst>
                <a:path w="1457995" h="1640244">
                  <a:moveTo>
                    <a:pt x="0" y="0"/>
                  </a:moveTo>
                  <a:lnTo>
                    <a:pt x="1457995" y="0"/>
                  </a:lnTo>
                  <a:lnTo>
                    <a:pt x="1457995" y="1640244"/>
                  </a:lnTo>
                  <a:lnTo>
                    <a:pt x="0" y="1640244"/>
                  </a:lnTo>
                  <a:close/>
                </a:path>
              </a:pathLst>
            </a:custGeom>
            <a:blipFill>
              <a:blip r:embed="rId2"/>
              <a:stretch>
                <a:fillRect t="-219" b="-21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72042" y="666750"/>
            <a:ext cx="6886575" cy="5389191"/>
            <a:chOff x="0" y="0"/>
            <a:chExt cx="9182100" cy="7185588"/>
          </a:xfrm>
        </p:grpSpPr>
        <p:sp>
          <p:nvSpPr>
            <p:cNvPr id="5" name="TextBox 5"/>
            <p:cNvSpPr txBox="1"/>
            <p:nvPr/>
          </p:nvSpPr>
          <p:spPr>
            <a:xfrm>
              <a:off x="0" y="2057400"/>
              <a:ext cx="9167398" cy="1968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00"/>
                </a:lnSpc>
              </a:pPr>
              <a:r>
                <a:rPr lang="en-US" sz="3000" b="1">
                  <a:solidFill>
                    <a:srgbClr val="4A90E2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Leveraging existing resources creatively to drive progress and innovation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124378"/>
              <a:ext cx="9182100" cy="20612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Repurpose tools for new uses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Borrow space and leverage networks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Prototype manually before building technology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Use constraints as design inputs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9175044" cy="1630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800"/>
                </a:lnSpc>
              </a:pPr>
              <a:r>
                <a:rPr lang="en-US" sz="8000" b="1">
                  <a:solidFill>
                    <a:srgbClr val="1F375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Bricolage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1457995" cy="16402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7995" cy="1640244"/>
            </a:xfrm>
            <a:custGeom>
              <a:avLst/>
              <a:gdLst/>
              <a:ahLst/>
              <a:cxnLst/>
              <a:rect l="l" t="t" r="r" b="b"/>
              <a:pathLst>
                <a:path w="1457995" h="1640244">
                  <a:moveTo>
                    <a:pt x="0" y="0"/>
                  </a:moveTo>
                  <a:lnTo>
                    <a:pt x="1457995" y="0"/>
                  </a:lnTo>
                  <a:lnTo>
                    <a:pt x="1457995" y="1640244"/>
                  </a:lnTo>
                  <a:lnTo>
                    <a:pt x="0" y="1640244"/>
                  </a:lnTo>
                  <a:close/>
                </a:path>
              </a:pathLst>
            </a:custGeom>
            <a:blipFill>
              <a:blip r:embed="rId2"/>
              <a:stretch>
                <a:fillRect l="-6249" r="-624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72042" y="666750"/>
            <a:ext cx="6886575" cy="6398841"/>
            <a:chOff x="0" y="0"/>
            <a:chExt cx="9182100" cy="8531788"/>
          </a:xfrm>
        </p:grpSpPr>
        <p:sp>
          <p:nvSpPr>
            <p:cNvPr id="5" name="TextBox 5"/>
            <p:cNvSpPr txBox="1"/>
            <p:nvPr/>
          </p:nvSpPr>
          <p:spPr>
            <a:xfrm>
              <a:off x="0" y="3543300"/>
              <a:ext cx="9167398" cy="1308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00"/>
                </a:lnSpc>
              </a:pPr>
              <a:r>
                <a:rPr lang="en-US" sz="3000" b="1">
                  <a:solidFill>
                    <a:srgbClr val="4A90E2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Leverage your strengths, skills, and networks to create value efficiently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949878"/>
              <a:ext cx="9182100" cy="2581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Focus on who you are and what you know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Identify connections and resources available to you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Create momentum through feasible next steps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Turn strengths into small, actionable offers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9175044" cy="3116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800"/>
                </a:lnSpc>
              </a:pPr>
              <a:r>
                <a:rPr lang="en-US" sz="8000" b="1">
                  <a:solidFill>
                    <a:srgbClr val="1F375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Start From Your Means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1457995" cy="16402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7995" cy="1640244"/>
            </a:xfrm>
            <a:custGeom>
              <a:avLst/>
              <a:gdLst/>
              <a:ahLst/>
              <a:cxnLst/>
              <a:rect l="l" t="t" r="r" b="b"/>
              <a:pathLst>
                <a:path w="1457995" h="1640244">
                  <a:moveTo>
                    <a:pt x="0" y="0"/>
                  </a:moveTo>
                  <a:lnTo>
                    <a:pt x="1457995" y="0"/>
                  </a:lnTo>
                  <a:lnTo>
                    <a:pt x="1457995" y="1640244"/>
                  </a:lnTo>
                  <a:lnTo>
                    <a:pt x="0" y="1640244"/>
                  </a:lnTo>
                  <a:close/>
                </a:path>
              </a:pathLst>
            </a:custGeom>
            <a:blipFill>
              <a:blip r:embed="rId2"/>
              <a:stretch>
                <a:fillRect l="-6249" r="-624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72042" y="666750"/>
            <a:ext cx="6886575" cy="6789366"/>
            <a:chOff x="0" y="0"/>
            <a:chExt cx="9182100" cy="9052488"/>
          </a:xfrm>
        </p:grpSpPr>
        <p:sp>
          <p:nvSpPr>
            <p:cNvPr id="5" name="TextBox 5"/>
            <p:cNvSpPr txBox="1"/>
            <p:nvPr/>
          </p:nvSpPr>
          <p:spPr>
            <a:xfrm>
              <a:off x="0" y="3543300"/>
              <a:ext cx="9167398" cy="1308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00"/>
                </a:lnSpc>
              </a:pPr>
              <a:r>
                <a:rPr lang="en-US" sz="3000" b="1">
                  <a:solidFill>
                    <a:srgbClr val="4A90E2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Adjusting your thinking as new information emerges while learning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949878"/>
              <a:ext cx="9182100" cy="3102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Comprehension: what’s happening? what’s assumed?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Connections: what patterns repeat?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Strategy: what are the options and next best move?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Reflection: what did we learn and change?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9175044" cy="3116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800"/>
                </a:lnSpc>
              </a:pPr>
              <a:r>
                <a:rPr lang="en-US" sz="8000" b="1">
                  <a:solidFill>
                    <a:srgbClr val="1F375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Cognitive Adaptability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1457995" cy="16402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7995" cy="1640244"/>
            </a:xfrm>
            <a:custGeom>
              <a:avLst/>
              <a:gdLst/>
              <a:ahLst/>
              <a:cxnLst/>
              <a:rect l="l" t="t" r="r" b="b"/>
              <a:pathLst>
                <a:path w="1457995" h="1640244">
                  <a:moveTo>
                    <a:pt x="0" y="0"/>
                  </a:moveTo>
                  <a:lnTo>
                    <a:pt x="1457995" y="0"/>
                  </a:lnTo>
                  <a:lnTo>
                    <a:pt x="1457995" y="1640244"/>
                  </a:lnTo>
                  <a:lnTo>
                    <a:pt x="0" y="1640244"/>
                  </a:lnTo>
                  <a:close/>
                </a:path>
              </a:pathLst>
            </a:custGeom>
            <a:blipFill>
              <a:blip r:embed="rId2"/>
              <a:stretch>
                <a:fillRect l="-6249" r="-624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72042" y="666750"/>
            <a:ext cx="6886575" cy="7136012"/>
            <a:chOff x="0" y="0"/>
            <a:chExt cx="9182100" cy="9514683"/>
          </a:xfrm>
        </p:grpSpPr>
        <p:sp>
          <p:nvSpPr>
            <p:cNvPr id="5" name="TextBox 5"/>
            <p:cNvSpPr txBox="1"/>
            <p:nvPr/>
          </p:nvSpPr>
          <p:spPr>
            <a:xfrm>
              <a:off x="0" y="3064933"/>
              <a:ext cx="9167398" cy="1308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00"/>
                </a:lnSpc>
              </a:pPr>
              <a:r>
                <a:rPr lang="en-US" sz="3000" b="1">
                  <a:solidFill>
                    <a:srgbClr val="4A90E2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Expand entrepreneurial traits that can be actively developed and practiced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471511"/>
              <a:ext cx="9182100" cy="4043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08444" lvl="1" indent="-254222" algn="l">
                <a:lnSpc>
                  <a:spcPts val="3061"/>
                </a:lnSpc>
                <a:buFont typeface="Arial"/>
                <a:buChar char="•"/>
              </a:pPr>
              <a:r>
                <a:rPr lang="en-US" sz="2354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Opportunity recognition</a:t>
              </a:r>
            </a:p>
            <a:p>
              <a:pPr marL="508444" lvl="1" indent="-254222" algn="l">
                <a:lnSpc>
                  <a:spcPts val="3061"/>
                </a:lnSpc>
                <a:buFont typeface="Arial"/>
                <a:buChar char="•"/>
              </a:pPr>
              <a:r>
                <a:rPr lang="en-US" sz="2354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Proactivity and initiative</a:t>
              </a:r>
            </a:p>
            <a:p>
              <a:pPr marL="508444" lvl="1" indent="-254222" algn="l">
                <a:lnSpc>
                  <a:spcPts val="3061"/>
                </a:lnSpc>
                <a:buFont typeface="Arial"/>
                <a:buChar char="•"/>
              </a:pPr>
              <a:r>
                <a:rPr lang="en-US" sz="2354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Resilience and adaptability</a:t>
              </a:r>
            </a:p>
            <a:p>
              <a:pPr marL="508444" lvl="1" indent="-254222" algn="l">
                <a:lnSpc>
                  <a:spcPts val="3061"/>
                </a:lnSpc>
                <a:buFont typeface="Arial"/>
                <a:buChar char="•"/>
              </a:pPr>
              <a:r>
                <a:rPr lang="en-US" sz="2354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Creativity and innovation</a:t>
              </a:r>
            </a:p>
            <a:p>
              <a:pPr marL="508444" lvl="1" indent="-254222" algn="l">
                <a:lnSpc>
                  <a:spcPts val="3061"/>
                </a:lnSpc>
                <a:buFont typeface="Arial"/>
                <a:buChar char="•"/>
              </a:pPr>
              <a:r>
                <a:rPr lang="en-US" sz="2354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Calculated risk-taking</a:t>
              </a:r>
            </a:p>
            <a:p>
              <a:pPr marL="508444" lvl="1" indent="-254222" algn="l">
                <a:lnSpc>
                  <a:spcPts val="3061"/>
                </a:lnSpc>
                <a:buFont typeface="Arial"/>
                <a:buChar char="•"/>
              </a:pPr>
              <a:r>
                <a:rPr lang="en-US" sz="2354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Determination and persistence</a:t>
              </a:r>
            </a:p>
            <a:p>
              <a:pPr marL="508444" lvl="1" indent="-254222" algn="l">
                <a:lnSpc>
                  <a:spcPts val="3061"/>
                </a:lnSpc>
                <a:buFont typeface="Arial"/>
                <a:buChar char="•"/>
              </a:pPr>
              <a:r>
                <a:rPr lang="en-US" sz="2354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Resourcefulness</a:t>
              </a:r>
            </a:p>
            <a:p>
              <a:pPr marL="508444" lvl="1" indent="-254222" algn="l">
                <a:lnSpc>
                  <a:spcPts val="3061"/>
                </a:lnSpc>
                <a:buFont typeface="Arial"/>
                <a:buChar char="•"/>
              </a:pPr>
              <a:r>
                <a:rPr lang="en-US" sz="2354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Continuous learning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9175044" cy="2638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425"/>
                </a:lnSpc>
              </a:pPr>
              <a:r>
                <a:rPr lang="en-US" sz="6750" b="1">
                  <a:solidFill>
                    <a:srgbClr val="1F375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Key Characteristics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1457995" cy="16402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7995" cy="1640244"/>
            </a:xfrm>
            <a:custGeom>
              <a:avLst/>
              <a:gdLst/>
              <a:ahLst/>
              <a:cxnLst/>
              <a:rect l="l" t="t" r="r" b="b"/>
              <a:pathLst>
                <a:path w="1457995" h="1640244">
                  <a:moveTo>
                    <a:pt x="0" y="0"/>
                  </a:moveTo>
                  <a:lnTo>
                    <a:pt x="1457995" y="0"/>
                  </a:lnTo>
                  <a:lnTo>
                    <a:pt x="1457995" y="1640244"/>
                  </a:lnTo>
                  <a:lnTo>
                    <a:pt x="0" y="1640244"/>
                  </a:lnTo>
                  <a:close/>
                </a:path>
              </a:pathLst>
            </a:custGeom>
            <a:blipFill>
              <a:blip r:embed="rId2"/>
              <a:stretch>
                <a:fillRect t="-219" b="-21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72042" y="666750"/>
            <a:ext cx="6886575" cy="5617791"/>
            <a:chOff x="0" y="0"/>
            <a:chExt cx="9182100" cy="7490388"/>
          </a:xfrm>
        </p:grpSpPr>
        <p:sp>
          <p:nvSpPr>
            <p:cNvPr id="5" name="TextBox 5"/>
            <p:cNvSpPr txBox="1"/>
            <p:nvPr/>
          </p:nvSpPr>
          <p:spPr>
            <a:xfrm>
              <a:off x="0" y="3543300"/>
              <a:ext cx="9167398" cy="1308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00"/>
                </a:lnSpc>
              </a:pPr>
              <a:r>
                <a:rPr lang="en-US" sz="3000" b="1">
                  <a:solidFill>
                    <a:srgbClr val="4A90E2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Training yourself to see opportunities in everyday frictions and challenges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949878"/>
              <a:ext cx="9182100" cy="1540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Identify repeated complaints and frustrations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Keep a friction journal to capture signals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Look for unmet needs and workarounds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9175044" cy="3116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800"/>
                </a:lnSpc>
              </a:pPr>
              <a:r>
                <a:rPr lang="en-US" sz="8000" b="1">
                  <a:solidFill>
                    <a:srgbClr val="1F375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Opportunity Recognition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78132" y="0"/>
            <a:ext cx="10309868" cy="10287000"/>
            <a:chOff x="0" y="0"/>
            <a:chExt cx="1643890" cy="16402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43890" cy="1640244"/>
            </a:xfrm>
            <a:custGeom>
              <a:avLst/>
              <a:gdLst/>
              <a:ahLst/>
              <a:cxnLst/>
              <a:rect l="l" t="t" r="r" b="b"/>
              <a:pathLst>
                <a:path w="1643890" h="1640244">
                  <a:moveTo>
                    <a:pt x="0" y="0"/>
                  </a:moveTo>
                  <a:lnTo>
                    <a:pt x="1643890" y="0"/>
                  </a:lnTo>
                  <a:lnTo>
                    <a:pt x="1643890" y="1640244"/>
                  </a:lnTo>
                  <a:lnTo>
                    <a:pt x="0" y="1640244"/>
                  </a:lnTo>
                  <a:close/>
                </a:path>
              </a:pathLst>
            </a:custGeom>
            <a:blipFill>
              <a:blip r:embed="rId2"/>
              <a:stretch>
                <a:fillRect t="-111" b="-1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72042" y="666750"/>
            <a:ext cx="6886575" cy="5617791"/>
            <a:chOff x="0" y="0"/>
            <a:chExt cx="9182100" cy="7490388"/>
          </a:xfrm>
        </p:grpSpPr>
        <p:sp>
          <p:nvSpPr>
            <p:cNvPr id="5" name="TextBox 5"/>
            <p:cNvSpPr txBox="1"/>
            <p:nvPr/>
          </p:nvSpPr>
          <p:spPr>
            <a:xfrm>
              <a:off x="0" y="3543300"/>
              <a:ext cx="9167398" cy="1308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00"/>
                </a:lnSpc>
              </a:pPr>
              <a:r>
                <a:rPr lang="en-US" sz="3000" b="1">
                  <a:solidFill>
                    <a:srgbClr val="4A90E2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Create motion and take action without perfect conditions or timing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949878"/>
              <a:ext cx="9182100" cy="1540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Turn “cool idea” into a test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Build processes, not just one-time fixes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Use a 72-hour action plan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9175044" cy="3116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800"/>
                </a:lnSpc>
              </a:pPr>
              <a:r>
                <a:rPr lang="en-US" sz="8000" b="1">
                  <a:solidFill>
                    <a:srgbClr val="1F375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Proactivity &amp; Initiative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1457995" cy="16402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7995" cy="1640244"/>
            </a:xfrm>
            <a:custGeom>
              <a:avLst/>
              <a:gdLst/>
              <a:ahLst/>
              <a:cxnLst/>
              <a:rect l="l" t="t" r="r" b="b"/>
              <a:pathLst>
                <a:path w="1457995" h="1640244">
                  <a:moveTo>
                    <a:pt x="0" y="0"/>
                  </a:moveTo>
                  <a:lnTo>
                    <a:pt x="1457995" y="0"/>
                  </a:lnTo>
                  <a:lnTo>
                    <a:pt x="1457995" y="1640244"/>
                  </a:lnTo>
                  <a:lnTo>
                    <a:pt x="0" y="1640244"/>
                  </a:lnTo>
                  <a:close/>
                </a:path>
              </a:pathLst>
            </a:custGeom>
            <a:blipFill>
              <a:blip r:embed="rId2"/>
              <a:stretch>
                <a:fillRect l="-6249" r="-624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72042" y="666750"/>
            <a:ext cx="6886575" cy="5617791"/>
            <a:chOff x="0" y="0"/>
            <a:chExt cx="9182100" cy="7490388"/>
          </a:xfrm>
        </p:grpSpPr>
        <p:sp>
          <p:nvSpPr>
            <p:cNvPr id="5" name="TextBox 5"/>
            <p:cNvSpPr txBox="1"/>
            <p:nvPr/>
          </p:nvSpPr>
          <p:spPr>
            <a:xfrm>
              <a:off x="0" y="3543300"/>
              <a:ext cx="9167398" cy="1308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00"/>
                </a:lnSpc>
              </a:pPr>
              <a:r>
                <a:rPr lang="en-US" sz="3000" b="1">
                  <a:solidFill>
                    <a:srgbClr val="4A90E2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Learn to view setbacks as opportunities for growth and transformation.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949878"/>
              <a:ext cx="9182100" cy="1540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Treat setbacks as information, not identity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Pivot without abandoning the mission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Use a 4-question debrief to reflect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9175044" cy="3116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800"/>
                </a:lnSpc>
              </a:pPr>
              <a:r>
                <a:rPr lang="en-US" sz="8000" b="1">
                  <a:solidFill>
                    <a:srgbClr val="1F375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Resilience &amp; Adaptability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1457995" cy="16402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7995" cy="1640244"/>
            </a:xfrm>
            <a:custGeom>
              <a:avLst/>
              <a:gdLst/>
              <a:ahLst/>
              <a:cxnLst/>
              <a:rect l="l" t="t" r="r" b="b"/>
              <a:pathLst>
                <a:path w="1457995" h="1640244">
                  <a:moveTo>
                    <a:pt x="0" y="0"/>
                  </a:moveTo>
                  <a:lnTo>
                    <a:pt x="1457995" y="0"/>
                  </a:lnTo>
                  <a:lnTo>
                    <a:pt x="1457995" y="1640244"/>
                  </a:lnTo>
                  <a:lnTo>
                    <a:pt x="0" y="1640244"/>
                  </a:lnTo>
                  <a:close/>
                </a:path>
              </a:pathLst>
            </a:custGeom>
            <a:blipFill>
              <a:blip r:embed="rId2"/>
              <a:stretch>
                <a:fillRect l="-6249" r="-624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72042" y="666750"/>
            <a:ext cx="6886575" cy="6398841"/>
            <a:chOff x="0" y="0"/>
            <a:chExt cx="9182100" cy="8531788"/>
          </a:xfrm>
        </p:grpSpPr>
        <p:sp>
          <p:nvSpPr>
            <p:cNvPr id="5" name="TextBox 5"/>
            <p:cNvSpPr txBox="1"/>
            <p:nvPr/>
          </p:nvSpPr>
          <p:spPr>
            <a:xfrm>
              <a:off x="0" y="3543300"/>
              <a:ext cx="9167398" cy="1308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00"/>
                </a:lnSpc>
              </a:pPr>
              <a:r>
                <a:rPr lang="en-US" sz="3000" b="1">
                  <a:solidFill>
                    <a:srgbClr val="4A90E2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Combining familiar ideas to create new value in the market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949878"/>
              <a:ext cx="9182100" cy="2581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Generate options through creative thinking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Combine existing elements into innovative solutions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Use prompts to explore new possibilities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Apply ideas across different contexts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9175044" cy="3116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800"/>
                </a:lnSpc>
              </a:pPr>
              <a:r>
                <a:rPr lang="en-US" sz="8000" b="1">
                  <a:solidFill>
                    <a:srgbClr val="1F375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Creativity &amp; Innovation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1457995" cy="16402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7995" cy="1640244"/>
            </a:xfrm>
            <a:custGeom>
              <a:avLst/>
              <a:gdLst/>
              <a:ahLst/>
              <a:cxnLst/>
              <a:rect l="l" t="t" r="r" b="b"/>
              <a:pathLst>
                <a:path w="1457995" h="1640244">
                  <a:moveTo>
                    <a:pt x="0" y="0"/>
                  </a:moveTo>
                  <a:lnTo>
                    <a:pt x="1457995" y="0"/>
                  </a:lnTo>
                  <a:lnTo>
                    <a:pt x="1457995" y="1640244"/>
                  </a:lnTo>
                  <a:lnTo>
                    <a:pt x="0" y="1640244"/>
                  </a:lnTo>
                  <a:close/>
                </a:path>
              </a:pathLst>
            </a:custGeom>
            <a:blipFill>
              <a:blip r:embed="rId2"/>
              <a:stretch>
                <a:fillRect l="-6249" r="-624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72042" y="666750"/>
            <a:ext cx="6886575" cy="6008316"/>
            <a:chOff x="0" y="0"/>
            <a:chExt cx="9182100" cy="8011088"/>
          </a:xfrm>
        </p:grpSpPr>
        <p:sp>
          <p:nvSpPr>
            <p:cNvPr id="5" name="TextBox 5"/>
            <p:cNvSpPr txBox="1"/>
            <p:nvPr/>
          </p:nvSpPr>
          <p:spPr>
            <a:xfrm>
              <a:off x="0" y="3543300"/>
              <a:ext cx="9167398" cy="1308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00"/>
                </a:lnSpc>
              </a:pPr>
              <a:r>
                <a:rPr lang="en-US" sz="3000" b="1">
                  <a:solidFill>
                    <a:srgbClr val="4A90E2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Smart risk-taking strategies to minimize uncertainty and maximize learning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949878"/>
              <a:ext cx="9182100" cy="20612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Take </a:t>
              </a:r>
              <a:r>
                <a:rPr lang="en-US" sz="2400" b="1" u="none" strike="noStrike">
                  <a:solidFill>
                    <a:srgbClr val="1F3752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survivable</a:t>
              </a: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risks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Reduce uncertainty with </a:t>
              </a:r>
              <a:r>
                <a:rPr lang="en-US" sz="2400" b="1" u="none" strike="noStrike">
                  <a:solidFill>
                    <a:srgbClr val="1F3752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experiments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Make decisions </a:t>
              </a:r>
              <a:r>
                <a:rPr lang="en-US" sz="2400" b="1" u="none" strike="noStrike">
                  <a:solidFill>
                    <a:srgbClr val="1F3752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reversible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Use a </a:t>
              </a:r>
              <a:r>
                <a:rPr lang="en-US" sz="2400" b="1" u="none" strike="noStrike">
                  <a:solidFill>
                    <a:srgbClr val="1F3752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Worst/Likely/Best</a:t>
              </a: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risk table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9175044" cy="3116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800"/>
                </a:lnSpc>
              </a:pPr>
              <a:r>
                <a:rPr lang="en-US" sz="8000" b="1">
                  <a:solidFill>
                    <a:srgbClr val="1F375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Calculated Risks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1457995" cy="16402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7995" cy="1640244"/>
            </a:xfrm>
            <a:custGeom>
              <a:avLst/>
              <a:gdLst/>
              <a:ahLst/>
              <a:cxnLst/>
              <a:rect l="l" t="t" r="r" b="b"/>
              <a:pathLst>
                <a:path w="1457995" h="1640244">
                  <a:moveTo>
                    <a:pt x="0" y="0"/>
                  </a:moveTo>
                  <a:lnTo>
                    <a:pt x="1457995" y="0"/>
                  </a:lnTo>
                  <a:lnTo>
                    <a:pt x="1457995" y="1640244"/>
                  </a:lnTo>
                  <a:lnTo>
                    <a:pt x="0" y="1640244"/>
                  </a:lnTo>
                  <a:close/>
                </a:path>
              </a:pathLst>
            </a:custGeom>
            <a:blipFill>
              <a:blip r:embed="rId2"/>
              <a:stretch>
                <a:fillRect t="-219" b="-21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72042" y="666750"/>
            <a:ext cx="6886575" cy="6398841"/>
            <a:chOff x="0" y="0"/>
            <a:chExt cx="9182100" cy="8531788"/>
          </a:xfrm>
        </p:grpSpPr>
        <p:sp>
          <p:nvSpPr>
            <p:cNvPr id="5" name="TextBox 5"/>
            <p:cNvSpPr txBox="1"/>
            <p:nvPr/>
          </p:nvSpPr>
          <p:spPr>
            <a:xfrm>
              <a:off x="0" y="3543300"/>
              <a:ext cx="9167398" cy="1308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00"/>
                </a:lnSpc>
              </a:pPr>
              <a:r>
                <a:rPr lang="en-US" sz="3000" b="1">
                  <a:solidFill>
                    <a:srgbClr val="4A90E2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Understanding the goals and outcomes of this entrepreneurial workshop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949878"/>
              <a:ext cx="9182100" cy="2581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Recognize opportunity signals and act on them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Make decisions with incomplete information and build resilience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Use practical tools for experimentation and risk management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9175044" cy="3116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800"/>
                </a:lnSpc>
              </a:pPr>
              <a:r>
                <a:rPr lang="en-US" sz="8000" b="1">
                  <a:solidFill>
                    <a:srgbClr val="1F375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Workshop Purpose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1457995" cy="16402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7995" cy="1640244"/>
            </a:xfrm>
            <a:custGeom>
              <a:avLst/>
              <a:gdLst/>
              <a:ahLst/>
              <a:cxnLst/>
              <a:rect l="l" t="t" r="r" b="b"/>
              <a:pathLst>
                <a:path w="1457995" h="1640244">
                  <a:moveTo>
                    <a:pt x="0" y="0"/>
                  </a:moveTo>
                  <a:lnTo>
                    <a:pt x="1457995" y="0"/>
                  </a:lnTo>
                  <a:lnTo>
                    <a:pt x="1457995" y="1640244"/>
                  </a:lnTo>
                  <a:lnTo>
                    <a:pt x="0" y="1640244"/>
                  </a:lnTo>
                  <a:close/>
                </a:path>
              </a:pathLst>
            </a:custGeom>
            <a:blipFill>
              <a:blip r:embed="rId2"/>
              <a:stretch>
                <a:fillRect t="-219" b="-21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72042" y="666750"/>
            <a:ext cx="6886575" cy="6160081"/>
            <a:chOff x="0" y="0"/>
            <a:chExt cx="9182100" cy="8213441"/>
          </a:xfrm>
        </p:grpSpPr>
        <p:sp>
          <p:nvSpPr>
            <p:cNvPr id="5" name="TextBox 5"/>
            <p:cNvSpPr txBox="1"/>
            <p:nvPr/>
          </p:nvSpPr>
          <p:spPr>
            <a:xfrm>
              <a:off x="0" y="3224953"/>
              <a:ext cx="9167398" cy="1308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00"/>
                </a:lnSpc>
              </a:pPr>
              <a:r>
                <a:rPr lang="en-US" sz="3000" b="1">
                  <a:solidFill>
                    <a:srgbClr val="4A90E2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Building habits of consistency to achieve long-term goals and success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631531"/>
              <a:ext cx="9182100" cy="2581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Consistency beats intensity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Iterate after weak feedback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Keep momentum through milestones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Define weekly “wins”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Show up, even when progress is slow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9175044" cy="2788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920"/>
                </a:lnSpc>
              </a:pPr>
              <a:r>
                <a:rPr lang="en-US" sz="7200" b="1">
                  <a:solidFill>
                    <a:srgbClr val="1F375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Determination &amp; Persistence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1457995" cy="16402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7995" cy="1640244"/>
            </a:xfrm>
            <a:custGeom>
              <a:avLst/>
              <a:gdLst/>
              <a:ahLst/>
              <a:cxnLst/>
              <a:rect l="l" t="t" r="r" b="b"/>
              <a:pathLst>
                <a:path w="1457995" h="1640244">
                  <a:moveTo>
                    <a:pt x="0" y="0"/>
                  </a:moveTo>
                  <a:lnTo>
                    <a:pt x="1457995" y="0"/>
                  </a:lnTo>
                  <a:lnTo>
                    <a:pt x="1457995" y="1640244"/>
                  </a:lnTo>
                  <a:lnTo>
                    <a:pt x="0" y="1640244"/>
                  </a:lnTo>
                  <a:close/>
                </a:path>
              </a:pathLst>
            </a:custGeom>
            <a:blipFill>
              <a:blip r:embed="rId2"/>
              <a:stretch>
                <a:fillRect t="-219" b="-21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72042" y="666750"/>
            <a:ext cx="6886575" cy="5129476"/>
            <a:chOff x="0" y="0"/>
            <a:chExt cx="9182100" cy="6839301"/>
          </a:xfrm>
        </p:grpSpPr>
        <p:sp>
          <p:nvSpPr>
            <p:cNvPr id="5" name="TextBox 5"/>
            <p:cNvSpPr txBox="1"/>
            <p:nvPr/>
          </p:nvSpPr>
          <p:spPr>
            <a:xfrm>
              <a:off x="0" y="1711113"/>
              <a:ext cx="9167398" cy="1968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00"/>
                </a:lnSpc>
              </a:pPr>
              <a:r>
                <a:rPr lang="en-US" sz="3000" b="1">
                  <a:solidFill>
                    <a:srgbClr val="4A90E2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Leveraging available assets to maximize problem-solving capabilities and outcomes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778091"/>
              <a:ext cx="9182100" cy="20612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Use time effectively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Repurpose existing tools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Leverage networks and relationships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Combine skills for innovative solutions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525"/>
              <a:ext cx="9175044" cy="12655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930"/>
                </a:lnSpc>
              </a:pPr>
              <a:r>
                <a:rPr lang="en-US" sz="6300" b="1">
                  <a:solidFill>
                    <a:srgbClr val="1F375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Resourcefulness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1457995" cy="16402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7995" cy="1640244"/>
            </a:xfrm>
            <a:custGeom>
              <a:avLst/>
              <a:gdLst/>
              <a:ahLst/>
              <a:cxnLst/>
              <a:rect l="l" t="t" r="r" b="b"/>
              <a:pathLst>
                <a:path w="1457995" h="1640244">
                  <a:moveTo>
                    <a:pt x="0" y="0"/>
                  </a:moveTo>
                  <a:lnTo>
                    <a:pt x="1457995" y="0"/>
                  </a:lnTo>
                  <a:lnTo>
                    <a:pt x="1457995" y="1640244"/>
                  </a:lnTo>
                  <a:lnTo>
                    <a:pt x="0" y="1640244"/>
                  </a:lnTo>
                  <a:close/>
                </a:path>
              </a:pathLst>
            </a:custGeom>
            <a:blipFill>
              <a:blip r:embed="rId2"/>
              <a:stretch>
                <a:fillRect t="-219" b="-21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72042" y="666750"/>
            <a:ext cx="6886575" cy="6008316"/>
            <a:chOff x="0" y="0"/>
            <a:chExt cx="9182100" cy="8011088"/>
          </a:xfrm>
        </p:grpSpPr>
        <p:sp>
          <p:nvSpPr>
            <p:cNvPr id="5" name="TextBox 5"/>
            <p:cNvSpPr txBox="1"/>
            <p:nvPr/>
          </p:nvSpPr>
          <p:spPr>
            <a:xfrm>
              <a:off x="0" y="3543300"/>
              <a:ext cx="9167398" cy="1308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00"/>
                </a:lnSpc>
              </a:pPr>
              <a:r>
                <a:rPr lang="en-US" sz="3000" b="1">
                  <a:solidFill>
                    <a:srgbClr val="4A90E2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Ongoing skill-building and curiosity to expand your entrepreneurial capacity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949878"/>
              <a:ext cx="9182100" cy="20612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Curiosity expands what's feasible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Build breadth to see opportunities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Learn from action through reflection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Use a weekly 5-minute review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9175044" cy="3116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800"/>
                </a:lnSpc>
              </a:pPr>
              <a:r>
                <a:rPr lang="en-US" sz="8000" b="1">
                  <a:solidFill>
                    <a:srgbClr val="1F375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Continuous Learning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1457995" cy="16402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7995" cy="1640244"/>
            </a:xfrm>
            <a:custGeom>
              <a:avLst/>
              <a:gdLst/>
              <a:ahLst/>
              <a:cxnLst/>
              <a:rect l="l" t="t" r="r" b="b"/>
              <a:pathLst>
                <a:path w="1457995" h="1640244">
                  <a:moveTo>
                    <a:pt x="0" y="0"/>
                  </a:moveTo>
                  <a:lnTo>
                    <a:pt x="1457995" y="0"/>
                  </a:lnTo>
                  <a:lnTo>
                    <a:pt x="1457995" y="1640244"/>
                  </a:lnTo>
                  <a:lnTo>
                    <a:pt x="0" y="1640244"/>
                  </a:lnTo>
                  <a:close/>
                </a:path>
              </a:pathLst>
            </a:custGeom>
            <a:blipFill>
              <a:blip r:embed="rId2"/>
              <a:stretch>
                <a:fillRect l="-6249" r="-624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72042" y="666750"/>
            <a:ext cx="6886575" cy="7237041"/>
            <a:chOff x="0" y="0"/>
            <a:chExt cx="9182100" cy="9649388"/>
          </a:xfrm>
        </p:grpSpPr>
        <p:sp>
          <p:nvSpPr>
            <p:cNvPr id="5" name="TextBox 5"/>
            <p:cNvSpPr txBox="1"/>
            <p:nvPr/>
          </p:nvSpPr>
          <p:spPr>
            <a:xfrm>
              <a:off x="0" y="2057400"/>
              <a:ext cx="9167398" cy="1308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00"/>
                </a:lnSpc>
              </a:pPr>
              <a:r>
                <a:rPr lang="en-US" sz="3000" b="1">
                  <a:solidFill>
                    <a:srgbClr val="4A90E2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Engaging group activities to practice entrepreneurial thinking and skills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463978"/>
              <a:ext cx="9182100" cy="51854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Opportunity safari: List 10 frictions experienced this week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Means-to-next-step: Design a 48-hour experiment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Bricolage prototype challenge: Build a prototype using existing materials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Feasible + desirable scorecard: Rate an idea 1–5 and pick an action</a:t>
              </a:r>
            </a:p>
            <a:p>
              <a:pPr algn="l">
                <a:lnSpc>
                  <a:spcPts val="3120"/>
                </a:lnSpc>
              </a:pPr>
              <a:endParaRPr lang="en-US" sz="2400" u="none" strike="noStrike">
                <a:solidFill>
                  <a:srgbClr val="1F3752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algn="l">
                <a:lnSpc>
                  <a:spcPts val="3120"/>
                </a:lnSpc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Click here to read more about these activities.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9175044" cy="1630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800"/>
                </a:lnSpc>
              </a:pPr>
              <a:r>
                <a:rPr lang="en-US" sz="8000" b="1">
                  <a:solidFill>
                    <a:srgbClr val="1F375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Mini Toolkit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512676"/>
            <a:chOff x="0" y="0"/>
            <a:chExt cx="1457995" cy="16762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7995" cy="1676228"/>
            </a:xfrm>
            <a:custGeom>
              <a:avLst/>
              <a:gdLst/>
              <a:ahLst/>
              <a:cxnLst/>
              <a:rect l="l" t="t" r="r" b="b"/>
              <a:pathLst>
                <a:path w="1457995" h="1676228">
                  <a:moveTo>
                    <a:pt x="0" y="0"/>
                  </a:moveTo>
                  <a:lnTo>
                    <a:pt x="1457995" y="0"/>
                  </a:lnTo>
                  <a:lnTo>
                    <a:pt x="1457995" y="1676228"/>
                  </a:lnTo>
                  <a:lnTo>
                    <a:pt x="0" y="1676228"/>
                  </a:lnTo>
                  <a:close/>
                </a:path>
              </a:pathLst>
            </a:custGeom>
            <a:blipFill>
              <a:blip r:embed="rId2"/>
              <a:stretch>
                <a:fillRect l="-11191" r="-6419" b="-229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672042" y="2989935"/>
            <a:ext cx="6875548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00"/>
              </a:lnSpc>
            </a:pPr>
            <a:r>
              <a:rPr lang="en-US" sz="3000" b="1">
                <a:solidFill>
                  <a:srgbClr val="4A90E2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Cultivating a mindset to identify opportunities and take action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61015" y="7386462"/>
            <a:ext cx="6886575" cy="155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120"/>
              </a:lnSpc>
              <a:buFont typeface="Arial"/>
              <a:buChar char="•"/>
            </a:pPr>
            <a:r>
              <a:rPr lang="en-US" sz="2400" u="none" strike="noStrike">
                <a:solidFill>
                  <a:srgbClr val="1F3752"/>
                </a:solidFill>
                <a:latin typeface="Proxima Nova"/>
                <a:ea typeface="Proxima Nova"/>
                <a:cs typeface="Proxima Nova"/>
                <a:sym typeface="Proxima Nova"/>
              </a:rPr>
              <a:t>Notice problems and patterns</a:t>
            </a:r>
          </a:p>
          <a:p>
            <a:pPr marL="518160" lvl="1" indent="-259080" algn="l">
              <a:lnSpc>
                <a:spcPts val="3120"/>
              </a:lnSpc>
              <a:buFont typeface="Arial"/>
              <a:buChar char="•"/>
            </a:pPr>
            <a:r>
              <a:rPr lang="en-US" sz="2400" u="none" strike="noStrike">
                <a:solidFill>
                  <a:srgbClr val="1F3752"/>
                </a:solidFill>
                <a:latin typeface="Proxima Nova"/>
                <a:ea typeface="Proxima Nova"/>
                <a:cs typeface="Proxima Nova"/>
                <a:sym typeface="Proxima Nova"/>
              </a:rPr>
              <a:t>Visualize potential solutions</a:t>
            </a:r>
          </a:p>
          <a:p>
            <a:pPr marL="518160" lvl="1" indent="-259080" algn="l">
              <a:lnSpc>
                <a:spcPts val="3120"/>
              </a:lnSpc>
              <a:buFont typeface="Arial"/>
              <a:buChar char="•"/>
            </a:pPr>
            <a:r>
              <a:rPr lang="en-US" sz="2400" u="none" strike="noStrike">
                <a:solidFill>
                  <a:srgbClr val="1F3752"/>
                </a:solidFill>
                <a:latin typeface="Proxima Nova"/>
                <a:ea typeface="Proxima Nova"/>
                <a:cs typeface="Proxima Nova"/>
                <a:sym typeface="Proxima Nova"/>
              </a:rPr>
              <a:t>Take small steps to test ideas</a:t>
            </a:r>
          </a:p>
          <a:p>
            <a:pPr marL="518160" lvl="1" indent="-259080" algn="l">
              <a:lnSpc>
                <a:spcPts val="3120"/>
              </a:lnSpc>
              <a:buFont typeface="Arial"/>
              <a:buChar char="•"/>
            </a:pPr>
            <a:r>
              <a:rPr lang="en-US" sz="2400" u="none" strike="noStrike">
                <a:solidFill>
                  <a:srgbClr val="1F3752"/>
                </a:solidFill>
                <a:latin typeface="Proxima Nova"/>
                <a:ea typeface="Proxima Nova"/>
                <a:cs typeface="Proxima Nova"/>
                <a:sym typeface="Proxima Nova"/>
              </a:rPr>
              <a:t>Learn through real-world experiences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2042" y="676275"/>
            <a:ext cx="8066083" cy="2161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95"/>
              </a:lnSpc>
            </a:pPr>
            <a:r>
              <a:rPr lang="en-US" sz="7450" b="1">
                <a:solidFill>
                  <a:srgbClr val="1F3752"/>
                </a:solidFill>
                <a:latin typeface="Poppins Bold"/>
                <a:ea typeface="Poppins Bold"/>
                <a:cs typeface="Poppins Bold"/>
                <a:sym typeface="Poppins Bold"/>
              </a:rPr>
              <a:t>Thinking Like an Entrepreneur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1457995" cy="16402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7995" cy="1640244"/>
            </a:xfrm>
            <a:custGeom>
              <a:avLst/>
              <a:gdLst/>
              <a:ahLst/>
              <a:cxnLst/>
              <a:rect l="l" t="t" r="r" b="b"/>
              <a:pathLst>
                <a:path w="1457995" h="1640244">
                  <a:moveTo>
                    <a:pt x="0" y="0"/>
                  </a:moveTo>
                  <a:lnTo>
                    <a:pt x="1457995" y="0"/>
                  </a:lnTo>
                  <a:lnTo>
                    <a:pt x="1457995" y="1640244"/>
                  </a:lnTo>
                  <a:lnTo>
                    <a:pt x="0" y="1640244"/>
                  </a:lnTo>
                  <a:close/>
                </a:path>
              </a:pathLst>
            </a:custGeom>
            <a:blipFill>
              <a:blip r:embed="rId2"/>
              <a:stretch>
                <a:fillRect l="-6249" r="-624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72042" y="666750"/>
            <a:ext cx="6886575" cy="6398841"/>
            <a:chOff x="0" y="0"/>
            <a:chExt cx="9182100" cy="8531788"/>
          </a:xfrm>
        </p:grpSpPr>
        <p:sp>
          <p:nvSpPr>
            <p:cNvPr id="5" name="TextBox 5"/>
            <p:cNvSpPr txBox="1"/>
            <p:nvPr/>
          </p:nvSpPr>
          <p:spPr>
            <a:xfrm>
              <a:off x="0" y="3543300"/>
              <a:ext cx="9167398" cy="1308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00"/>
                </a:lnSpc>
              </a:pPr>
              <a:r>
                <a:rPr lang="en-US" sz="3000" b="1">
                  <a:solidFill>
                    <a:srgbClr val="4A90E2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Understanding where opportunities arise in markets and products is crucial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949878"/>
              <a:ext cx="9182100" cy="2581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New market: existing solutions for new audiences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New product: better solutions for existing audiences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Novel solution: new products for new markets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9175044" cy="3116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800"/>
                </a:lnSpc>
              </a:pPr>
              <a:r>
                <a:rPr lang="en-US" sz="8000" b="1">
                  <a:solidFill>
                    <a:srgbClr val="1F375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Opportunity Patterns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1457995" cy="16402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7995" cy="1640244"/>
            </a:xfrm>
            <a:custGeom>
              <a:avLst/>
              <a:gdLst/>
              <a:ahLst/>
              <a:cxnLst/>
              <a:rect l="l" t="t" r="r" b="b"/>
              <a:pathLst>
                <a:path w="1457995" h="1640244">
                  <a:moveTo>
                    <a:pt x="0" y="0"/>
                  </a:moveTo>
                  <a:lnTo>
                    <a:pt x="1457995" y="0"/>
                  </a:lnTo>
                  <a:lnTo>
                    <a:pt x="1457995" y="1640244"/>
                  </a:lnTo>
                  <a:lnTo>
                    <a:pt x="0" y="1640244"/>
                  </a:lnTo>
                  <a:close/>
                </a:path>
              </a:pathLst>
            </a:custGeom>
            <a:blipFill>
              <a:blip r:embed="rId2"/>
              <a:stretch>
                <a:fillRect l="-6249" r="-624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72042" y="666750"/>
            <a:ext cx="6886575" cy="7122741"/>
            <a:chOff x="0" y="0"/>
            <a:chExt cx="9182100" cy="9496988"/>
          </a:xfrm>
        </p:grpSpPr>
        <p:sp>
          <p:nvSpPr>
            <p:cNvPr id="5" name="TextBox 5"/>
            <p:cNvSpPr txBox="1"/>
            <p:nvPr/>
          </p:nvSpPr>
          <p:spPr>
            <a:xfrm>
              <a:off x="0" y="5029200"/>
              <a:ext cx="9167398" cy="1308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00"/>
                </a:lnSpc>
              </a:pPr>
              <a:r>
                <a:rPr lang="en-US" sz="3000" b="1">
                  <a:solidFill>
                    <a:srgbClr val="4A90E2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Transform entrepreneurial insights into actionable steps for success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7435778"/>
              <a:ext cx="9182100" cy="20612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Entrepreneurship = small steps that create learning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Notice → Evaluate → Act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Don’t wait for certainty; design the next test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9175044" cy="4602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800"/>
                </a:lnSpc>
              </a:pPr>
              <a:r>
                <a:rPr lang="en-US" sz="8000" b="1">
                  <a:solidFill>
                    <a:srgbClr val="1F375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From Noticing to Doing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1457995" cy="16402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7995" cy="1640244"/>
            </a:xfrm>
            <a:custGeom>
              <a:avLst/>
              <a:gdLst/>
              <a:ahLst/>
              <a:cxnLst/>
              <a:rect l="l" t="t" r="r" b="b"/>
              <a:pathLst>
                <a:path w="1457995" h="1640244">
                  <a:moveTo>
                    <a:pt x="0" y="0"/>
                  </a:moveTo>
                  <a:lnTo>
                    <a:pt x="1457995" y="0"/>
                  </a:lnTo>
                  <a:lnTo>
                    <a:pt x="1457995" y="1640244"/>
                  </a:lnTo>
                  <a:lnTo>
                    <a:pt x="0" y="1640244"/>
                  </a:lnTo>
                  <a:close/>
                </a:path>
              </a:pathLst>
            </a:custGeom>
            <a:blipFill>
              <a:blip r:embed="rId2"/>
              <a:stretch>
                <a:fillRect l="-6249" r="-624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72042" y="666750"/>
            <a:ext cx="6886575" cy="6894141"/>
            <a:chOff x="0" y="0"/>
            <a:chExt cx="9182100" cy="9192188"/>
          </a:xfrm>
        </p:grpSpPr>
        <p:sp>
          <p:nvSpPr>
            <p:cNvPr id="5" name="TextBox 5"/>
            <p:cNvSpPr txBox="1"/>
            <p:nvPr/>
          </p:nvSpPr>
          <p:spPr>
            <a:xfrm>
              <a:off x="0" y="3543300"/>
              <a:ext cx="9167398" cy="1968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00"/>
                </a:lnSpc>
              </a:pPr>
              <a:r>
                <a:rPr lang="en-US" sz="3000" b="1">
                  <a:solidFill>
                    <a:srgbClr val="4A90E2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Identify the key indicators of entrepreneurial opportunities in daily life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6610278"/>
              <a:ext cx="9182100" cy="2581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Repeated complaints indicating unmet needs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Workarounds that reveal existing frustrations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Changes in technology, rules, or trends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Mismatches between desires and available solutions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9175044" cy="3116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800"/>
                </a:lnSpc>
              </a:pPr>
              <a:r>
                <a:rPr lang="en-US" sz="8000" b="1">
                  <a:solidFill>
                    <a:srgbClr val="1F375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Attention Signals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1457995" cy="16402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7995" cy="1640244"/>
            </a:xfrm>
            <a:custGeom>
              <a:avLst/>
              <a:gdLst/>
              <a:ahLst/>
              <a:cxnLst/>
              <a:rect l="l" t="t" r="r" b="b"/>
              <a:pathLst>
                <a:path w="1457995" h="1640244">
                  <a:moveTo>
                    <a:pt x="0" y="0"/>
                  </a:moveTo>
                  <a:lnTo>
                    <a:pt x="1457995" y="0"/>
                  </a:lnTo>
                  <a:lnTo>
                    <a:pt x="1457995" y="1640244"/>
                  </a:lnTo>
                  <a:lnTo>
                    <a:pt x="0" y="1640244"/>
                  </a:lnTo>
                  <a:close/>
                </a:path>
              </a:pathLst>
            </a:custGeom>
            <a:blipFill>
              <a:blip r:embed="rId2"/>
              <a:stretch>
                <a:fillRect t="-219" b="-21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72042" y="666750"/>
            <a:ext cx="6886575" cy="6789366"/>
            <a:chOff x="0" y="0"/>
            <a:chExt cx="9182100" cy="9052488"/>
          </a:xfrm>
        </p:grpSpPr>
        <p:sp>
          <p:nvSpPr>
            <p:cNvPr id="5" name="TextBox 5"/>
            <p:cNvSpPr txBox="1"/>
            <p:nvPr/>
          </p:nvSpPr>
          <p:spPr>
            <a:xfrm>
              <a:off x="0" y="3543300"/>
              <a:ext cx="9167398" cy="1308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00"/>
                </a:lnSpc>
              </a:pPr>
              <a:r>
                <a:rPr lang="en-US" sz="3000" b="1">
                  <a:solidFill>
                    <a:srgbClr val="4A90E2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Assessing feasibility and desirability for entrepreneurial opportunities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949878"/>
              <a:ext cx="9182100" cy="3102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Feasibility: Can it be done with available resources?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Desirability: Do people want it enough to adopt or pay?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Ask users: Who would use it first and how often?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9175044" cy="3116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800"/>
                </a:lnSpc>
              </a:pPr>
              <a:r>
                <a:rPr lang="en-US" sz="8000" b="1">
                  <a:solidFill>
                    <a:srgbClr val="1F375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Evaluation Criteria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13690" y="0"/>
            <a:ext cx="10174310" cy="10287000"/>
            <a:chOff x="0" y="0"/>
            <a:chExt cx="1622276" cy="1640244"/>
          </a:xfrm>
        </p:grpSpPr>
        <p:sp>
          <p:nvSpPr>
            <p:cNvPr id="3" name="Freeform 3"/>
            <p:cNvSpPr/>
            <p:nvPr/>
          </p:nvSpPr>
          <p:spPr>
            <a:xfrm rot="-24000">
              <a:off x="-5706" y="-5643"/>
              <a:ext cx="1633687" cy="1651530"/>
            </a:xfrm>
            <a:custGeom>
              <a:avLst/>
              <a:gdLst/>
              <a:ahLst/>
              <a:cxnLst/>
              <a:rect l="l" t="t" r="r" b="b"/>
              <a:pathLst>
                <a:path w="1633687" h="1651530">
                  <a:moveTo>
                    <a:pt x="11451" y="0"/>
                  </a:moveTo>
                  <a:lnTo>
                    <a:pt x="1633688" y="11326"/>
                  </a:lnTo>
                  <a:lnTo>
                    <a:pt x="1622237" y="1651530"/>
                  </a:lnTo>
                  <a:lnTo>
                    <a:pt x="0" y="1640205"/>
                  </a:lnTo>
                  <a:close/>
                </a:path>
              </a:pathLst>
            </a:custGeom>
            <a:blipFill>
              <a:blip r:embed="rId2"/>
              <a:stretch>
                <a:fillRect r="-109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72042" y="666750"/>
            <a:ext cx="6886575" cy="6398841"/>
            <a:chOff x="0" y="0"/>
            <a:chExt cx="9182100" cy="8531788"/>
          </a:xfrm>
        </p:grpSpPr>
        <p:sp>
          <p:nvSpPr>
            <p:cNvPr id="5" name="TextBox 5"/>
            <p:cNvSpPr txBox="1"/>
            <p:nvPr/>
          </p:nvSpPr>
          <p:spPr>
            <a:xfrm>
              <a:off x="0" y="3543300"/>
              <a:ext cx="9167398" cy="1308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00"/>
                </a:lnSpc>
              </a:pPr>
              <a:r>
                <a:rPr lang="en-US" sz="3000" b="1">
                  <a:solidFill>
                    <a:srgbClr val="4A90E2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Design tests to learn quickly, not to achieve perfection.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949878"/>
              <a:ext cx="9182100" cy="2581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Conduct interviews with five target users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Create mockups to visualize solutions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Pilot with a small group for feedback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Deliver manually before building technology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Offer trial solutions to gauge interest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9175044" cy="3116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800"/>
                </a:lnSpc>
              </a:pPr>
              <a:r>
                <a:rPr lang="en-US" sz="8000" b="1">
                  <a:solidFill>
                    <a:srgbClr val="1F375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Take Small Steps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1457995" cy="16402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7995" cy="1640244"/>
            </a:xfrm>
            <a:custGeom>
              <a:avLst/>
              <a:gdLst/>
              <a:ahLst/>
              <a:cxnLst/>
              <a:rect l="l" t="t" r="r" b="b"/>
              <a:pathLst>
                <a:path w="1457995" h="1640244">
                  <a:moveTo>
                    <a:pt x="0" y="0"/>
                  </a:moveTo>
                  <a:lnTo>
                    <a:pt x="1457995" y="0"/>
                  </a:lnTo>
                  <a:lnTo>
                    <a:pt x="1457995" y="1640244"/>
                  </a:lnTo>
                  <a:lnTo>
                    <a:pt x="0" y="1640244"/>
                  </a:lnTo>
                  <a:close/>
                </a:path>
              </a:pathLst>
            </a:custGeom>
            <a:blipFill>
              <a:blip r:embed="rId2"/>
              <a:stretch>
                <a:fillRect l="-6249" r="-624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72042" y="666750"/>
            <a:ext cx="6886575" cy="7618041"/>
            <a:chOff x="0" y="0"/>
            <a:chExt cx="9182100" cy="10157388"/>
          </a:xfrm>
        </p:grpSpPr>
        <p:sp>
          <p:nvSpPr>
            <p:cNvPr id="5" name="TextBox 5"/>
            <p:cNvSpPr txBox="1"/>
            <p:nvPr/>
          </p:nvSpPr>
          <p:spPr>
            <a:xfrm>
              <a:off x="0" y="5029200"/>
              <a:ext cx="9167398" cy="1968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00"/>
                </a:lnSpc>
              </a:pPr>
              <a:r>
                <a:rPr lang="en-US" sz="3000" b="1">
                  <a:solidFill>
                    <a:srgbClr val="4A90E2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Four essential mental tools for entrepreneurial decision-making and action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8096178"/>
              <a:ext cx="9182100" cy="20612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Structural Thinking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Bricolage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Effectuation</a:t>
              </a:r>
            </a:p>
            <a:p>
              <a:pPr marL="518160" lvl="1" indent="-259080" algn="l">
                <a:lnSpc>
                  <a:spcPts val="3120"/>
                </a:lnSpc>
                <a:buFont typeface="Arial"/>
                <a:buChar char="•"/>
              </a:pPr>
              <a:r>
                <a:rPr lang="en-US" sz="2400" u="none" strike="noStrike">
                  <a:solidFill>
                    <a:srgbClr val="1F375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Cognitive Adaptability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9175044" cy="4602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800"/>
                </a:lnSpc>
              </a:pPr>
              <a:r>
                <a:rPr lang="en-US" sz="8000" b="1">
                  <a:solidFill>
                    <a:srgbClr val="1F375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Core Thinking Patterns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780</Words>
  <Application>Microsoft Macintosh PowerPoint</Application>
  <PresentationFormat>Custom</PresentationFormat>
  <Paragraphs>135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Proxima Nova Bold</vt:lpstr>
      <vt:lpstr>Poppins Bold</vt:lpstr>
      <vt:lpstr>Proxima Nova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- Thinking Like an Entrepreneur</dc:title>
  <dc:description>Presentation - Thinking Like an Entrepreneur</dc:description>
  <cp:lastModifiedBy>Liz Kheng-Chindavong</cp:lastModifiedBy>
  <cp:revision>1</cp:revision>
  <dcterms:created xsi:type="dcterms:W3CDTF">2006-08-16T00:00:00Z</dcterms:created>
  <dcterms:modified xsi:type="dcterms:W3CDTF">2026-01-13T22:37:11Z</dcterms:modified>
  <dc:identifier>DAG-VZt2FBU</dc:identifier>
</cp:coreProperties>
</file>