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1" r:id="rId18"/>
    <p:sldId id="272" r:id="rId19"/>
    <p:sldId id="273" r:id="rId20"/>
    <p:sldId id="274" r:id="rId21"/>
  </p:sldIdLst>
  <p:sldSz cx="18288000" cy="10287000"/>
  <p:notesSz cx="6858000" cy="9144000"/>
  <p:embeddedFontLst>
    <p:embeddedFont>
      <p:font typeface="Cooper BT Light" panose="0208050304030B020404" pitchFamily="18" charset="0"/>
      <p:regular r:id="rId22"/>
    </p:embeddedFont>
    <p:embeddedFont>
      <p:font typeface="Cooper BT Medium" panose="0208060305030B020404" pitchFamily="18" charset="0"/>
      <p:regular r:id="rId23"/>
    </p:embeddedFont>
    <p:embeddedFont>
      <p:font typeface="TT Interphases" panose="02000503020000020004" pitchFamily="2" charset="0"/>
      <p:regular r:id="rId24"/>
    </p:embeddedFont>
    <p:embeddedFont>
      <p:font typeface="TT Interphases Bold" panose="02000803060000020004" pitchFamily="2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48" autoAdjust="0"/>
  </p:normalViewPr>
  <p:slideViewPr>
    <p:cSldViewPr>
      <p:cViewPr varScale="1">
        <p:scale>
          <a:sx n="75" d="100"/>
          <a:sy n="75" d="100"/>
        </p:scale>
        <p:origin x="184" y="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267700" cy="10287000"/>
            <a:chOff x="0" y="0"/>
            <a:chExt cx="217750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77501" cy="2709333"/>
            </a:xfrm>
            <a:custGeom>
              <a:avLst/>
              <a:gdLst/>
              <a:ahLst/>
              <a:cxnLst/>
              <a:rect l="l" t="t" r="r" b="b"/>
              <a:pathLst>
                <a:path w="2177501" h="2709333">
                  <a:moveTo>
                    <a:pt x="0" y="0"/>
                  </a:moveTo>
                  <a:lnTo>
                    <a:pt x="2177501" y="0"/>
                  </a:lnTo>
                  <a:lnTo>
                    <a:pt x="217750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AF2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177501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296400" y="666750"/>
            <a:ext cx="8324850" cy="6015410"/>
            <a:chOff x="0" y="0"/>
            <a:chExt cx="11099800" cy="8020547"/>
          </a:xfrm>
        </p:grpSpPr>
        <p:sp>
          <p:nvSpPr>
            <p:cNvPr id="6" name="TextBox 6"/>
            <p:cNvSpPr txBox="1"/>
            <p:nvPr/>
          </p:nvSpPr>
          <p:spPr>
            <a:xfrm>
              <a:off x="0" y="7502387"/>
              <a:ext cx="110998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19"/>
                </a:lnSpc>
              </a:pPr>
              <a:r>
                <a:rPr lang="en-US" sz="2399" spc="-47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A virtual activity on innovation techniques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00025"/>
              <a:ext cx="11099800" cy="68408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899"/>
                </a:lnSpc>
              </a:pPr>
              <a:r>
                <a:rPr lang="en-US" sz="9899" spc="-197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The Entrepreneurial Toolbox Challenge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96400" y="8724859"/>
            <a:ext cx="8324850" cy="895391"/>
            <a:chOff x="0" y="0"/>
            <a:chExt cx="11099800" cy="1193854"/>
          </a:xfrm>
        </p:grpSpPr>
        <p:sp>
          <p:nvSpPr>
            <p:cNvPr id="9" name="TextBox 9"/>
            <p:cNvSpPr txBox="1"/>
            <p:nvPr/>
          </p:nvSpPr>
          <p:spPr>
            <a:xfrm>
              <a:off x="0" y="659184"/>
              <a:ext cx="11099800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Entrepreneurship Instructor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11099800" cy="5812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</a:pPr>
              <a:r>
                <a:rPr lang="en-US" sz="2800" b="1" dirty="0">
                  <a:solidFill>
                    <a:srgbClr val="000000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DR. KHENG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66750" y="666750"/>
            <a:ext cx="6886575" cy="8953500"/>
            <a:chOff x="0" y="0"/>
            <a:chExt cx="812800" cy="1056752"/>
          </a:xfrm>
        </p:grpSpPr>
        <p:sp>
          <p:nvSpPr>
            <p:cNvPr id="12" name="Freeform 12"/>
            <p:cNvSpPr/>
            <p:nvPr/>
          </p:nvSpPr>
          <p:spPr>
            <a:xfrm rot="-6000">
              <a:off x="-843" y="-630"/>
              <a:ext cx="814486" cy="1058013"/>
            </a:xfrm>
            <a:custGeom>
              <a:avLst/>
              <a:gdLst/>
              <a:ahLst/>
              <a:cxnLst/>
              <a:rect l="l" t="t" r="r" b="b"/>
              <a:pathLst>
                <a:path w="814486" h="1058013">
                  <a:moveTo>
                    <a:pt x="46734" y="0"/>
                  </a:moveTo>
                  <a:lnTo>
                    <a:pt x="769596" y="1262"/>
                  </a:lnTo>
                  <a:cubicBezTo>
                    <a:pt x="781523" y="1282"/>
                    <a:pt x="792952" y="6040"/>
                    <a:pt x="801371" y="14488"/>
                  </a:cubicBezTo>
                  <a:cubicBezTo>
                    <a:pt x="809789" y="22936"/>
                    <a:pt x="814507" y="34382"/>
                    <a:pt x="814486" y="46308"/>
                  </a:cubicBezTo>
                  <a:lnTo>
                    <a:pt x="812799" y="1013123"/>
                  </a:lnTo>
                  <a:cubicBezTo>
                    <a:pt x="812778" y="1025049"/>
                    <a:pt x="808020" y="1036479"/>
                    <a:pt x="799572" y="1044897"/>
                  </a:cubicBezTo>
                  <a:cubicBezTo>
                    <a:pt x="791124" y="1053316"/>
                    <a:pt x="779678" y="1058033"/>
                    <a:pt x="767752" y="1058012"/>
                  </a:cubicBezTo>
                  <a:lnTo>
                    <a:pt x="44890" y="1056751"/>
                  </a:lnTo>
                  <a:cubicBezTo>
                    <a:pt x="32963" y="1056730"/>
                    <a:pt x="21534" y="1051972"/>
                    <a:pt x="13115" y="1043524"/>
                  </a:cubicBezTo>
                  <a:cubicBezTo>
                    <a:pt x="4697" y="1035077"/>
                    <a:pt x="-21" y="1023631"/>
                    <a:pt x="0" y="1011704"/>
                  </a:cubicBezTo>
                  <a:lnTo>
                    <a:pt x="1687" y="44890"/>
                  </a:lnTo>
                  <a:cubicBezTo>
                    <a:pt x="1708" y="32963"/>
                    <a:pt x="6466" y="21534"/>
                    <a:pt x="14914" y="13115"/>
                  </a:cubicBezTo>
                  <a:cubicBezTo>
                    <a:pt x="23362" y="4697"/>
                    <a:pt x="34808" y="-21"/>
                    <a:pt x="46734" y="0"/>
                  </a:cubicBezTo>
                  <a:close/>
                </a:path>
              </a:pathLst>
            </a:custGeom>
            <a:blipFill>
              <a:blip r:embed="rId2"/>
              <a:stretch>
                <a:fillRect l="-112035" t="-112" r="-29036" b="-10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96400" y="3352800"/>
            <a:ext cx="8324850" cy="3827145"/>
            <a:chOff x="0" y="0"/>
            <a:chExt cx="11099800" cy="5102860"/>
          </a:xfrm>
        </p:grpSpPr>
        <p:sp>
          <p:nvSpPr>
            <p:cNvPr id="3" name="TextBox 3"/>
            <p:cNvSpPr txBox="1"/>
            <p:nvPr/>
          </p:nvSpPr>
          <p:spPr>
            <a:xfrm>
              <a:off x="0" y="3543300"/>
              <a:ext cx="11099800" cy="1559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</a:pP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In this step, identify the </a:t>
              </a:r>
              <a:r>
                <a:rPr lang="en-US" sz="2400" b="1" u="none" strike="noStrike" spc="-48">
                  <a:solidFill>
                    <a:srgbClr val="000000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problem</a:t>
              </a: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 of stress due to poor routines. The idea, </a:t>
              </a:r>
              <a:r>
                <a:rPr lang="en-US" sz="2400" b="1" u="none" strike="noStrike" spc="-48">
                  <a:solidFill>
                    <a:srgbClr val="000000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SnoozePal</a:t>
              </a: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, is a sleep support app featuring reminders to help users establish better sleep habits.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80975"/>
              <a:ext cx="11099800" cy="3341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500"/>
                </a:lnSpc>
                <a:spcBef>
                  <a:spcPct val="0"/>
                </a:spcBef>
              </a:pPr>
              <a:r>
                <a:rPr lang="en-US" sz="9500" u="none" strike="noStrike" spc="-190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Mini Pitch: Step 1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8267700" cy="10287000"/>
            <a:chOff x="0" y="0"/>
            <a:chExt cx="2177501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77501" cy="2709333"/>
            </a:xfrm>
            <a:custGeom>
              <a:avLst/>
              <a:gdLst/>
              <a:ahLst/>
              <a:cxnLst/>
              <a:rect l="l" t="t" r="r" b="b"/>
              <a:pathLst>
                <a:path w="2177501" h="2709333">
                  <a:moveTo>
                    <a:pt x="0" y="0"/>
                  </a:moveTo>
                  <a:lnTo>
                    <a:pt x="2177501" y="0"/>
                  </a:lnTo>
                  <a:lnTo>
                    <a:pt x="217750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AF2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177501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6750" y="666750"/>
            <a:ext cx="6886575" cy="8953500"/>
            <a:chOff x="0" y="0"/>
            <a:chExt cx="812800" cy="1056752"/>
          </a:xfrm>
        </p:grpSpPr>
        <p:sp>
          <p:nvSpPr>
            <p:cNvPr id="9" name="Freeform 9"/>
            <p:cNvSpPr/>
            <p:nvPr/>
          </p:nvSpPr>
          <p:spPr>
            <a:xfrm rot="54000">
              <a:off x="-7548" y="-5617"/>
              <a:ext cx="827897" cy="1067987"/>
            </a:xfrm>
            <a:custGeom>
              <a:avLst/>
              <a:gdLst/>
              <a:ahLst/>
              <a:cxnLst/>
              <a:rect l="l" t="t" r="r" b="b"/>
              <a:pathLst>
                <a:path w="827897" h="1067987">
                  <a:moveTo>
                    <a:pt x="44261" y="11359"/>
                  </a:moveTo>
                  <a:lnTo>
                    <a:pt x="767036" y="5"/>
                  </a:lnTo>
                  <a:cubicBezTo>
                    <a:pt x="778961" y="-182"/>
                    <a:pt x="790472" y="4375"/>
                    <a:pt x="799036" y="12675"/>
                  </a:cubicBezTo>
                  <a:cubicBezTo>
                    <a:pt x="807601" y="20975"/>
                    <a:pt x="812517" y="32337"/>
                    <a:pt x="812705" y="44261"/>
                  </a:cubicBezTo>
                  <a:lnTo>
                    <a:pt x="827891" y="1010958"/>
                  </a:lnTo>
                  <a:cubicBezTo>
                    <a:pt x="828078" y="1022883"/>
                    <a:pt x="823521" y="1034394"/>
                    <a:pt x="815221" y="1042958"/>
                  </a:cubicBezTo>
                  <a:cubicBezTo>
                    <a:pt x="806921" y="1051523"/>
                    <a:pt x="795559" y="1056440"/>
                    <a:pt x="783635" y="1056627"/>
                  </a:cubicBezTo>
                  <a:lnTo>
                    <a:pt x="60860" y="1067981"/>
                  </a:lnTo>
                  <a:cubicBezTo>
                    <a:pt x="48935" y="1068169"/>
                    <a:pt x="37424" y="1063611"/>
                    <a:pt x="28860" y="1055312"/>
                  </a:cubicBezTo>
                  <a:cubicBezTo>
                    <a:pt x="20295" y="1047012"/>
                    <a:pt x="15379" y="1035650"/>
                    <a:pt x="15191" y="1023725"/>
                  </a:cubicBezTo>
                  <a:lnTo>
                    <a:pt x="5" y="57028"/>
                  </a:lnTo>
                  <a:cubicBezTo>
                    <a:pt x="-182" y="45103"/>
                    <a:pt x="4375" y="33593"/>
                    <a:pt x="12675" y="25028"/>
                  </a:cubicBezTo>
                  <a:cubicBezTo>
                    <a:pt x="20975" y="16463"/>
                    <a:pt x="32337" y="11547"/>
                    <a:pt x="44261" y="11359"/>
                  </a:cubicBezTo>
                  <a:close/>
                </a:path>
              </a:pathLst>
            </a:custGeom>
            <a:blipFill>
              <a:blip r:embed="rId2"/>
              <a:stretch>
                <a:fillRect l="-40818" t="-814" r="-61869" b="-367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 rot="-10800000">
            <a:off x="6115050" y="8971632"/>
            <a:ext cx="1438275" cy="1315368"/>
          </a:xfrm>
          <a:custGeom>
            <a:avLst/>
            <a:gdLst/>
            <a:ahLst/>
            <a:cxnLst/>
            <a:rect l="l" t="t" r="r" b="b"/>
            <a:pathLst>
              <a:path w="1438275" h="1315368">
                <a:moveTo>
                  <a:pt x="0" y="0"/>
                </a:moveTo>
                <a:lnTo>
                  <a:pt x="1438275" y="0"/>
                </a:lnTo>
                <a:lnTo>
                  <a:pt x="1438275" y="1315368"/>
                </a:lnTo>
                <a:lnTo>
                  <a:pt x="0" y="13153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73009" y="666750"/>
            <a:ext cx="9148241" cy="8953500"/>
            <a:chOff x="0" y="0"/>
            <a:chExt cx="2409413" cy="23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9413" cy="2358124"/>
            </a:xfrm>
            <a:custGeom>
              <a:avLst/>
              <a:gdLst/>
              <a:ahLst/>
              <a:cxnLst/>
              <a:rect l="l" t="t" r="r" b="b"/>
              <a:pathLst>
                <a:path w="2409413" h="2358124">
                  <a:moveTo>
                    <a:pt x="33851" y="0"/>
                  </a:moveTo>
                  <a:lnTo>
                    <a:pt x="2375562" y="0"/>
                  </a:lnTo>
                  <a:cubicBezTo>
                    <a:pt x="2394258" y="0"/>
                    <a:pt x="2409413" y="15156"/>
                    <a:pt x="2409413" y="33851"/>
                  </a:cubicBezTo>
                  <a:lnTo>
                    <a:pt x="2409413" y="2324272"/>
                  </a:lnTo>
                  <a:cubicBezTo>
                    <a:pt x="2409413" y="2342968"/>
                    <a:pt x="2394258" y="2358124"/>
                    <a:pt x="2375562" y="2358124"/>
                  </a:cubicBezTo>
                  <a:lnTo>
                    <a:pt x="33851" y="2358124"/>
                  </a:lnTo>
                  <a:cubicBezTo>
                    <a:pt x="24873" y="2358124"/>
                    <a:pt x="16263" y="2354557"/>
                    <a:pt x="9915" y="2348209"/>
                  </a:cubicBezTo>
                  <a:cubicBezTo>
                    <a:pt x="3566" y="2341861"/>
                    <a:pt x="0" y="2333250"/>
                    <a:pt x="0" y="2324272"/>
                  </a:cubicBezTo>
                  <a:lnTo>
                    <a:pt x="0" y="33851"/>
                  </a:lnTo>
                  <a:cubicBezTo>
                    <a:pt x="0" y="15156"/>
                    <a:pt x="15156" y="0"/>
                    <a:pt x="33851" y="0"/>
                  </a:cubicBezTo>
                  <a:close/>
                </a:path>
              </a:pathLst>
            </a:custGeom>
            <a:solidFill>
              <a:srgbClr val="DA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09413" cy="23866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6750" y="666750"/>
            <a:ext cx="6886575" cy="3048001"/>
            <a:chOff x="0" y="0"/>
            <a:chExt cx="9182100" cy="4064001"/>
          </a:xfrm>
        </p:grpSpPr>
        <p:sp>
          <p:nvSpPr>
            <p:cNvPr id="6" name="TextBox 6"/>
            <p:cNvSpPr txBox="1"/>
            <p:nvPr/>
          </p:nvSpPr>
          <p:spPr>
            <a:xfrm>
              <a:off x="0" y="3545841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b="1" u="none" strike="noStrike" spc="-48">
                  <a:solidFill>
                    <a:srgbClr val="000000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Utilizing innovation frameworks for your pitch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71450"/>
              <a:ext cx="9182100" cy="29866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499"/>
                </a:lnSpc>
                <a:spcBef>
                  <a:spcPct val="0"/>
                </a:spcBef>
              </a:pPr>
              <a:r>
                <a:rPr lang="en-US" sz="8499" u="none" strike="noStrike" spc="-169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Apply Mindsets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96400" y="1562100"/>
            <a:ext cx="6886575" cy="1294130"/>
            <a:chOff x="0" y="0"/>
            <a:chExt cx="9182100" cy="1725506"/>
          </a:xfrm>
        </p:grpSpPr>
        <p:sp>
          <p:nvSpPr>
            <p:cNvPr id="9" name="TextBox 9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Bricolage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86646"/>
              <a:ext cx="9182100" cy="1038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Leverage available resources to create unique solutions.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296400" y="3354706"/>
            <a:ext cx="6886575" cy="903605"/>
            <a:chOff x="0" y="0"/>
            <a:chExt cx="9182100" cy="1204806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Effectuation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686646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Start with existing means and adapt as needed.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296400" y="5144135"/>
            <a:ext cx="6886575" cy="903605"/>
            <a:chOff x="0" y="0"/>
            <a:chExt cx="9182100" cy="1204806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Structural Thinking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686646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Identify patterns and gaps within existing systems.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296400" y="6933565"/>
            <a:ext cx="6886575" cy="903605"/>
            <a:chOff x="0" y="0"/>
            <a:chExt cx="9182100" cy="1204806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Key Features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686646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Focus on essential aspects that drive your idea.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-700808" y="6607510"/>
            <a:ext cx="3459016" cy="4461104"/>
          </a:xfrm>
          <a:custGeom>
            <a:avLst/>
            <a:gdLst/>
            <a:ahLst/>
            <a:cxnLst/>
            <a:rect l="l" t="t" r="r" b="b"/>
            <a:pathLst>
              <a:path w="3459016" h="4461104">
                <a:moveTo>
                  <a:pt x="0" y="0"/>
                </a:moveTo>
                <a:lnTo>
                  <a:pt x="3459016" y="0"/>
                </a:lnTo>
                <a:lnTo>
                  <a:pt x="3459016" y="4461105"/>
                </a:lnTo>
                <a:lnTo>
                  <a:pt x="0" y="44611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73009" y="666750"/>
            <a:ext cx="9148241" cy="8953500"/>
            <a:chOff x="0" y="0"/>
            <a:chExt cx="2409413" cy="23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9413" cy="2358124"/>
            </a:xfrm>
            <a:custGeom>
              <a:avLst/>
              <a:gdLst/>
              <a:ahLst/>
              <a:cxnLst/>
              <a:rect l="l" t="t" r="r" b="b"/>
              <a:pathLst>
                <a:path w="2409413" h="2358124">
                  <a:moveTo>
                    <a:pt x="33851" y="0"/>
                  </a:moveTo>
                  <a:lnTo>
                    <a:pt x="2375562" y="0"/>
                  </a:lnTo>
                  <a:cubicBezTo>
                    <a:pt x="2394258" y="0"/>
                    <a:pt x="2409413" y="15156"/>
                    <a:pt x="2409413" y="33851"/>
                  </a:cubicBezTo>
                  <a:lnTo>
                    <a:pt x="2409413" y="2324272"/>
                  </a:lnTo>
                  <a:cubicBezTo>
                    <a:pt x="2409413" y="2342968"/>
                    <a:pt x="2394258" y="2358124"/>
                    <a:pt x="2375562" y="2358124"/>
                  </a:cubicBezTo>
                  <a:lnTo>
                    <a:pt x="33851" y="2358124"/>
                  </a:lnTo>
                  <a:cubicBezTo>
                    <a:pt x="24873" y="2358124"/>
                    <a:pt x="16263" y="2354557"/>
                    <a:pt x="9915" y="2348209"/>
                  </a:cubicBezTo>
                  <a:cubicBezTo>
                    <a:pt x="3566" y="2341861"/>
                    <a:pt x="0" y="2333250"/>
                    <a:pt x="0" y="2324272"/>
                  </a:cubicBezTo>
                  <a:lnTo>
                    <a:pt x="0" y="33851"/>
                  </a:lnTo>
                  <a:cubicBezTo>
                    <a:pt x="0" y="15156"/>
                    <a:pt x="15156" y="0"/>
                    <a:pt x="33851" y="0"/>
                  </a:cubicBezTo>
                  <a:close/>
                </a:path>
              </a:pathLst>
            </a:custGeom>
            <a:solidFill>
              <a:srgbClr val="DA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09413" cy="23866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6750" y="666750"/>
            <a:ext cx="6886575" cy="3048001"/>
            <a:chOff x="0" y="0"/>
            <a:chExt cx="9182100" cy="4064001"/>
          </a:xfrm>
        </p:grpSpPr>
        <p:sp>
          <p:nvSpPr>
            <p:cNvPr id="6" name="TextBox 6"/>
            <p:cNvSpPr txBox="1"/>
            <p:nvPr/>
          </p:nvSpPr>
          <p:spPr>
            <a:xfrm>
              <a:off x="0" y="3545841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b="1" u="none" strike="noStrike" spc="-48">
                  <a:solidFill>
                    <a:srgbClr val="000000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Key components of an effective pitch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71450"/>
              <a:ext cx="9182100" cy="29866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499"/>
                </a:lnSpc>
                <a:spcBef>
                  <a:spcPct val="0"/>
                </a:spcBef>
              </a:pPr>
              <a:r>
                <a:rPr lang="en-US" sz="8499" u="none" strike="noStrike" spc="-169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Mini Pitch Process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96400" y="1562100"/>
            <a:ext cx="6886575" cy="903605"/>
            <a:chOff x="0" y="0"/>
            <a:chExt cx="9182100" cy="1204806"/>
          </a:xfrm>
        </p:grpSpPr>
        <p:sp>
          <p:nvSpPr>
            <p:cNvPr id="9" name="TextBox 9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Name &amp; Audience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86646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Clearly state your idea and target audience.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296400" y="3354706"/>
            <a:ext cx="6886575" cy="903605"/>
            <a:chOff x="0" y="0"/>
            <a:chExt cx="9182100" cy="1204806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What &amp; Why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686646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Explain the solution and its significance to users.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296400" y="5144135"/>
            <a:ext cx="6886575" cy="903605"/>
            <a:chOff x="0" y="0"/>
            <a:chExt cx="9182100" cy="1204806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Pilot &amp; Learn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686646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Outline how you will test and gather feedback.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296400" y="6933565"/>
            <a:ext cx="6886575" cy="903605"/>
            <a:chOff x="0" y="0"/>
            <a:chExt cx="9182100" cy="1204806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Scale Up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686646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Discuss the potential for growth and expansion.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-700808" y="6607510"/>
            <a:ext cx="3459016" cy="4461104"/>
          </a:xfrm>
          <a:custGeom>
            <a:avLst/>
            <a:gdLst/>
            <a:ahLst/>
            <a:cxnLst/>
            <a:rect l="l" t="t" r="r" b="b"/>
            <a:pathLst>
              <a:path w="3459016" h="4461104">
                <a:moveTo>
                  <a:pt x="0" y="0"/>
                </a:moveTo>
                <a:lnTo>
                  <a:pt x="3459016" y="0"/>
                </a:lnTo>
                <a:lnTo>
                  <a:pt x="3459016" y="4461105"/>
                </a:lnTo>
                <a:lnTo>
                  <a:pt x="0" y="44611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73009" y="666750"/>
            <a:ext cx="9148241" cy="8953500"/>
            <a:chOff x="0" y="0"/>
            <a:chExt cx="2409413" cy="23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9413" cy="2358124"/>
            </a:xfrm>
            <a:custGeom>
              <a:avLst/>
              <a:gdLst/>
              <a:ahLst/>
              <a:cxnLst/>
              <a:rect l="l" t="t" r="r" b="b"/>
              <a:pathLst>
                <a:path w="2409413" h="2358124">
                  <a:moveTo>
                    <a:pt x="33851" y="0"/>
                  </a:moveTo>
                  <a:lnTo>
                    <a:pt x="2375562" y="0"/>
                  </a:lnTo>
                  <a:cubicBezTo>
                    <a:pt x="2394258" y="0"/>
                    <a:pt x="2409413" y="15156"/>
                    <a:pt x="2409413" y="33851"/>
                  </a:cubicBezTo>
                  <a:lnTo>
                    <a:pt x="2409413" y="2324272"/>
                  </a:lnTo>
                  <a:cubicBezTo>
                    <a:pt x="2409413" y="2342968"/>
                    <a:pt x="2394258" y="2358124"/>
                    <a:pt x="2375562" y="2358124"/>
                  </a:cubicBezTo>
                  <a:lnTo>
                    <a:pt x="33851" y="2358124"/>
                  </a:lnTo>
                  <a:cubicBezTo>
                    <a:pt x="24873" y="2358124"/>
                    <a:pt x="16263" y="2354557"/>
                    <a:pt x="9915" y="2348209"/>
                  </a:cubicBezTo>
                  <a:cubicBezTo>
                    <a:pt x="3566" y="2341861"/>
                    <a:pt x="0" y="2333250"/>
                    <a:pt x="0" y="2324272"/>
                  </a:cubicBezTo>
                  <a:lnTo>
                    <a:pt x="0" y="33851"/>
                  </a:lnTo>
                  <a:cubicBezTo>
                    <a:pt x="0" y="15156"/>
                    <a:pt x="15156" y="0"/>
                    <a:pt x="33851" y="0"/>
                  </a:cubicBezTo>
                  <a:close/>
                </a:path>
              </a:pathLst>
            </a:custGeom>
            <a:solidFill>
              <a:srgbClr val="DA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09413" cy="23866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6750" y="666750"/>
            <a:ext cx="6886575" cy="3048001"/>
            <a:chOff x="0" y="0"/>
            <a:chExt cx="9182100" cy="4064001"/>
          </a:xfrm>
        </p:grpSpPr>
        <p:sp>
          <p:nvSpPr>
            <p:cNvPr id="6" name="TextBox 6"/>
            <p:cNvSpPr txBox="1"/>
            <p:nvPr/>
          </p:nvSpPr>
          <p:spPr>
            <a:xfrm>
              <a:off x="0" y="3545841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b="1" u="none" strike="noStrike" spc="-48">
                  <a:solidFill>
                    <a:srgbClr val="000000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Create and pitch your innovative ideas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71450"/>
              <a:ext cx="9182100" cy="29866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499"/>
                </a:lnSpc>
                <a:spcBef>
                  <a:spcPct val="0"/>
                </a:spcBef>
              </a:pPr>
              <a:r>
                <a:rPr lang="en-US" sz="8499" u="none" strike="noStrike" spc="-169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Breakout Session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96400" y="1562100"/>
            <a:ext cx="6886575" cy="1294130"/>
            <a:chOff x="0" y="0"/>
            <a:chExt cx="9182100" cy="1725506"/>
          </a:xfrm>
        </p:grpSpPr>
        <p:sp>
          <p:nvSpPr>
            <p:cNvPr id="9" name="TextBox 9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Resource + Problem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86646"/>
              <a:ext cx="9182100" cy="1038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Identify your assigned resource and problem statement.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296400" y="3354706"/>
            <a:ext cx="6886575" cy="1294130"/>
            <a:chOff x="0" y="0"/>
            <a:chExt cx="9182100" cy="1725506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One Viable Idea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686646"/>
              <a:ext cx="9182100" cy="1038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Develop a single, actionable idea from your discussion.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296400" y="5144135"/>
            <a:ext cx="6886575" cy="903605"/>
            <a:chOff x="0" y="0"/>
            <a:chExt cx="9182100" cy="1204806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2-Minute Pitch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686646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Prepare and present your idea in two minutes.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296400" y="6933565"/>
            <a:ext cx="6886575" cy="903605"/>
            <a:chOff x="0" y="0"/>
            <a:chExt cx="9182100" cy="1204806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Timebox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686646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 dirty="0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Complete your tasks within the 10-12 minute limit.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-700808" y="6607510"/>
            <a:ext cx="3459016" cy="4461104"/>
          </a:xfrm>
          <a:custGeom>
            <a:avLst/>
            <a:gdLst/>
            <a:ahLst/>
            <a:cxnLst/>
            <a:rect l="l" t="t" r="r" b="b"/>
            <a:pathLst>
              <a:path w="3459016" h="4461104">
                <a:moveTo>
                  <a:pt x="0" y="0"/>
                </a:moveTo>
                <a:lnTo>
                  <a:pt x="3459016" y="0"/>
                </a:lnTo>
                <a:lnTo>
                  <a:pt x="3459016" y="4461105"/>
                </a:lnTo>
                <a:lnTo>
                  <a:pt x="0" y="44611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21886" y="6666563"/>
            <a:ext cx="8323430" cy="2953687"/>
            <a:chOff x="0" y="0"/>
            <a:chExt cx="2192179" cy="7779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92179" cy="777926"/>
            </a:xfrm>
            <a:custGeom>
              <a:avLst/>
              <a:gdLst/>
              <a:ahLst/>
              <a:cxnLst/>
              <a:rect l="l" t="t" r="r" b="b"/>
              <a:pathLst>
                <a:path w="2192179" h="777926">
                  <a:moveTo>
                    <a:pt x="37205" y="0"/>
                  </a:moveTo>
                  <a:lnTo>
                    <a:pt x="2154974" y="0"/>
                  </a:lnTo>
                  <a:cubicBezTo>
                    <a:pt x="2164841" y="0"/>
                    <a:pt x="2174305" y="3920"/>
                    <a:pt x="2181282" y="10897"/>
                  </a:cubicBezTo>
                  <a:cubicBezTo>
                    <a:pt x="2188259" y="17875"/>
                    <a:pt x="2192179" y="27338"/>
                    <a:pt x="2192179" y="37205"/>
                  </a:cubicBezTo>
                  <a:lnTo>
                    <a:pt x="2192179" y="740720"/>
                  </a:lnTo>
                  <a:cubicBezTo>
                    <a:pt x="2192179" y="750588"/>
                    <a:pt x="2188259" y="760051"/>
                    <a:pt x="2181282" y="767029"/>
                  </a:cubicBezTo>
                  <a:cubicBezTo>
                    <a:pt x="2174305" y="774006"/>
                    <a:pt x="2164841" y="777926"/>
                    <a:pt x="2154974" y="777926"/>
                  </a:cubicBezTo>
                  <a:lnTo>
                    <a:pt x="37205" y="777926"/>
                  </a:lnTo>
                  <a:cubicBezTo>
                    <a:pt x="16657" y="777926"/>
                    <a:pt x="0" y="761268"/>
                    <a:pt x="0" y="740720"/>
                  </a:cubicBezTo>
                  <a:lnTo>
                    <a:pt x="0" y="37205"/>
                  </a:lnTo>
                  <a:cubicBezTo>
                    <a:pt x="0" y="16657"/>
                    <a:pt x="16657" y="0"/>
                    <a:pt x="37205" y="0"/>
                  </a:cubicBezTo>
                  <a:close/>
                </a:path>
              </a:pathLst>
            </a:custGeom>
            <a:solidFill>
              <a:srgbClr val="DA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192179" cy="806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6750" y="6666563"/>
            <a:ext cx="8324850" cy="2953687"/>
            <a:chOff x="0" y="0"/>
            <a:chExt cx="2192553" cy="77792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92553" cy="777926"/>
            </a:xfrm>
            <a:custGeom>
              <a:avLst/>
              <a:gdLst/>
              <a:ahLst/>
              <a:cxnLst/>
              <a:rect l="l" t="t" r="r" b="b"/>
              <a:pathLst>
                <a:path w="2192553" h="777926">
                  <a:moveTo>
                    <a:pt x="37199" y="0"/>
                  </a:moveTo>
                  <a:lnTo>
                    <a:pt x="2155354" y="0"/>
                  </a:lnTo>
                  <a:cubicBezTo>
                    <a:pt x="2165220" y="0"/>
                    <a:pt x="2174682" y="3919"/>
                    <a:pt x="2181658" y="10895"/>
                  </a:cubicBezTo>
                  <a:cubicBezTo>
                    <a:pt x="2188634" y="17872"/>
                    <a:pt x="2192553" y="27333"/>
                    <a:pt x="2192553" y="37199"/>
                  </a:cubicBezTo>
                  <a:lnTo>
                    <a:pt x="2192553" y="740727"/>
                  </a:lnTo>
                  <a:cubicBezTo>
                    <a:pt x="2192553" y="750592"/>
                    <a:pt x="2188634" y="760054"/>
                    <a:pt x="2181658" y="767030"/>
                  </a:cubicBezTo>
                  <a:cubicBezTo>
                    <a:pt x="2174682" y="774007"/>
                    <a:pt x="2165220" y="777926"/>
                    <a:pt x="2155354" y="777926"/>
                  </a:cubicBezTo>
                  <a:lnTo>
                    <a:pt x="37199" y="777926"/>
                  </a:lnTo>
                  <a:cubicBezTo>
                    <a:pt x="27333" y="777926"/>
                    <a:pt x="17872" y="774007"/>
                    <a:pt x="10895" y="767030"/>
                  </a:cubicBezTo>
                  <a:cubicBezTo>
                    <a:pt x="3919" y="760054"/>
                    <a:pt x="0" y="750592"/>
                    <a:pt x="0" y="740727"/>
                  </a:cubicBezTo>
                  <a:lnTo>
                    <a:pt x="0" y="37199"/>
                  </a:lnTo>
                  <a:cubicBezTo>
                    <a:pt x="0" y="27333"/>
                    <a:pt x="3919" y="17872"/>
                    <a:pt x="10895" y="10895"/>
                  </a:cubicBezTo>
                  <a:cubicBezTo>
                    <a:pt x="17872" y="3919"/>
                    <a:pt x="27333" y="0"/>
                    <a:pt x="37199" y="0"/>
                  </a:cubicBezTo>
                  <a:close/>
                </a:path>
              </a:pathLst>
            </a:custGeom>
            <a:solidFill>
              <a:srgbClr val="DA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192553" cy="806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197016" y="3352800"/>
            <a:ext cx="5448300" cy="2953687"/>
            <a:chOff x="0" y="0"/>
            <a:chExt cx="1434943" cy="77792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34943" cy="777926"/>
            </a:xfrm>
            <a:custGeom>
              <a:avLst/>
              <a:gdLst/>
              <a:ahLst/>
              <a:cxnLst/>
              <a:rect l="l" t="t" r="r" b="b"/>
              <a:pathLst>
                <a:path w="1434943" h="777926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721087"/>
                  </a:lnTo>
                  <a:cubicBezTo>
                    <a:pt x="1434943" y="752478"/>
                    <a:pt x="1409495" y="777926"/>
                    <a:pt x="1378104" y="777926"/>
                  </a:cubicBezTo>
                  <a:lnTo>
                    <a:pt x="56839" y="777926"/>
                  </a:lnTo>
                  <a:cubicBezTo>
                    <a:pt x="25448" y="777926"/>
                    <a:pt x="0" y="752478"/>
                    <a:pt x="0" y="721087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DA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434943" cy="806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431296" y="3352800"/>
            <a:ext cx="5448300" cy="2953687"/>
            <a:chOff x="0" y="0"/>
            <a:chExt cx="1434943" cy="77792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34943" cy="777926"/>
            </a:xfrm>
            <a:custGeom>
              <a:avLst/>
              <a:gdLst/>
              <a:ahLst/>
              <a:cxnLst/>
              <a:rect l="l" t="t" r="r" b="b"/>
              <a:pathLst>
                <a:path w="1434943" h="777926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721087"/>
                  </a:lnTo>
                  <a:cubicBezTo>
                    <a:pt x="1434943" y="752478"/>
                    <a:pt x="1409495" y="777926"/>
                    <a:pt x="1378104" y="777926"/>
                  </a:cubicBezTo>
                  <a:lnTo>
                    <a:pt x="56839" y="777926"/>
                  </a:lnTo>
                  <a:cubicBezTo>
                    <a:pt x="25448" y="777926"/>
                    <a:pt x="0" y="752478"/>
                    <a:pt x="0" y="721087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DA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434943" cy="806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66750" y="3352800"/>
            <a:ext cx="5448300" cy="2953687"/>
            <a:chOff x="0" y="0"/>
            <a:chExt cx="1434943" cy="77792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34943" cy="777926"/>
            </a:xfrm>
            <a:custGeom>
              <a:avLst/>
              <a:gdLst/>
              <a:ahLst/>
              <a:cxnLst/>
              <a:rect l="l" t="t" r="r" b="b"/>
              <a:pathLst>
                <a:path w="1434943" h="777926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721087"/>
                  </a:lnTo>
                  <a:cubicBezTo>
                    <a:pt x="1434943" y="752478"/>
                    <a:pt x="1409495" y="777926"/>
                    <a:pt x="1378104" y="777926"/>
                  </a:cubicBezTo>
                  <a:lnTo>
                    <a:pt x="56839" y="777926"/>
                  </a:lnTo>
                  <a:cubicBezTo>
                    <a:pt x="25448" y="777926"/>
                    <a:pt x="0" y="752478"/>
                    <a:pt x="0" y="721087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DA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1434943" cy="806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42396" y="3751897"/>
            <a:ext cx="4695294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000000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Product/Service Idea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44109" y="5105400"/>
            <a:ext cx="4693581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r>
              <a:rPr lang="en-US" sz="2400" u="none" strike="noStrike" spc="-48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Define the idea clearly and how it addresses a need.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44109" y="7065661"/>
            <a:ext cx="7571844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000000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Effectuation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8399161"/>
            <a:ext cx="7448355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r>
              <a:rPr lang="en-US" sz="2400" u="none" strike="noStrike" spc="-48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Explain how starting with your means shaped your approach.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780346" y="5105400"/>
            <a:ext cx="4751374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r>
              <a:rPr lang="en-US" sz="2400" u="none" strike="noStrike" spc="-48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Identify who benefits from your solution and why it matters.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786025" y="3772852"/>
            <a:ext cx="4745694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000000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Benefits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752102" y="8399161"/>
            <a:ext cx="7448355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r>
              <a:rPr lang="en-US" sz="2400" u="none" strike="noStrike" spc="-48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Analyze patterns or gaps and how you reframed the system.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752102" y="7065661"/>
            <a:ext cx="5093571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000000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Structural Thinking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574921" y="3751897"/>
            <a:ext cx="4684379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000000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Bricolage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546346" y="5105400"/>
            <a:ext cx="4712954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r>
              <a:rPr lang="en-US" sz="2400" u="none" strike="noStrike" spc="-48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Discuss how you used existing resources creatively in your solution.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105025" y="838200"/>
            <a:ext cx="14077950" cy="1120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99"/>
              </a:lnSpc>
              <a:spcBef>
                <a:spcPct val="0"/>
              </a:spcBef>
            </a:pPr>
            <a:r>
              <a:rPr lang="en-US" sz="8499" u="none" strike="noStrike" spc="-169">
                <a:solidFill>
                  <a:srgbClr val="000000"/>
                </a:solidFill>
                <a:latin typeface="Cooper BT Light"/>
                <a:ea typeface="Cooper BT Light"/>
                <a:cs typeface="Cooper BT Light"/>
                <a:sym typeface="Cooper BT Light"/>
              </a:rPr>
              <a:t>Discussion Prompts</a:t>
            </a:r>
          </a:p>
        </p:txBody>
      </p:sp>
      <p:sp>
        <p:nvSpPr>
          <p:cNvPr id="28" name="Freeform 28"/>
          <p:cNvSpPr/>
          <p:nvPr/>
        </p:nvSpPr>
        <p:spPr>
          <a:xfrm flipH="1">
            <a:off x="16850868" y="692349"/>
            <a:ext cx="1876083" cy="1497455"/>
          </a:xfrm>
          <a:custGeom>
            <a:avLst/>
            <a:gdLst/>
            <a:ahLst/>
            <a:cxnLst/>
            <a:rect l="l" t="t" r="r" b="b"/>
            <a:pathLst>
              <a:path w="1876083" h="1497455">
                <a:moveTo>
                  <a:pt x="1876083" y="0"/>
                </a:moveTo>
                <a:lnTo>
                  <a:pt x="0" y="0"/>
                </a:lnTo>
                <a:lnTo>
                  <a:pt x="0" y="1497455"/>
                </a:lnTo>
                <a:lnTo>
                  <a:pt x="1876083" y="1497455"/>
                </a:lnTo>
                <a:lnTo>
                  <a:pt x="187608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73009" y="666750"/>
            <a:ext cx="9148241" cy="8953500"/>
            <a:chOff x="0" y="0"/>
            <a:chExt cx="2409413" cy="23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9413" cy="2358124"/>
            </a:xfrm>
            <a:custGeom>
              <a:avLst/>
              <a:gdLst/>
              <a:ahLst/>
              <a:cxnLst/>
              <a:rect l="l" t="t" r="r" b="b"/>
              <a:pathLst>
                <a:path w="2409413" h="2358124">
                  <a:moveTo>
                    <a:pt x="33851" y="0"/>
                  </a:moveTo>
                  <a:lnTo>
                    <a:pt x="2375562" y="0"/>
                  </a:lnTo>
                  <a:cubicBezTo>
                    <a:pt x="2394258" y="0"/>
                    <a:pt x="2409413" y="15156"/>
                    <a:pt x="2409413" y="33851"/>
                  </a:cubicBezTo>
                  <a:lnTo>
                    <a:pt x="2409413" y="2324272"/>
                  </a:lnTo>
                  <a:cubicBezTo>
                    <a:pt x="2409413" y="2342968"/>
                    <a:pt x="2394258" y="2358124"/>
                    <a:pt x="2375562" y="2358124"/>
                  </a:cubicBezTo>
                  <a:lnTo>
                    <a:pt x="33851" y="2358124"/>
                  </a:lnTo>
                  <a:cubicBezTo>
                    <a:pt x="24873" y="2358124"/>
                    <a:pt x="16263" y="2354557"/>
                    <a:pt x="9915" y="2348209"/>
                  </a:cubicBezTo>
                  <a:cubicBezTo>
                    <a:pt x="3566" y="2341861"/>
                    <a:pt x="0" y="2333250"/>
                    <a:pt x="0" y="2324272"/>
                  </a:cubicBezTo>
                  <a:lnTo>
                    <a:pt x="0" y="33851"/>
                  </a:lnTo>
                  <a:cubicBezTo>
                    <a:pt x="0" y="15156"/>
                    <a:pt x="15156" y="0"/>
                    <a:pt x="33851" y="0"/>
                  </a:cubicBezTo>
                  <a:close/>
                </a:path>
              </a:pathLst>
            </a:custGeom>
            <a:solidFill>
              <a:srgbClr val="DA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09413" cy="23866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6750" y="666750"/>
            <a:ext cx="6886575" cy="3438526"/>
            <a:chOff x="0" y="0"/>
            <a:chExt cx="9182100" cy="4584701"/>
          </a:xfrm>
        </p:grpSpPr>
        <p:sp>
          <p:nvSpPr>
            <p:cNvPr id="6" name="TextBox 6"/>
            <p:cNvSpPr txBox="1"/>
            <p:nvPr/>
          </p:nvSpPr>
          <p:spPr>
            <a:xfrm>
              <a:off x="0" y="3545841"/>
              <a:ext cx="9182100" cy="1038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b="1" u="none" strike="noStrike" spc="-48">
                  <a:solidFill>
                    <a:srgbClr val="000000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Reflecting on the pitching experience and insights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71450"/>
              <a:ext cx="9182100" cy="29866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499"/>
                </a:lnSpc>
                <a:spcBef>
                  <a:spcPct val="0"/>
                </a:spcBef>
              </a:pPr>
              <a:r>
                <a:rPr lang="en-US" sz="8499" u="none" strike="noStrike" spc="-169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Mini Pitch Debrief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96400" y="1562100"/>
            <a:ext cx="6886575" cy="1294130"/>
            <a:chOff x="0" y="0"/>
            <a:chExt cx="9182100" cy="1725506"/>
          </a:xfrm>
        </p:grpSpPr>
        <p:sp>
          <p:nvSpPr>
            <p:cNvPr id="9" name="TextBox 9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2-Minute Pitch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86646"/>
              <a:ext cx="9182100" cy="1038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Each group presents its idea in just two minutes on a slide presentation. 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296400" y="3354706"/>
            <a:ext cx="6886575" cy="1294130"/>
            <a:chOff x="0" y="0"/>
            <a:chExt cx="9182100" cy="1725506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Key Components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686646"/>
              <a:ext cx="9182100" cy="1038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Include problem, customer, solution, and mindset insights.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296400" y="5144135"/>
            <a:ext cx="6886575" cy="903605"/>
            <a:chOff x="0" y="0"/>
            <a:chExt cx="9182100" cy="1204806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Mindset Challenges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686646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Discuss which mindset was the hardest to apply.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296399" y="6539865"/>
            <a:ext cx="6886575" cy="1294130"/>
            <a:chOff x="0" y="0"/>
            <a:chExt cx="9182100" cy="1725506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 dirty="0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Creativity Through Constraints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686646"/>
              <a:ext cx="9182100" cy="1038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Explore how constraints can enhance creative thinking.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-700808" y="6607510"/>
            <a:ext cx="3459016" cy="4461104"/>
          </a:xfrm>
          <a:custGeom>
            <a:avLst/>
            <a:gdLst/>
            <a:ahLst/>
            <a:cxnLst/>
            <a:rect l="l" t="t" r="r" b="b"/>
            <a:pathLst>
              <a:path w="3459016" h="4461104">
                <a:moveTo>
                  <a:pt x="0" y="0"/>
                </a:moveTo>
                <a:lnTo>
                  <a:pt x="3459016" y="0"/>
                </a:lnTo>
                <a:lnTo>
                  <a:pt x="3459016" y="4461105"/>
                </a:lnTo>
                <a:lnTo>
                  <a:pt x="0" y="44611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CD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3FC17C-A9AA-985D-6AA3-F7EA6D666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E5811ED-D9CF-C043-F2E7-274AA80539B7}"/>
              </a:ext>
            </a:extLst>
          </p:cNvPr>
          <p:cNvGrpSpPr/>
          <p:nvPr/>
        </p:nvGrpSpPr>
        <p:grpSpPr>
          <a:xfrm>
            <a:off x="8473009" y="666750"/>
            <a:ext cx="9148241" cy="8953500"/>
            <a:chOff x="0" y="0"/>
            <a:chExt cx="2409413" cy="235812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52F0AA7-A71E-D2BD-EE9A-83E4A826986A}"/>
                </a:ext>
              </a:extLst>
            </p:cNvPr>
            <p:cNvSpPr/>
            <p:nvPr/>
          </p:nvSpPr>
          <p:spPr>
            <a:xfrm>
              <a:off x="0" y="0"/>
              <a:ext cx="2409413" cy="2358124"/>
            </a:xfrm>
            <a:custGeom>
              <a:avLst/>
              <a:gdLst/>
              <a:ahLst/>
              <a:cxnLst/>
              <a:rect l="l" t="t" r="r" b="b"/>
              <a:pathLst>
                <a:path w="2409413" h="2358124">
                  <a:moveTo>
                    <a:pt x="33851" y="0"/>
                  </a:moveTo>
                  <a:lnTo>
                    <a:pt x="2375562" y="0"/>
                  </a:lnTo>
                  <a:cubicBezTo>
                    <a:pt x="2394258" y="0"/>
                    <a:pt x="2409413" y="15156"/>
                    <a:pt x="2409413" y="33851"/>
                  </a:cubicBezTo>
                  <a:lnTo>
                    <a:pt x="2409413" y="2324272"/>
                  </a:lnTo>
                  <a:cubicBezTo>
                    <a:pt x="2409413" y="2342968"/>
                    <a:pt x="2394258" y="2358124"/>
                    <a:pt x="2375562" y="2358124"/>
                  </a:cubicBezTo>
                  <a:lnTo>
                    <a:pt x="33851" y="2358124"/>
                  </a:lnTo>
                  <a:cubicBezTo>
                    <a:pt x="24873" y="2358124"/>
                    <a:pt x="16263" y="2354557"/>
                    <a:pt x="9915" y="2348209"/>
                  </a:cubicBezTo>
                  <a:cubicBezTo>
                    <a:pt x="3566" y="2341861"/>
                    <a:pt x="0" y="2333250"/>
                    <a:pt x="0" y="2324272"/>
                  </a:cubicBezTo>
                  <a:lnTo>
                    <a:pt x="0" y="33851"/>
                  </a:lnTo>
                  <a:cubicBezTo>
                    <a:pt x="0" y="15156"/>
                    <a:pt x="15156" y="0"/>
                    <a:pt x="33851" y="0"/>
                  </a:cubicBezTo>
                  <a:close/>
                </a:path>
              </a:pathLst>
            </a:custGeom>
            <a:solidFill>
              <a:srgbClr val="DA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160F284-7303-8355-4432-46698026AFA0}"/>
                </a:ext>
              </a:extLst>
            </p:cNvPr>
            <p:cNvSpPr txBox="1"/>
            <p:nvPr/>
          </p:nvSpPr>
          <p:spPr>
            <a:xfrm>
              <a:off x="0" y="-28575"/>
              <a:ext cx="2409413" cy="23866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8BCF68C2-BDFB-F04C-EB4B-94FFE6708397}"/>
              </a:ext>
            </a:extLst>
          </p:cNvPr>
          <p:cNvSpPr txBox="1"/>
          <p:nvPr/>
        </p:nvSpPr>
        <p:spPr>
          <a:xfrm>
            <a:off x="666750" y="795338"/>
            <a:ext cx="6886575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99"/>
              </a:lnSpc>
              <a:spcBef>
                <a:spcPct val="0"/>
              </a:spcBef>
            </a:pPr>
            <a:r>
              <a:rPr lang="en-US" sz="8499" u="none" strike="noStrike" spc="-169" dirty="0">
                <a:solidFill>
                  <a:srgbClr val="000000"/>
                </a:solidFill>
                <a:latin typeface="Cooper BT Light"/>
                <a:ea typeface="Cooper BT Light"/>
                <a:cs typeface="Cooper BT Light"/>
                <a:sym typeface="Cooper BT Light"/>
              </a:rPr>
              <a:t>Submission</a:t>
            </a: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17A43744-3BBE-9F07-FC83-D2F90FAE47D3}"/>
              </a:ext>
            </a:extLst>
          </p:cNvPr>
          <p:cNvGrpSpPr/>
          <p:nvPr/>
        </p:nvGrpSpPr>
        <p:grpSpPr>
          <a:xfrm>
            <a:off x="9296400" y="1540669"/>
            <a:ext cx="6886575" cy="908441"/>
            <a:chOff x="0" y="-28575"/>
            <a:chExt cx="9182100" cy="1211254"/>
          </a:xfrm>
        </p:grpSpPr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FE738F6-7EA9-D971-9DE3-577252658412}"/>
                </a:ext>
              </a:extLst>
            </p:cNvPr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 dirty="0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Presentation</a:t>
              </a: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37F51635-53E5-CAF2-EA46-63FC246C8867}"/>
                </a:ext>
              </a:extLst>
            </p:cNvPr>
            <p:cNvSpPr txBox="1"/>
            <p:nvPr/>
          </p:nvSpPr>
          <p:spPr>
            <a:xfrm>
              <a:off x="0" y="686646"/>
              <a:ext cx="9182100" cy="496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 dirty="0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2-5 Slide presentation using PowerPoint. </a:t>
              </a: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4536A56F-374E-F3B3-1690-5C3F4CFB2177}"/>
              </a:ext>
            </a:extLst>
          </p:cNvPr>
          <p:cNvGrpSpPr/>
          <p:nvPr/>
        </p:nvGrpSpPr>
        <p:grpSpPr>
          <a:xfrm>
            <a:off x="9296400" y="3333275"/>
            <a:ext cx="6886575" cy="908441"/>
            <a:chOff x="0" y="-28575"/>
            <a:chExt cx="9182100" cy="1211254"/>
          </a:xfrm>
        </p:grpSpPr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19B709E6-8898-522D-5365-CDE26B1CC8FB}"/>
                </a:ext>
              </a:extLst>
            </p:cNvPr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 dirty="0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Length</a:t>
              </a: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96C4C5E1-7D5F-DD05-3A10-49173416AFF7}"/>
                </a:ext>
              </a:extLst>
            </p:cNvPr>
            <p:cNvSpPr txBox="1"/>
            <p:nvPr/>
          </p:nvSpPr>
          <p:spPr>
            <a:xfrm>
              <a:off x="0" y="686646"/>
              <a:ext cx="9182100" cy="496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 dirty="0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1-3 Minutes</a:t>
              </a: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2303B9F6-5AD9-55DD-3AF5-242DCBC20E34}"/>
              </a:ext>
            </a:extLst>
          </p:cNvPr>
          <p:cNvGrpSpPr/>
          <p:nvPr/>
        </p:nvGrpSpPr>
        <p:grpSpPr>
          <a:xfrm>
            <a:off x="9296399" y="4565481"/>
            <a:ext cx="6886575" cy="1305986"/>
            <a:chOff x="0" y="-28575"/>
            <a:chExt cx="9182100" cy="1741314"/>
          </a:xfrm>
        </p:grpSpPr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6A678E5B-FA1A-AB52-608B-05B989CAD4B9}"/>
                </a:ext>
              </a:extLst>
            </p:cNvPr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 dirty="0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Video</a:t>
              </a: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8A4DB04D-7AA3-AF99-BB7B-BD4382067CBB}"/>
                </a:ext>
              </a:extLst>
            </p:cNvPr>
            <p:cNvSpPr txBox="1"/>
            <p:nvPr/>
          </p:nvSpPr>
          <p:spPr>
            <a:xfrm>
              <a:off x="0" y="686646"/>
              <a:ext cx="9182100" cy="10260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 dirty="0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Use narration function in PowerPoint to record your video presentation.  </a:t>
              </a: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4DB7A391-30CC-0564-C812-99F8F665F5B4}"/>
              </a:ext>
            </a:extLst>
          </p:cNvPr>
          <p:cNvGrpSpPr/>
          <p:nvPr/>
        </p:nvGrpSpPr>
        <p:grpSpPr>
          <a:xfrm>
            <a:off x="9296399" y="6518434"/>
            <a:ext cx="6886575" cy="908441"/>
            <a:chOff x="0" y="-28575"/>
            <a:chExt cx="9182100" cy="1211254"/>
          </a:xfrm>
        </p:grpSpPr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04E9EDAE-84C4-AE5B-320B-110A696F7480}"/>
                </a:ext>
              </a:extLst>
            </p:cNvPr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 dirty="0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Submission</a:t>
              </a:r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56E0E354-95AE-AE72-4D78-9F9D42B2B2E5}"/>
                </a:ext>
              </a:extLst>
            </p:cNvPr>
            <p:cNvSpPr txBox="1"/>
            <p:nvPr/>
          </p:nvSpPr>
          <p:spPr>
            <a:xfrm>
              <a:off x="0" y="686646"/>
              <a:ext cx="9182100" cy="496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 dirty="0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Submit </a:t>
              </a:r>
              <a:r>
                <a:rPr lang="en-US" sz="2400" spc="-48" dirty="0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through Module </a:t>
              </a:r>
              <a:r>
                <a:rPr lang="en-US" sz="2400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1 Assignment Page</a:t>
              </a:r>
              <a:endParaRPr lang="en-US" sz="2400" u="none" strike="noStrike" spc="-48" dirty="0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endParaRPr>
            </a:p>
          </p:txBody>
        </p:sp>
      </p:grpSp>
      <p:sp>
        <p:nvSpPr>
          <p:cNvPr id="20" name="Freeform 20">
            <a:extLst>
              <a:ext uri="{FF2B5EF4-FFF2-40B4-BE49-F238E27FC236}">
                <a16:creationId xmlns:a16="http://schemas.microsoft.com/office/drawing/2014/main" id="{A13B6EF0-884D-B969-D637-825E72AD8D31}"/>
              </a:ext>
            </a:extLst>
          </p:cNvPr>
          <p:cNvSpPr/>
          <p:nvPr/>
        </p:nvSpPr>
        <p:spPr>
          <a:xfrm>
            <a:off x="-700808" y="6607510"/>
            <a:ext cx="3459016" cy="4461104"/>
          </a:xfrm>
          <a:custGeom>
            <a:avLst/>
            <a:gdLst/>
            <a:ahLst/>
            <a:cxnLst/>
            <a:rect l="l" t="t" r="r" b="b"/>
            <a:pathLst>
              <a:path w="3459016" h="4461104">
                <a:moveTo>
                  <a:pt x="0" y="0"/>
                </a:moveTo>
                <a:lnTo>
                  <a:pt x="3459016" y="0"/>
                </a:lnTo>
                <a:lnTo>
                  <a:pt x="3459016" y="4461105"/>
                </a:lnTo>
                <a:lnTo>
                  <a:pt x="0" y="44611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63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73009" y="666750"/>
            <a:ext cx="9148241" cy="8953500"/>
            <a:chOff x="0" y="0"/>
            <a:chExt cx="2409413" cy="23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9413" cy="2358124"/>
            </a:xfrm>
            <a:custGeom>
              <a:avLst/>
              <a:gdLst/>
              <a:ahLst/>
              <a:cxnLst/>
              <a:rect l="l" t="t" r="r" b="b"/>
              <a:pathLst>
                <a:path w="2409413" h="2358124">
                  <a:moveTo>
                    <a:pt x="33851" y="0"/>
                  </a:moveTo>
                  <a:lnTo>
                    <a:pt x="2375562" y="0"/>
                  </a:lnTo>
                  <a:cubicBezTo>
                    <a:pt x="2394258" y="0"/>
                    <a:pt x="2409413" y="15156"/>
                    <a:pt x="2409413" y="33851"/>
                  </a:cubicBezTo>
                  <a:lnTo>
                    <a:pt x="2409413" y="2324272"/>
                  </a:lnTo>
                  <a:cubicBezTo>
                    <a:pt x="2409413" y="2342968"/>
                    <a:pt x="2394258" y="2358124"/>
                    <a:pt x="2375562" y="2358124"/>
                  </a:cubicBezTo>
                  <a:lnTo>
                    <a:pt x="33851" y="2358124"/>
                  </a:lnTo>
                  <a:cubicBezTo>
                    <a:pt x="24873" y="2358124"/>
                    <a:pt x="16263" y="2354557"/>
                    <a:pt x="9915" y="2348209"/>
                  </a:cubicBezTo>
                  <a:cubicBezTo>
                    <a:pt x="3566" y="2341861"/>
                    <a:pt x="0" y="2333250"/>
                    <a:pt x="0" y="2324272"/>
                  </a:cubicBezTo>
                  <a:lnTo>
                    <a:pt x="0" y="33851"/>
                  </a:lnTo>
                  <a:cubicBezTo>
                    <a:pt x="0" y="15156"/>
                    <a:pt x="15156" y="0"/>
                    <a:pt x="33851" y="0"/>
                  </a:cubicBezTo>
                  <a:close/>
                </a:path>
              </a:pathLst>
            </a:custGeom>
            <a:solidFill>
              <a:srgbClr val="DA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09413" cy="23866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6750" y="795338"/>
            <a:ext cx="6886575" cy="4386263"/>
            <a:chOff x="0" y="171451"/>
            <a:chExt cx="9182100" cy="5848350"/>
          </a:xfrm>
        </p:grpSpPr>
        <p:sp>
          <p:nvSpPr>
            <p:cNvPr id="6" name="TextBox 6"/>
            <p:cNvSpPr txBox="1"/>
            <p:nvPr/>
          </p:nvSpPr>
          <p:spPr>
            <a:xfrm>
              <a:off x="0" y="4980941"/>
              <a:ext cx="9182100" cy="1038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b="1" u="none" strike="noStrike" spc="-48">
                  <a:solidFill>
                    <a:srgbClr val="000000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Collaborate on innovative solutions for common issues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71451"/>
              <a:ext cx="9182100" cy="29067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499"/>
                </a:lnSpc>
                <a:spcBef>
                  <a:spcPct val="0"/>
                </a:spcBef>
              </a:pPr>
              <a:r>
                <a:rPr lang="en-US" sz="8499" u="none" strike="noStrike" spc="-169" dirty="0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Challenge Prompts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96400" y="1562100"/>
            <a:ext cx="6886575" cy="903605"/>
            <a:chOff x="0" y="0"/>
            <a:chExt cx="9182100" cy="1204806"/>
          </a:xfrm>
        </p:grpSpPr>
        <p:sp>
          <p:nvSpPr>
            <p:cNvPr id="9" name="TextBox 9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Smartphone &amp; Sleep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86646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Address sleep issues faced by first-year students.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296400" y="3354706"/>
            <a:ext cx="6886575" cy="1294130"/>
            <a:chOff x="0" y="0"/>
            <a:chExt cx="9182100" cy="1725506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$5 &amp; Food Waste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686646"/>
              <a:ext cx="9182100" cy="1038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Tackle food waste among college students with limited budgets.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296400" y="5144135"/>
            <a:ext cx="6886575" cy="1294130"/>
            <a:chOff x="0" y="0"/>
            <a:chExt cx="9182100" cy="1725506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Bottles &amp; Loneliness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686646"/>
              <a:ext cx="9182100" cy="1038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Combat loneliness among remote workers using plastic bottles.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296400" y="6933565"/>
            <a:ext cx="6886575" cy="903605"/>
            <a:chOff x="0" y="0"/>
            <a:chExt cx="9182100" cy="1204806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Media &amp; Food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686646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Create access to healthy food for single parents.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-700808" y="6607510"/>
            <a:ext cx="3459016" cy="4461104"/>
          </a:xfrm>
          <a:custGeom>
            <a:avLst/>
            <a:gdLst/>
            <a:ahLst/>
            <a:cxnLst/>
            <a:rect l="l" t="t" r="r" b="b"/>
            <a:pathLst>
              <a:path w="3459016" h="4461104">
                <a:moveTo>
                  <a:pt x="0" y="0"/>
                </a:moveTo>
                <a:lnTo>
                  <a:pt x="3459016" y="0"/>
                </a:lnTo>
                <a:lnTo>
                  <a:pt x="3459016" y="4461105"/>
                </a:lnTo>
                <a:lnTo>
                  <a:pt x="0" y="44611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73009" y="666750"/>
            <a:ext cx="9148241" cy="8953500"/>
            <a:chOff x="0" y="0"/>
            <a:chExt cx="2409413" cy="23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9413" cy="2358124"/>
            </a:xfrm>
            <a:custGeom>
              <a:avLst/>
              <a:gdLst/>
              <a:ahLst/>
              <a:cxnLst/>
              <a:rect l="l" t="t" r="r" b="b"/>
              <a:pathLst>
                <a:path w="2409413" h="2358124">
                  <a:moveTo>
                    <a:pt x="33851" y="0"/>
                  </a:moveTo>
                  <a:lnTo>
                    <a:pt x="2375562" y="0"/>
                  </a:lnTo>
                  <a:cubicBezTo>
                    <a:pt x="2394258" y="0"/>
                    <a:pt x="2409413" y="15156"/>
                    <a:pt x="2409413" y="33851"/>
                  </a:cubicBezTo>
                  <a:lnTo>
                    <a:pt x="2409413" y="2324272"/>
                  </a:lnTo>
                  <a:cubicBezTo>
                    <a:pt x="2409413" y="2342968"/>
                    <a:pt x="2394258" y="2358124"/>
                    <a:pt x="2375562" y="2358124"/>
                  </a:cubicBezTo>
                  <a:lnTo>
                    <a:pt x="33851" y="2358124"/>
                  </a:lnTo>
                  <a:cubicBezTo>
                    <a:pt x="24873" y="2358124"/>
                    <a:pt x="16263" y="2354557"/>
                    <a:pt x="9915" y="2348209"/>
                  </a:cubicBezTo>
                  <a:cubicBezTo>
                    <a:pt x="3566" y="2341861"/>
                    <a:pt x="0" y="2333250"/>
                    <a:pt x="0" y="2324272"/>
                  </a:cubicBezTo>
                  <a:lnTo>
                    <a:pt x="0" y="33851"/>
                  </a:lnTo>
                  <a:cubicBezTo>
                    <a:pt x="0" y="15156"/>
                    <a:pt x="15156" y="0"/>
                    <a:pt x="33851" y="0"/>
                  </a:cubicBezTo>
                  <a:close/>
                </a:path>
              </a:pathLst>
            </a:custGeom>
            <a:solidFill>
              <a:srgbClr val="DA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09413" cy="23866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6750" y="795338"/>
            <a:ext cx="6886575" cy="4386263"/>
            <a:chOff x="0" y="171451"/>
            <a:chExt cx="9182100" cy="5848350"/>
          </a:xfrm>
        </p:grpSpPr>
        <p:sp>
          <p:nvSpPr>
            <p:cNvPr id="6" name="TextBox 6"/>
            <p:cNvSpPr txBox="1"/>
            <p:nvPr/>
          </p:nvSpPr>
          <p:spPr>
            <a:xfrm>
              <a:off x="0" y="4980941"/>
              <a:ext cx="9182100" cy="1038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b="1" u="none" strike="noStrike" spc="-48">
                  <a:solidFill>
                    <a:srgbClr val="000000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Engaging entrepreneurial problem-solving scenarios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71451"/>
              <a:ext cx="9182100" cy="29067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499"/>
                </a:lnSpc>
                <a:spcBef>
                  <a:spcPct val="0"/>
                </a:spcBef>
              </a:pPr>
              <a:r>
                <a:rPr lang="en-US" sz="8499" u="none" strike="noStrike" spc="-169" dirty="0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Challenge Prompts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96400" y="1562100"/>
            <a:ext cx="6886575" cy="903605"/>
            <a:chOff x="0" y="0"/>
            <a:chExt cx="9182100" cy="1204806"/>
          </a:xfrm>
        </p:grpSpPr>
        <p:sp>
          <p:nvSpPr>
            <p:cNvPr id="9" name="TextBox 9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Smartphone &amp; Sleep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86646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First-year students struggle with poor sleep habits.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296400" y="3354706"/>
            <a:ext cx="6886575" cy="903605"/>
            <a:chOff x="0" y="0"/>
            <a:chExt cx="9182100" cy="1204806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3D &amp; Lines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686646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Commuters face long waits during busy hours.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296400" y="5144135"/>
            <a:ext cx="6886575" cy="903605"/>
            <a:chOff x="0" y="0"/>
            <a:chExt cx="9182100" cy="1204806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Time &amp; Engagement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686646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Pet owners seek ways to boost engagement time.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296400" y="6933565"/>
            <a:ext cx="6886575" cy="1294130"/>
            <a:chOff x="0" y="0"/>
            <a:chExt cx="9182100" cy="1725506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App &amp; Sleep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686646"/>
              <a:ext cx="9182100" cy="1038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College students need solutions for better sleep routines.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-700808" y="6607510"/>
            <a:ext cx="3459016" cy="4461104"/>
          </a:xfrm>
          <a:custGeom>
            <a:avLst/>
            <a:gdLst/>
            <a:ahLst/>
            <a:cxnLst/>
            <a:rect l="l" t="t" r="r" b="b"/>
            <a:pathLst>
              <a:path w="3459016" h="4461104">
                <a:moveTo>
                  <a:pt x="0" y="0"/>
                </a:moveTo>
                <a:lnTo>
                  <a:pt x="3459016" y="0"/>
                </a:lnTo>
                <a:lnTo>
                  <a:pt x="3459016" y="4461105"/>
                </a:lnTo>
                <a:lnTo>
                  <a:pt x="0" y="44611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73009" y="666750"/>
            <a:ext cx="9148241" cy="8953500"/>
            <a:chOff x="0" y="0"/>
            <a:chExt cx="2409413" cy="23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9413" cy="2358124"/>
            </a:xfrm>
            <a:custGeom>
              <a:avLst/>
              <a:gdLst/>
              <a:ahLst/>
              <a:cxnLst/>
              <a:rect l="l" t="t" r="r" b="b"/>
              <a:pathLst>
                <a:path w="2409413" h="2358124">
                  <a:moveTo>
                    <a:pt x="33851" y="0"/>
                  </a:moveTo>
                  <a:lnTo>
                    <a:pt x="2375562" y="0"/>
                  </a:lnTo>
                  <a:cubicBezTo>
                    <a:pt x="2394258" y="0"/>
                    <a:pt x="2409413" y="15156"/>
                    <a:pt x="2409413" y="33851"/>
                  </a:cubicBezTo>
                  <a:lnTo>
                    <a:pt x="2409413" y="2324272"/>
                  </a:lnTo>
                  <a:cubicBezTo>
                    <a:pt x="2409413" y="2342968"/>
                    <a:pt x="2394258" y="2358124"/>
                    <a:pt x="2375562" y="2358124"/>
                  </a:cubicBezTo>
                  <a:lnTo>
                    <a:pt x="33851" y="2358124"/>
                  </a:lnTo>
                  <a:cubicBezTo>
                    <a:pt x="24873" y="2358124"/>
                    <a:pt x="16263" y="2354557"/>
                    <a:pt x="9915" y="2348209"/>
                  </a:cubicBezTo>
                  <a:cubicBezTo>
                    <a:pt x="3566" y="2341861"/>
                    <a:pt x="0" y="2333250"/>
                    <a:pt x="0" y="2324272"/>
                  </a:cubicBezTo>
                  <a:lnTo>
                    <a:pt x="0" y="33851"/>
                  </a:lnTo>
                  <a:cubicBezTo>
                    <a:pt x="0" y="15156"/>
                    <a:pt x="15156" y="0"/>
                    <a:pt x="33851" y="0"/>
                  </a:cubicBezTo>
                  <a:close/>
                </a:path>
              </a:pathLst>
            </a:custGeom>
            <a:solidFill>
              <a:srgbClr val="DA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09413" cy="23866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6750" y="666750"/>
            <a:ext cx="6886575" cy="4514851"/>
            <a:chOff x="0" y="0"/>
            <a:chExt cx="9182100" cy="6019801"/>
          </a:xfrm>
        </p:grpSpPr>
        <p:sp>
          <p:nvSpPr>
            <p:cNvPr id="6" name="TextBox 6"/>
            <p:cNvSpPr txBox="1"/>
            <p:nvPr/>
          </p:nvSpPr>
          <p:spPr>
            <a:xfrm>
              <a:off x="0" y="4980941"/>
              <a:ext cx="9182100" cy="1038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b="1" u="none" strike="noStrike" spc="-48">
                  <a:solidFill>
                    <a:srgbClr val="000000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Explore innovative solutions for diverse challenges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71450"/>
              <a:ext cx="9182100" cy="4421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499"/>
                </a:lnSpc>
                <a:spcBef>
                  <a:spcPct val="0"/>
                </a:spcBef>
              </a:pPr>
              <a:r>
                <a:rPr lang="en-US" sz="8499" u="none" strike="noStrike" spc="-169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Group Challenge Prompts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96400" y="1562100"/>
            <a:ext cx="6886575" cy="1294130"/>
            <a:chOff x="0" y="0"/>
            <a:chExt cx="9182100" cy="1725506"/>
          </a:xfrm>
        </p:grpSpPr>
        <p:sp>
          <p:nvSpPr>
            <p:cNvPr id="9" name="TextBox 9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Local Park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86646"/>
              <a:ext cx="9182100" cy="1038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Address loneliness among first-year students in parks.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296400" y="3354706"/>
            <a:ext cx="6886575" cy="1294130"/>
            <a:chOff x="0" y="0"/>
            <a:chExt cx="9182100" cy="1725506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3D Printer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686646"/>
              <a:ext cx="9182100" cy="1038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Solve transportation issues for remote workers efficiently.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296400" y="5144135"/>
            <a:ext cx="6886575" cy="903605"/>
            <a:chOff x="0" y="0"/>
            <a:chExt cx="9182100" cy="1204806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Social Media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686646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Increase engagement for high school athletes online.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296400" y="6933565"/>
            <a:ext cx="6886575" cy="903605"/>
            <a:chOff x="0" y="0"/>
            <a:chExt cx="9182100" cy="1204806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$5 Budget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686646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Provide healthy food options for pet owners.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-700808" y="6607510"/>
            <a:ext cx="3459016" cy="4461104"/>
          </a:xfrm>
          <a:custGeom>
            <a:avLst/>
            <a:gdLst/>
            <a:ahLst/>
            <a:cxnLst/>
            <a:rect l="l" t="t" r="r" b="b"/>
            <a:pathLst>
              <a:path w="3459016" h="4461104">
                <a:moveTo>
                  <a:pt x="0" y="0"/>
                </a:moveTo>
                <a:lnTo>
                  <a:pt x="3459016" y="0"/>
                </a:lnTo>
                <a:lnTo>
                  <a:pt x="3459016" y="4461105"/>
                </a:lnTo>
                <a:lnTo>
                  <a:pt x="0" y="44611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73009" y="666750"/>
            <a:ext cx="9148241" cy="8953500"/>
            <a:chOff x="0" y="0"/>
            <a:chExt cx="2409413" cy="23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9413" cy="2358124"/>
            </a:xfrm>
            <a:custGeom>
              <a:avLst/>
              <a:gdLst/>
              <a:ahLst/>
              <a:cxnLst/>
              <a:rect l="l" t="t" r="r" b="b"/>
              <a:pathLst>
                <a:path w="2409413" h="2358124">
                  <a:moveTo>
                    <a:pt x="33851" y="0"/>
                  </a:moveTo>
                  <a:lnTo>
                    <a:pt x="2375562" y="0"/>
                  </a:lnTo>
                  <a:cubicBezTo>
                    <a:pt x="2394258" y="0"/>
                    <a:pt x="2409413" y="15156"/>
                    <a:pt x="2409413" y="33851"/>
                  </a:cubicBezTo>
                  <a:lnTo>
                    <a:pt x="2409413" y="2324272"/>
                  </a:lnTo>
                  <a:cubicBezTo>
                    <a:pt x="2409413" y="2342968"/>
                    <a:pt x="2394258" y="2358124"/>
                    <a:pt x="2375562" y="2358124"/>
                  </a:cubicBezTo>
                  <a:lnTo>
                    <a:pt x="33851" y="2358124"/>
                  </a:lnTo>
                  <a:cubicBezTo>
                    <a:pt x="24873" y="2358124"/>
                    <a:pt x="16263" y="2354557"/>
                    <a:pt x="9915" y="2348209"/>
                  </a:cubicBezTo>
                  <a:cubicBezTo>
                    <a:pt x="3566" y="2341861"/>
                    <a:pt x="0" y="2333250"/>
                    <a:pt x="0" y="2324272"/>
                  </a:cubicBezTo>
                  <a:lnTo>
                    <a:pt x="0" y="33851"/>
                  </a:lnTo>
                  <a:cubicBezTo>
                    <a:pt x="0" y="15156"/>
                    <a:pt x="15156" y="0"/>
                    <a:pt x="33851" y="0"/>
                  </a:cubicBezTo>
                  <a:close/>
                </a:path>
              </a:pathLst>
            </a:custGeom>
            <a:solidFill>
              <a:srgbClr val="DA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09413" cy="23866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6750" y="666750"/>
            <a:ext cx="6886575" cy="3438526"/>
            <a:chOff x="0" y="0"/>
            <a:chExt cx="9182100" cy="4584701"/>
          </a:xfrm>
        </p:grpSpPr>
        <p:sp>
          <p:nvSpPr>
            <p:cNvPr id="6" name="TextBox 6"/>
            <p:cNvSpPr txBox="1"/>
            <p:nvPr/>
          </p:nvSpPr>
          <p:spPr>
            <a:xfrm>
              <a:off x="0" y="3545841"/>
              <a:ext cx="9182100" cy="1038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b="1" u="none" strike="noStrike" spc="-48">
                  <a:solidFill>
                    <a:srgbClr val="000000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Explore three entrepreneurial mindsets for innovation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71450"/>
              <a:ext cx="9182100" cy="29866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499"/>
                </a:lnSpc>
                <a:spcBef>
                  <a:spcPct val="0"/>
                </a:spcBef>
              </a:pPr>
              <a:r>
                <a:rPr lang="en-US" sz="8499" u="none" strike="noStrike" spc="-169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What You’ll Practice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96400" y="1562100"/>
            <a:ext cx="6886575" cy="903605"/>
            <a:chOff x="0" y="0"/>
            <a:chExt cx="9182100" cy="1204806"/>
          </a:xfrm>
        </p:grpSpPr>
        <p:sp>
          <p:nvSpPr>
            <p:cNvPr id="9" name="TextBox 9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Bricolage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86646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Use available resources creatively to solve problems.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296400" y="3354706"/>
            <a:ext cx="6886575" cy="1684655"/>
            <a:chOff x="0" y="0"/>
            <a:chExt cx="9182100" cy="2246206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Effectuation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686646"/>
              <a:ext cx="9182100" cy="1559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Leveraging existing means</a:t>
              </a: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—skills, resources, networks to achieve your desired outcome. </a:t>
              </a:r>
            </a:p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endParaRPr lang="en-US" sz="2400" u="none" strike="noStrike" spc="-48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296400" y="5144135"/>
            <a:ext cx="6886575" cy="1294130"/>
            <a:chOff x="0" y="0"/>
            <a:chExt cx="9182100" cy="1725506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Structural Thinking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686646"/>
              <a:ext cx="9182100" cy="1038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Reframe systems to identify new solution opportunities.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296400" y="6933565"/>
            <a:ext cx="6886575" cy="903605"/>
            <a:chOff x="0" y="0"/>
            <a:chExt cx="9182100" cy="1204806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Outcome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686646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Develop a clear, actionable, and testable idea.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-700808" y="6607510"/>
            <a:ext cx="3459016" cy="4461104"/>
          </a:xfrm>
          <a:custGeom>
            <a:avLst/>
            <a:gdLst/>
            <a:ahLst/>
            <a:cxnLst/>
            <a:rect l="l" t="t" r="r" b="b"/>
            <a:pathLst>
              <a:path w="3459016" h="4461104">
                <a:moveTo>
                  <a:pt x="0" y="0"/>
                </a:moveTo>
                <a:lnTo>
                  <a:pt x="3459016" y="0"/>
                </a:lnTo>
                <a:lnTo>
                  <a:pt x="3459016" y="4461105"/>
                </a:lnTo>
                <a:lnTo>
                  <a:pt x="0" y="44611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73009" y="666750"/>
            <a:ext cx="9148241" cy="8953500"/>
            <a:chOff x="0" y="0"/>
            <a:chExt cx="2409413" cy="23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9413" cy="2358124"/>
            </a:xfrm>
            <a:custGeom>
              <a:avLst/>
              <a:gdLst/>
              <a:ahLst/>
              <a:cxnLst/>
              <a:rect l="l" t="t" r="r" b="b"/>
              <a:pathLst>
                <a:path w="2409413" h="2358124">
                  <a:moveTo>
                    <a:pt x="33851" y="0"/>
                  </a:moveTo>
                  <a:lnTo>
                    <a:pt x="2375562" y="0"/>
                  </a:lnTo>
                  <a:cubicBezTo>
                    <a:pt x="2394258" y="0"/>
                    <a:pt x="2409413" y="15156"/>
                    <a:pt x="2409413" y="33851"/>
                  </a:cubicBezTo>
                  <a:lnTo>
                    <a:pt x="2409413" y="2324272"/>
                  </a:lnTo>
                  <a:cubicBezTo>
                    <a:pt x="2409413" y="2342968"/>
                    <a:pt x="2394258" y="2358124"/>
                    <a:pt x="2375562" y="2358124"/>
                  </a:cubicBezTo>
                  <a:lnTo>
                    <a:pt x="33851" y="2358124"/>
                  </a:lnTo>
                  <a:cubicBezTo>
                    <a:pt x="24873" y="2358124"/>
                    <a:pt x="16263" y="2354557"/>
                    <a:pt x="9915" y="2348209"/>
                  </a:cubicBezTo>
                  <a:cubicBezTo>
                    <a:pt x="3566" y="2341861"/>
                    <a:pt x="0" y="2333250"/>
                    <a:pt x="0" y="2324272"/>
                  </a:cubicBezTo>
                  <a:lnTo>
                    <a:pt x="0" y="33851"/>
                  </a:lnTo>
                  <a:cubicBezTo>
                    <a:pt x="0" y="15156"/>
                    <a:pt x="15156" y="0"/>
                    <a:pt x="33851" y="0"/>
                  </a:cubicBezTo>
                  <a:close/>
                </a:path>
              </a:pathLst>
            </a:custGeom>
            <a:solidFill>
              <a:srgbClr val="DA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09413" cy="23866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6750" y="666750"/>
            <a:ext cx="6886575" cy="1971676"/>
            <a:chOff x="0" y="0"/>
            <a:chExt cx="9182100" cy="2628901"/>
          </a:xfrm>
        </p:grpSpPr>
        <p:sp>
          <p:nvSpPr>
            <p:cNvPr id="6" name="TextBox 6"/>
            <p:cNvSpPr txBox="1"/>
            <p:nvPr/>
          </p:nvSpPr>
          <p:spPr>
            <a:xfrm>
              <a:off x="0" y="2110741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b="1" u="none" strike="noStrike" spc="-48">
                  <a:solidFill>
                    <a:srgbClr val="000000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Embracing constraints fuels creative solutions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71450"/>
              <a:ext cx="9182100" cy="15515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499"/>
                </a:lnSpc>
                <a:spcBef>
                  <a:spcPct val="0"/>
                </a:spcBef>
              </a:pPr>
              <a:r>
                <a:rPr lang="en-US" sz="8499" u="none" strike="noStrike" spc="-169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Key Takeaway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96400" y="1562100"/>
            <a:ext cx="6886575" cy="903605"/>
            <a:chOff x="0" y="0"/>
            <a:chExt cx="9182100" cy="1204806"/>
          </a:xfrm>
        </p:grpSpPr>
        <p:sp>
          <p:nvSpPr>
            <p:cNvPr id="9" name="TextBox 9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Constraints Feature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86646"/>
              <a:ext cx="91821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b="1" u="none" strike="noStrike" spc="-48">
                  <a:solidFill>
                    <a:srgbClr val="000000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Constraints can spark</a:t>
              </a: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 unique and innovative ideas.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296400" y="3354706"/>
            <a:ext cx="6886575" cy="1294130"/>
            <a:chOff x="0" y="0"/>
            <a:chExt cx="9182100" cy="1725506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Start Here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686646"/>
              <a:ext cx="9182100" cy="1038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b="1" u="none" strike="noStrike" spc="-48">
                  <a:solidFill>
                    <a:srgbClr val="000000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Utilize existing resources</a:t>
              </a: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 to develop your concepts effectively.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296400" y="5144135"/>
            <a:ext cx="6886575" cy="1294130"/>
            <a:chOff x="0" y="0"/>
            <a:chExt cx="9182100" cy="1725506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Reframe Systems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686646"/>
              <a:ext cx="9182100" cy="1038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b="1" u="none" strike="noStrike" spc="-48">
                  <a:solidFill>
                    <a:srgbClr val="000000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Look for alternatives</a:t>
              </a: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 that solve problems in new ways.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296400" y="6933565"/>
            <a:ext cx="6886575" cy="1294130"/>
            <a:chOff x="0" y="0"/>
            <a:chExt cx="9182100" cy="1725506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28575"/>
              <a:ext cx="91821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Simple Pitch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686646"/>
              <a:ext cx="9182100" cy="1038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b="1" u="none" strike="noStrike" spc="-48">
                  <a:solidFill>
                    <a:srgbClr val="000000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Communicate your idea</a:t>
              </a: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 clearly to engage your audience.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-700808" y="6607510"/>
            <a:ext cx="3459016" cy="4461104"/>
          </a:xfrm>
          <a:custGeom>
            <a:avLst/>
            <a:gdLst/>
            <a:ahLst/>
            <a:cxnLst/>
            <a:rect l="l" t="t" r="r" b="b"/>
            <a:pathLst>
              <a:path w="3459016" h="4461104">
                <a:moveTo>
                  <a:pt x="0" y="0"/>
                </a:moveTo>
                <a:lnTo>
                  <a:pt x="3459016" y="0"/>
                </a:lnTo>
                <a:lnTo>
                  <a:pt x="3459016" y="4461105"/>
                </a:lnTo>
                <a:lnTo>
                  <a:pt x="0" y="44611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96400" y="3352800"/>
            <a:ext cx="8324850" cy="3017520"/>
            <a:chOff x="0" y="0"/>
            <a:chExt cx="11099800" cy="4023360"/>
          </a:xfrm>
        </p:grpSpPr>
        <p:sp>
          <p:nvSpPr>
            <p:cNvPr id="3" name="TextBox 3"/>
            <p:cNvSpPr txBox="1"/>
            <p:nvPr/>
          </p:nvSpPr>
          <p:spPr>
            <a:xfrm>
              <a:off x="0" y="1943100"/>
              <a:ext cx="11099800" cy="2080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</a:pP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Bricolage involves </a:t>
              </a:r>
              <a:r>
                <a:rPr lang="en-US" sz="2400" b="1" u="none" strike="noStrike" spc="-48">
                  <a:solidFill>
                    <a:srgbClr val="000000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creatively using available resources</a:t>
              </a: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 to solve problems. For example, shipping pallets can be transformed into functional dorm furniture, showcasing innovation in constraint-based thinking.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80975"/>
              <a:ext cx="11099800" cy="1740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500"/>
                </a:lnSpc>
                <a:spcBef>
                  <a:spcPct val="0"/>
                </a:spcBef>
              </a:pPr>
              <a:r>
                <a:rPr lang="en-US" sz="9500" u="none" strike="noStrike" spc="-190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Bricolage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8267700" cy="10287000"/>
            <a:chOff x="0" y="0"/>
            <a:chExt cx="2177501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77501" cy="2709333"/>
            </a:xfrm>
            <a:custGeom>
              <a:avLst/>
              <a:gdLst/>
              <a:ahLst/>
              <a:cxnLst/>
              <a:rect l="l" t="t" r="r" b="b"/>
              <a:pathLst>
                <a:path w="2177501" h="2709333">
                  <a:moveTo>
                    <a:pt x="0" y="0"/>
                  </a:moveTo>
                  <a:lnTo>
                    <a:pt x="2177501" y="0"/>
                  </a:lnTo>
                  <a:lnTo>
                    <a:pt x="217750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AF2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177501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6750" y="666750"/>
            <a:ext cx="6886575" cy="8953500"/>
            <a:chOff x="0" y="0"/>
            <a:chExt cx="812800" cy="1056752"/>
          </a:xfrm>
        </p:grpSpPr>
        <p:sp>
          <p:nvSpPr>
            <p:cNvPr id="9" name="Freeform 9"/>
            <p:cNvSpPr/>
            <p:nvPr/>
          </p:nvSpPr>
          <p:spPr>
            <a:xfrm rot="-24000">
              <a:off x="-3366" y="-2511"/>
              <a:ext cx="819532" cy="1061775"/>
            </a:xfrm>
            <a:custGeom>
              <a:avLst/>
              <a:gdLst/>
              <a:ahLst/>
              <a:cxnLst/>
              <a:rect l="l" t="t" r="r" b="b"/>
              <a:pathLst>
                <a:path w="819532" h="1061775">
                  <a:moveTo>
                    <a:pt x="52032" y="1"/>
                  </a:moveTo>
                  <a:lnTo>
                    <a:pt x="774878" y="5047"/>
                  </a:lnTo>
                  <a:cubicBezTo>
                    <a:pt x="786804" y="5130"/>
                    <a:pt x="798208" y="9948"/>
                    <a:pt x="806582" y="18440"/>
                  </a:cubicBezTo>
                  <a:cubicBezTo>
                    <a:pt x="814956" y="26932"/>
                    <a:pt x="819614" y="38402"/>
                    <a:pt x="819531" y="50328"/>
                  </a:cubicBezTo>
                  <a:lnTo>
                    <a:pt x="812781" y="1017121"/>
                  </a:lnTo>
                  <a:cubicBezTo>
                    <a:pt x="812698" y="1029047"/>
                    <a:pt x="807881" y="1040451"/>
                    <a:pt x="799389" y="1048825"/>
                  </a:cubicBezTo>
                  <a:cubicBezTo>
                    <a:pt x="790897" y="1057199"/>
                    <a:pt x="779426" y="1061857"/>
                    <a:pt x="767500" y="1061774"/>
                  </a:cubicBezTo>
                  <a:lnTo>
                    <a:pt x="44654" y="1056727"/>
                  </a:lnTo>
                  <a:cubicBezTo>
                    <a:pt x="32728" y="1056644"/>
                    <a:pt x="21324" y="1051827"/>
                    <a:pt x="12950" y="1043335"/>
                  </a:cubicBezTo>
                  <a:cubicBezTo>
                    <a:pt x="4576" y="1034843"/>
                    <a:pt x="-82" y="1023372"/>
                    <a:pt x="1" y="1011446"/>
                  </a:cubicBezTo>
                  <a:lnTo>
                    <a:pt x="6751" y="44654"/>
                  </a:lnTo>
                  <a:cubicBezTo>
                    <a:pt x="6834" y="32728"/>
                    <a:pt x="11651" y="21323"/>
                    <a:pt x="20143" y="12949"/>
                  </a:cubicBezTo>
                  <a:cubicBezTo>
                    <a:pt x="28635" y="4575"/>
                    <a:pt x="40106" y="-83"/>
                    <a:pt x="52032" y="1"/>
                  </a:cubicBezTo>
                  <a:close/>
                </a:path>
              </a:pathLst>
            </a:custGeom>
            <a:blipFill>
              <a:blip r:embed="rId2"/>
              <a:stretch>
                <a:fillRect l="-14942" t="-21379" r="-207" b="-1202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 rot="-10800000">
            <a:off x="6115050" y="8971632"/>
            <a:ext cx="1438275" cy="1315368"/>
          </a:xfrm>
          <a:custGeom>
            <a:avLst/>
            <a:gdLst/>
            <a:ahLst/>
            <a:cxnLst/>
            <a:rect l="l" t="t" r="r" b="b"/>
            <a:pathLst>
              <a:path w="1438275" h="1315368">
                <a:moveTo>
                  <a:pt x="0" y="0"/>
                </a:moveTo>
                <a:lnTo>
                  <a:pt x="1438275" y="0"/>
                </a:lnTo>
                <a:lnTo>
                  <a:pt x="1438275" y="1315368"/>
                </a:lnTo>
                <a:lnTo>
                  <a:pt x="0" y="13153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3352800"/>
            <a:ext cx="5448300" cy="6267450"/>
            <a:chOff x="0" y="0"/>
            <a:chExt cx="1434943" cy="16506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34943" cy="1650686"/>
            </a:xfrm>
            <a:custGeom>
              <a:avLst/>
              <a:gdLst/>
              <a:ahLst/>
              <a:cxnLst/>
              <a:rect l="l" t="t" r="r" b="b"/>
              <a:pathLst>
                <a:path w="1434943" h="1650686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1593847"/>
                  </a:lnTo>
                  <a:cubicBezTo>
                    <a:pt x="1434943" y="1625239"/>
                    <a:pt x="1409495" y="1650686"/>
                    <a:pt x="1378104" y="1650686"/>
                  </a:cubicBezTo>
                  <a:lnTo>
                    <a:pt x="56839" y="1650686"/>
                  </a:lnTo>
                  <a:cubicBezTo>
                    <a:pt x="25448" y="1650686"/>
                    <a:pt x="0" y="1625239"/>
                    <a:pt x="0" y="1593847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DA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434943" cy="16792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19850" y="3352800"/>
            <a:ext cx="5448300" cy="6267450"/>
            <a:chOff x="0" y="0"/>
            <a:chExt cx="1434943" cy="16506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34943" cy="1650686"/>
            </a:xfrm>
            <a:custGeom>
              <a:avLst/>
              <a:gdLst/>
              <a:ahLst/>
              <a:cxnLst/>
              <a:rect l="l" t="t" r="r" b="b"/>
              <a:pathLst>
                <a:path w="1434943" h="1650686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1593847"/>
                  </a:lnTo>
                  <a:cubicBezTo>
                    <a:pt x="1434943" y="1625239"/>
                    <a:pt x="1409495" y="1650686"/>
                    <a:pt x="1378104" y="1650686"/>
                  </a:cubicBezTo>
                  <a:lnTo>
                    <a:pt x="56839" y="1650686"/>
                  </a:lnTo>
                  <a:cubicBezTo>
                    <a:pt x="25448" y="1650686"/>
                    <a:pt x="0" y="1625239"/>
                    <a:pt x="0" y="1593847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DA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434943" cy="16792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172950" y="3352800"/>
            <a:ext cx="5448300" cy="6267450"/>
            <a:chOff x="0" y="0"/>
            <a:chExt cx="1434943" cy="16506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34943" cy="1650686"/>
            </a:xfrm>
            <a:custGeom>
              <a:avLst/>
              <a:gdLst/>
              <a:ahLst/>
              <a:cxnLst/>
              <a:rect l="l" t="t" r="r" b="b"/>
              <a:pathLst>
                <a:path w="1434943" h="1650686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1593847"/>
                  </a:lnTo>
                  <a:cubicBezTo>
                    <a:pt x="1434943" y="1625239"/>
                    <a:pt x="1409495" y="1650686"/>
                    <a:pt x="1378104" y="1650686"/>
                  </a:cubicBezTo>
                  <a:lnTo>
                    <a:pt x="56839" y="1650686"/>
                  </a:lnTo>
                  <a:cubicBezTo>
                    <a:pt x="25448" y="1650686"/>
                    <a:pt x="0" y="1625239"/>
                    <a:pt x="0" y="1593847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DA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434943" cy="16792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67589" y="838200"/>
            <a:ext cx="16952821" cy="1120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99"/>
              </a:lnSpc>
              <a:spcBef>
                <a:spcPct val="0"/>
              </a:spcBef>
            </a:pPr>
            <a:r>
              <a:rPr lang="en-US" sz="8499" u="none" strike="noStrike" spc="-169">
                <a:solidFill>
                  <a:srgbClr val="000000"/>
                </a:solidFill>
                <a:latin typeface="Cooper BT Light"/>
                <a:ea typeface="Cooper BT Light"/>
                <a:cs typeface="Cooper BT Light"/>
                <a:sym typeface="Cooper BT Light"/>
              </a:rPr>
              <a:t>Bricolage Examples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2105025" y="4248262"/>
            <a:ext cx="2571750" cy="3436508"/>
            <a:chOff x="0" y="0"/>
            <a:chExt cx="3429000" cy="4582011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42875"/>
              <a:ext cx="3429000" cy="1474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000"/>
                </a:lnSpc>
                <a:spcBef>
                  <a:spcPct val="0"/>
                </a:spcBef>
              </a:pPr>
              <a:r>
                <a:rPr lang="en-US" sz="8000" u="none" strike="noStrike" spc="-160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01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749425"/>
              <a:ext cx="3429000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</a:pPr>
              <a:r>
                <a:rPr lang="en-US" sz="3000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Airbnb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3543151"/>
              <a:ext cx="3429000" cy="1038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Used spare rooms to launch services.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858125" y="4248150"/>
            <a:ext cx="2571750" cy="4322371"/>
            <a:chOff x="0" y="0"/>
            <a:chExt cx="3429000" cy="5763161"/>
          </a:xfrm>
        </p:grpSpPr>
        <p:sp>
          <p:nvSpPr>
            <p:cNvPr id="17" name="TextBox 17"/>
            <p:cNvSpPr txBox="1"/>
            <p:nvPr/>
          </p:nvSpPr>
          <p:spPr>
            <a:xfrm>
              <a:off x="0" y="142875"/>
              <a:ext cx="3429000" cy="1474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000"/>
                </a:lnSpc>
                <a:spcBef>
                  <a:spcPct val="0"/>
                </a:spcBef>
              </a:pPr>
              <a:r>
                <a:rPr lang="en-US" sz="8000" u="none" strike="noStrike" spc="-160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02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749425"/>
              <a:ext cx="3429000" cy="1298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Makers/Face Shields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4203601"/>
              <a:ext cx="3429000" cy="1559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Repurposed supplies during the pandemic crisis.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611225" y="4248150"/>
            <a:ext cx="2571750" cy="4322519"/>
            <a:chOff x="0" y="0"/>
            <a:chExt cx="3429000" cy="5763359"/>
          </a:xfrm>
        </p:grpSpPr>
        <p:sp>
          <p:nvSpPr>
            <p:cNvPr id="21" name="TextBox 21"/>
            <p:cNvSpPr txBox="1"/>
            <p:nvPr/>
          </p:nvSpPr>
          <p:spPr>
            <a:xfrm>
              <a:off x="0" y="142875"/>
              <a:ext cx="3429000" cy="1474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000"/>
                </a:lnSpc>
                <a:spcBef>
                  <a:spcPct val="0"/>
                </a:spcBef>
              </a:pPr>
              <a:r>
                <a:rPr lang="en-US" sz="8000" u="none" strike="noStrike" spc="-160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03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749425"/>
              <a:ext cx="3429000" cy="1298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trike="noStrike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Upcycled Fashion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4203799"/>
              <a:ext cx="3429000" cy="1559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Transformed thrifted items into unique products.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96400" y="3352800"/>
            <a:ext cx="8324850" cy="5474970"/>
            <a:chOff x="0" y="0"/>
            <a:chExt cx="11099800" cy="7299960"/>
          </a:xfrm>
        </p:grpSpPr>
        <p:sp>
          <p:nvSpPr>
            <p:cNvPr id="3" name="TextBox 3"/>
            <p:cNvSpPr txBox="1"/>
            <p:nvPr/>
          </p:nvSpPr>
          <p:spPr>
            <a:xfrm>
              <a:off x="0" y="3136900"/>
              <a:ext cx="11099800" cy="4163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Effectuation emphasizes leveraging your existing skills, resources, and networks. For instance, a Campus Coffee Pop-Up can transform a student's passion into a viable business opportunity. The student can also use their existing network of friends and family to taste test (focus group testing) possible flavors. </a:t>
              </a:r>
            </a:p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endParaRPr lang="en-US" sz="2400" u="none" strike="noStrike" spc="-48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endParaRPr>
            </a:p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endParaRPr lang="en-US" sz="2400" u="none" strike="noStrike" spc="-48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80975"/>
              <a:ext cx="11099800" cy="1740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500"/>
                </a:lnSpc>
                <a:spcBef>
                  <a:spcPct val="0"/>
                </a:spcBef>
              </a:pPr>
              <a:r>
                <a:rPr lang="en-US" sz="9500" u="none" strike="noStrike" spc="-190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Effectuation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943100"/>
              <a:ext cx="110998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b="1" u="none" strike="noStrike" spc="-48">
                  <a:solidFill>
                    <a:srgbClr val="000000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Starting with your existing resources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8267700" cy="10287000"/>
            <a:chOff x="0" y="0"/>
            <a:chExt cx="2177501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77501" cy="2709333"/>
            </a:xfrm>
            <a:custGeom>
              <a:avLst/>
              <a:gdLst/>
              <a:ahLst/>
              <a:cxnLst/>
              <a:rect l="l" t="t" r="r" b="b"/>
              <a:pathLst>
                <a:path w="2177501" h="2709333">
                  <a:moveTo>
                    <a:pt x="0" y="0"/>
                  </a:moveTo>
                  <a:lnTo>
                    <a:pt x="2177501" y="0"/>
                  </a:lnTo>
                  <a:lnTo>
                    <a:pt x="217750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AF2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177501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66750" y="666750"/>
            <a:ext cx="6886575" cy="8953500"/>
            <a:chOff x="0" y="0"/>
            <a:chExt cx="812800" cy="1056752"/>
          </a:xfrm>
        </p:grpSpPr>
        <p:sp>
          <p:nvSpPr>
            <p:cNvPr id="10" name="Freeform 10"/>
            <p:cNvSpPr/>
            <p:nvPr/>
          </p:nvSpPr>
          <p:spPr>
            <a:xfrm rot="54000">
              <a:off x="-7548" y="-5617"/>
              <a:ext cx="827897" cy="1067987"/>
            </a:xfrm>
            <a:custGeom>
              <a:avLst/>
              <a:gdLst/>
              <a:ahLst/>
              <a:cxnLst/>
              <a:rect l="l" t="t" r="r" b="b"/>
              <a:pathLst>
                <a:path w="827897" h="1067987">
                  <a:moveTo>
                    <a:pt x="44261" y="11359"/>
                  </a:moveTo>
                  <a:lnTo>
                    <a:pt x="767036" y="5"/>
                  </a:lnTo>
                  <a:cubicBezTo>
                    <a:pt x="778961" y="-182"/>
                    <a:pt x="790472" y="4375"/>
                    <a:pt x="799036" y="12675"/>
                  </a:cubicBezTo>
                  <a:cubicBezTo>
                    <a:pt x="807601" y="20975"/>
                    <a:pt x="812517" y="32337"/>
                    <a:pt x="812705" y="44261"/>
                  </a:cubicBezTo>
                  <a:lnTo>
                    <a:pt x="827891" y="1010958"/>
                  </a:lnTo>
                  <a:cubicBezTo>
                    <a:pt x="828078" y="1022883"/>
                    <a:pt x="823521" y="1034394"/>
                    <a:pt x="815221" y="1042958"/>
                  </a:cubicBezTo>
                  <a:cubicBezTo>
                    <a:pt x="806921" y="1051523"/>
                    <a:pt x="795559" y="1056440"/>
                    <a:pt x="783635" y="1056627"/>
                  </a:cubicBezTo>
                  <a:lnTo>
                    <a:pt x="60860" y="1067981"/>
                  </a:lnTo>
                  <a:cubicBezTo>
                    <a:pt x="48935" y="1068169"/>
                    <a:pt x="37424" y="1063611"/>
                    <a:pt x="28860" y="1055312"/>
                  </a:cubicBezTo>
                  <a:cubicBezTo>
                    <a:pt x="20295" y="1047012"/>
                    <a:pt x="15379" y="1035650"/>
                    <a:pt x="15191" y="1023725"/>
                  </a:cubicBezTo>
                  <a:lnTo>
                    <a:pt x="5" y="57028"/>
                  </a:lnTo>
                  <a:cubicBezTo>
                    <a:pt x="-182" y="45103"/>
                    <a:pt x="4375" y="33593"/>
                    <a:pt x="12675" y="25028"/>
                  </a:cubicBezTo>
                  <a:cubicBezTo>
                    <a:pt x="20975" y="16463"/>
                    <a:pt x="32337" y="11547"/>
                    <a:pt x="44261" y="11359"/>
                  </a:cubicBezTo>
                  <a:close/>
                </a:path>
              </a:pathLst>
            </a:custGeom>
            <a:blipFill>
              <a:blip r:embed="rId2"/>
              <a:stretch>
                <a:fillRect l="-69071" t="-3159" r="-8983" b="-87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 rot="5400000">
            <a:off x="6176504" y="61454"/>
            <a:ext cx="1438275" cy="1315368"/>
          </a:xfrm>
          <a:custGeom>
            <a:avLst/>
            <a:gdLst/>
            <a:ahLst/>
            <a:cxnLst/>
            <a:rect l="l" t="t" r="r" b="b"/>
            <a:pathLst>
              <a:path w="1438275" h="1315368">
                <a:moveTo>
                  <a:pt x="0" y="0"/>
                </a:moveTo>
                <a:lnTo>
                  <a:pt x="1438275" y="0"/>
                </a:lnTo>
                <a:lnTo>
                  <a:pt x="1438275" y="1315367"/>
                </a:lnTo>
                <a:lnTo>
                  <a:pt x="0" y="13153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-1671190" y="6942954"/>
            <a:ext cx="21630379" cy="0"/>
          </a:xfrm>
          <a:prstGeom prst="line">
            <a:avLst/>
          </a:prstGeom>
          <a:ln w="28575" cap="flat">
            <a:solidFill>
              <a:srgbClr val="01010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66750" y="838200"/>
            <a:ext cx="16954500" cy="1120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99"/>
              </a:lnSpc>
              <a:spcBef>
                <a:spcPct val="0"/>
              </a:spcBef>
            </a:pPr>
            <a:r>
              <a:rPr lang="en-US" sz="8499" u="none" strike="noStrike" spc="-169">
                <a:solidFill>
                  <a:srgbClr val="000000"/>
                </a:solidFill>
                <a:latin typeface="Cooper BT Light"/>
                <a:ea typeface="Cooper BT Light"/>
                <a:cs typeface="Cooper BT Light"/>
                <a:sym typeface="Cooper BT Light"/>
              </a:rPr>
              <a:t>Campus Coffee Pop-Up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4700588" y="6814366"/>
            <a:ext cx="257175" cy="25717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010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1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466366" y="6814366"/>
            <a:ext cx="257175" cy="257175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010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1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335000" y="6814366"/>
            <a:ext cx="257175" cy="257175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010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1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582238" y="6814366"/>
            <a:ext cx="257175" cy="257175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010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1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4297752" y="3352800"/>
            <a:ext cx="1062847" cy="1190561"/>
          </a:xfrm>
          <a:custGeom>
            <a:avLst/>
            <a:gdLst/>
            <a:ahLst/>
            <a:cxnLst/>
            <a:rect l="l" t="t" r="r" b="b"/>
            <a:pathLst>
              <a:path w="1062847" h="1190561">
                <a:moveTo>
                  <a:pt x="0" y="0"/>
                </a:moveTo>
                <a:lnTo>
                  <a:pt x="1062846" y="0"/>
                </a:lnTo>
                <a:lnTo>
                  <a:pt x="1062846" y="1190561"/>
                </a:lnTo>
                <a:lnTo>
                  <a:pt x="0" y="1190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7159921" y="3352800"/>
            <a:ext cx="1101811" cy="1190561"/>
          </a:xfrm>
          <a:custGeom>
            <a:avLst/>
            <a:gdLst/>
            <a:ahLst/>
            <a:cxnLst/>
            <a:rect l="l" t="t" r="r" b="b"/>
            <a:pathLst>
              <a:path w="1101811" h="1190561">
                <a:moveTo>
                  <a:pt x="0" y="0"/>
                </a:moveTo>
                <a:lnTo>
                  <a:pt x="1101810" y="0"/>
                </a:lnTo>
                <a:lnTo>
                  <a:pt x="1101810" y="1190561"/>
                </a:lnTo>
                <a:lnTo>
                  <a:pt x="0" y="11905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0033225" y="3352800"/>
            <a:ext cx="1123457" cy="1190561"/>
          </a:xfrm>
          <a:custGeom>
            <a:avLst/>
            <a:gdLst/>
            <a:ahLst/>
            <a:cxnLst/>
            <a:rect l="l" t="t" r="r" b="b"/>
            <a:pathLst>
              <a:path w="1123457" h="1190561">
                <a:moveTo>
                  <a:pt x="0" y="0"/>
                </a:moveTo>
                <a:lnTo>
                  <a:pt x="1123457" y="0"/>
                </a:lnTo>
                <a:lnTo>
                  <a:pt x="1123457" y="1190561"/>
                </a:lnTo>
                <a:lnTo>
                  <a:pt x="0" y="11905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2940823" y="3352800"/>
            <a:ext cx="1045529" cy="1190561"/>
          </a:xfrm>
          <a:custGeom>
            <a:avLst/>
            <a:gdLst/>
            <a:ahLst/>
            <a:cxnLst/>
            <a:rect l="l" t="t" r="r" b="b"/>
            <a:pathLst>
              <a:path w="1045529" h="1190561">
                <a:moveTo>
                  <a:pt x="0" y="0"/>
                </a:moveTo>
                <a:lnTo>
                  <a:pt x="1045529" y="0"/>
                </a:lnTo>
                <a:lnTo>
                  <a:pt x="1045529" y="1190561"/>
                </a:lnTo>
                <a:lnTo>
                  <a:pt x="0" y="11905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3543300" y="5252577"/>
            <a:ext cx="2571750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89"/>
              </a:lnSpc>
              <a:spcBef>
                <a:spcPct val="0"/>
              </a:spcBef>
            </a:pPr>
            <a:r>
              <a:rPr lang="en-US" sz="2324">
                <a:solidFill>
                  <a:srgbClr val="000000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Start with means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543300" y="7795901"/>
            <a:ext cx="2571750" cy="1523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21"/>
              </a:lnSpc>
              <a:spcBef>
                <a:spcPct val="0"/>
              </a:spcBef>
            </a:pPr>
            <a:r>
              <a:rPr lang="en-US" sz="2324" u="none" strike="noStrike" spc="-46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Student combines passion for coffee and campus connections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430052" y="5252577"/>
            <a:ext cx="2561548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89"/>
              </a:lnSpc>
              <a:spcBef>
                <a:spcPct val="0"/>
              </a:spcBef>
            </a:pPr>
            <a:r>
              <a:rPr lang="en-US" sz="2324">
                <a:solidFill>
                  <a:srgbClr val="000000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Affordable loss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430052" y="7795901"/>
            <a:ext cx="2561548" cy="1142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21"/>
              </a:lnSpc>
              <a:spcBef>
                <a:spcPct val="0"/>
              </a:spcBef>
            </a:pPr>
            <a:r>
              <a:rPr lang="en-US" sz="2324" u="none" strike="noStrike" spc="-46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Limited budget caps risk to minimize potential losses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182475" y="5252577"/>
            <a:ext cx="2562225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89"/>
              </a:lnSpc>
              <a:spcBef>
                <a:spcPct val="0"/>
              </a:spcBef>
            </a:pPr>
            <a:r>
              <a:rPr lang="en-US" sz="2324">
                <a:solidFill>
                  <a:srgbClr val="000000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Leverage surprises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182475" y="7795901"/>
            <a:ext cx="2562225" cy="1523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21"/>
              </a:lnSpc>
              <a:spcBef>
                <a:spcPct val="0"/>
              </a:spcBef>
            </a:pPr>
            <a:r>
              <a:rPr lang="en-US" sz="2324" u="none" strike="noStrike" spc="-46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Unexpected alumni sponsorship leads to menu adjustments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305925" y="5252577"/>
            <a:ext cx="2562225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89"/>
              </a:lnSpc>
              <a:spcBef>
                <a:spcPct val="0"/>
              </a:spcBef>
            </a:pPr>
            <a:r>
              <a:rPr lang="en-US" sz="2324">
                <a:solidFill>
                  <a:srgbClr val="000000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Partnerships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305925" y="7800975"/>
            <a:ext cx="2562225" cy="1523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21"/>
              </a:lnSpc>
              <a:spcBef>
                <a:spcPct val="0"/>
              </a:spcBef>
            </a:pPr>
            <a:r>
              <a:rPr lang="en-US" sz="2324" u="none" strike="noStrike" spc="-46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Collaborates with clubs, professors, and friends for support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96400" y="3352800"/>
            <a:ext cx="8324850" cy="5113020"/>
            <a:chOff x="0" y="0"/>
            <a:chExt cx="11099800" cy="6817360"/>
          </a:xfrm>
        </p:grpSpPr>
        <p:sp>
          <p:nvSpPr>
            <p:cNvPr id="3" name="TextBox 3"/>
            <p:cNvSpPr txBox="1"/>
            <p:nvPr/>
          </p:nvSpPr>
          <p:spPr>
            <a:xfrm>
              <a:off x="0" y="4737100"/>
              <a:ext cx="11099800" cy="2080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Structural thinking involves </a:t>
              </a:r>
              <a:r>
                <a:rPr lang="en-US" sz="2400" b="1" u="none" strike="noStrike" spc="-48">
                  <a:solidFill>
                    <a:srgbClr val="000000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recognizing patterns</a:t>
              </a: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 and gaps within systems. It encourages reframing to address needs effectively, such as implementing a mobile pre-ordering system in cafeterias to streamline service.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80975"/>
              <a:ext cx="11099800" cy="3341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500"/>
                </a:lnSpc>
                <a:spcBef>
                  <a:spcPct val="0"/>
                </a:spcBef>
              </a:pPr>
              <a:r>
                <a:rPr lang="en-US" sz="9500" u="none" strike="noStrike" spc="-190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Structural Thinking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543300"/>
              <a:ext cx="110998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400" b="1" u="none" strike="noStrike" spc="-48">
                  <a:solidFill>
                    <a:srgbClr val="000000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Identifying patterns for innovative solutions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8267700" cy="10287000"/>
            <a:chOff x="0" y="0"/>
            <a:chExt cx="2177501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77501" cy="2709333"/>
            </a:xfrm>
            <a:custGeom>
              <a:avLst/>
              <a:gdLst/>
              <a:ahLst/>
              <a:cxnLst/>
              <a:rect l="l" t="t" r="r" b="b"/>
              <a:pathLst>
                <a:path w="2177501" h="2709333">
                  <a:moveTo>
                    <a:pt x="0" y="0"/>
                  </a:moveTo>
                  <a:lnTo>
                    <a:pt x="2177501" y="0"/>
                  </a:lnTo>
                  <a:lnTo>
                    <a:pt x="217750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AF2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177501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66750" y="666750"/>
            <a:ext cx="6886575" cy="8953500"/>
            <a:chOff x="0" y="0"/>
            <a:chExt cx="812800" cy="1056752"/>
          </a:xfrm>
        </p:grpSpPr>
        <p:sp>
          <p:nvSpPr>
            <p:cNvPr id="10" name="Freeform 10"/>
            <p:cNvSpPr/>
            <p:nvPr/>
          </p:nvSpPr>
          <p:spPr>
            <a:xfrm rot="852000">
              <a:off x="-107540" y="-73892"/>
              <a:ext cx="1027881" cy="1204536"/>
            </a:xfrm>
            <a:custGeom>
              <a:avLst/>
              <a:gdLst/>
              <a:ahLst/>
              <a:cxnLst/>
              <a:rect l="l" t="t" r="r" b="b"/>
              <a:pathLst>
                <a:path w="1027881" h="1204536">
                  <a:moveTo>
                    <a:pt x="33937" y="178698"/>
                  </a:moveTo>
                  <a:lnTo>
                    <a:pt x="734714" y="1374"/>
                  </a:lnTo>
                  <a:cubicBezTo>
                    <a:pt x="746276" y="-1551"/>
                    <a:pt x="758526" y="236"/>
                    <a:pt x="768770" y="6343"/>
                  </a:cubicBezTo>
                  <a:cubicBezTo>
                    <a:pt x="779015" y="12450"/>
                    <a:pt x="786413" y="22376"/>
                    <a:pt x="789339" y="33938"/>
                  </a:cubicBezTo>
                  <a:lnTo>
                    <a:pt x="1026506" y="971213"/>
                  </a:lnTo>
                  <a:cubicBezTo>
                    <a:pt x="1029432" y="982775"/>
                    <a:pt x="1027645" y="995025"/>
                    <a:pt x="1021538" y="1005270"/>
                  </a:cubicBezTo>
                  <a:cubicBezTo>
                    <a:pt x="1015431" y="1015514"/>
                    <a:pt x="1005505" y="1022913"/>
                    <a:pt x="993943" y="1025838"/>
                  </a:cubicBezTo>
                  <a:lnTo>
                    <a:pt x="293166" y="1203162"/>
                  </a:lnTo>
                  <a:cubicBezTo>
                    <a:pt x="281604" y="1206088"/>
                    <a:pt x="269354" y="1204300"/>
                    <a:pt x="259110" y="1198194"/>
                  </a:cubicBezTo>
                  <a:cubicBezTo>
                    <a:pt x="248865" y="1192087"/>
                    <a:pt x="241467" y="1182161"/>
                    <a:pt x="238541" y="1170599"/>
                  </a:cubicBezTo>
                  <a:lnTo>
                    <a:pt x="1374" y="233323"/>
                  </a:lnTo>
                  <a:cubicBezTo>
                    <a:pt x="-1552" y="221762"/>
                    <a:pt x="235" y="209511"/>
                    <a:pt x="6342" y="199267"/>
                  </a:cubicBezTo>
                  <a:cubicBezTo>
                    <a:pt x="12449" y="189023"/>
                    <a:pt x="22375" y="181624"/>
                    <a:pt x="33937" y="178698"/>
                  </a:cubicBezTo>
                  <a:close/>
                </a:path>
              </a:pathLst>
            </a:custGeom>
            <a:blipFill>
              <a:blip r:embed="rId2"/>
              <a:stretch>
                <a:fillRect l="-59446" t="-16195" r="-73211" b="-1607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 rot="5400000">
            <a:off x="6176504" y="61454"/>
            <a:ext cx="1438275" cy="1315368"/>
          </a:xfrm>
          <a:custGeom>
            <a:avLst/>
            <a:gdLst/>
            <a:ahLst/>
            <a:cxnLst/>
            <a:rect l="l" t="t" r="r" b="b"/>
            <a:pathLst>
              <a:path w="1438275" h="1315368">
                <a:moveTo>
                  <a:pt x="0" y="0"/>
                </a:moveTo>
                <a:lnTo>
                  <a:pt x="1438275" y="0"/>
                </a:lnTo>
                <a:lnTo>
                  <a:pt x="1438275" y="1315367"/>
                </a:lnTo>
                <a:lnTo>
                  <a:pt x="0" y="13153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72950" y="6666563"/>
            <a:ext cx="5448300" cy="2953687"/>
            <a:chOff x="0" y="0"/>
            <a:chExt cx="1434943" cy="7779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34943" cy="777926"/>
            </a:xfrm>
            <a:custGeom>
              <a:avLst/>
              <a:gdLst/>
              <a:ahLst/>
              <a:cxnLst/>
              <a:rect l="l" t="t" r="r" b="b"/>
              <a:pathLst>
                <a:path w="1434943" h="777926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721087"/>
                  </a:lnTo>
                  <a:cubicBezTo>
                    <a:pt x="1434943" y="752478"/>
                    <a:pt x="1409495" y="777926"/>
                    <a:pt x="1378104" y="777926"/>
                  </a:cubicBezTo>
                  <a:lnTo>
                    <a:pt x="56839" y="777926"/>
                  </a:lnTo>
                  <a:cubicBezTo>
                    <a:pt x="25448" y="777926"/>
                    <a:pt x="0" y="752478"/>
                    <a:pt x="0" y="721087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DA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434943" cy="806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19850" y="6666563"/>
            <a:ext cx="5448300" cy="2953687"/>
            <a:chOff x="0" y="0"/>
            <a:chExt cx="1434943" cy="77792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34943" cy="777926"/>
            </a:xfrm>
            <a:custGeom>
              <a:avLst/>
              <a:gdLst/>
              <a:ahLst/>
              <a:cxnLst/>
              <a:rect l="l" t="t" r="r" b="b"/>
              <a:pathLst>
                <a:path w="1434943" h="777926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721087"/>
                  </a:lnTo>
                  <a:cubicBezTo>
                    <a:pt x="1434943" y="752478"/>
                    <a:pt x="1409495" y="777926"/>
                    <a:pt x="1378104" y="777926"/>
                  </a:cubicBezTo>
                  <a:lnTo>
                    <a:pt x="56839" y="777926"/>
                  </a:lnTo>
                  <a:cubicBezTo>
                    <a:pt x="25448" y="777926"/>
                    <a:pt x="0" y="752478"/>
                    <a:pt x="0" y="721087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DA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434943" cy="806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6750" y="6666563"/>
            <a:ext cx="5448300" cy="2953687"/>
            <a:chOff x="0" y="0"/>
            <a:chExt cx="1434943" cy="77792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34943" cy="777926"/>
            </a:xfrm>
            <a:custGeom>
              <a:avLst/>
              <a:gdLst/>
              <a:ahLst/>
              <a:cxnLst/>
              <a:rect l="l" t="t" r="r" b="b"/>
              <a:pathLst>
                <a:path w="1434943" h="777926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721087"/>
                  </a:lnTo>
                  <a:cubicBezTo>
                    <a:pt x="1434943" y="752478"/>
                    <a:pt x="1409495" y="777926"/>
                    <a:pt x="1378104" y="777926"/>
                  </a:cubicBezTo>
                  <a:lnTo>
                    <a:pt x="56839" y="777926"/>
                  </a:lnTo>
                  <a:cubicBezTo>
                    <a:pt x="25448" y="777926"/>
                    <a:pt x="0" y="752478"/>
                    <a:pt x="0" y="721087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DA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434943" cy="806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172950" y="3352800"/>
            <a:ext cx="5448300" cy="2953687"/>
            <a:chOff x="0" y="0"/>
            <a:chExt cx="1434943" cy="77792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34943" cy="777926"/>
            </a:xfrm>
            <a:custGeom>
              <a:avLst/>
              <a:gdLst/>
              <a:ahLst/>
              <a:cxnLst/>
              <a:rect l="l" t="t" r="r" b="b"/>
              <a:pathLst>
                <a:path w="1434943" h="777926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721087"/>
                  </a:lnTo>
                  <a:cubicBezTo>
                    <a:pt x="1434943" y="752478"/>
                    <a:pt x="1409495" y="777926"/>
                    <a:pt x="1378104" y="777926"/>
                  </a:cubicBezTo>
                  <a:lnTo>
                    <a:pt x="56839" y="777926"/>
                  </a:lnTo>
                  <a:cubicBezTo>
                    <a:pt x="25448" y="777926"/>
                    <a:pt x="0" y="752478"/>
                    <a:pt x="0" y="721087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DA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434943" cy="806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419850" y="3352800"/>
            <a:ext cx="5448300" cy="2953687"/>
            <a:chOff x="0" y="0"/>
            <a:chExt cx="1434943" cy="77792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34943" cy="777926"/>
            </a:xfrm>
            <a:custGeom>
              <a:avLst/>
              <a:gdLst/>
              <a:ahLst/>
              <a:cxnLst/>
              <a:rect l="l" t="t" r="r" b="b"/>
              <a:pathLst>
                <a:path w="1434943" h="777926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721087"/>
                  </a:lnTo>
                  <a:cubicBezTo>
                    <a:pt x="1434943" y="752478"/>
                    <a:pt x="1409495" y="777926"/>
                    <a:pt x="1378104" y="777926"/>
                  </a:cubicBezTo>
                  <a:lnTo>
                    <a:pt x="56839" y="777926"/>
                  </a:lnTo>
                  <a:cubicBezTo>
                    <a:pt x="25448" y="777926"/>
                    <a:pt x="0" y="752478"/>
                    <a:pt x="0" y="721087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DA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1434943" cy="806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66750" y="3352800"/>
            <a:ext cx="5448300" cy="2953687"/>
            <a:chOff x="0" y="0"/>
            <a:chExt cx="1434943" cy="77792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34943" cy="777926"/>
            </a:xfrm>
            <a:custGeom>
              <a:avLst/>
              <a:gdLst/>
              <a:ahLst/>
              <a:cxnLst/>
              <a:rect l="l" t="t" r="r" b="b"/>
              <a:pathLst>
                <a:path w="1434943" h="777926">
                  <a:moveTo>
                    <a:pt x="56839" y="0"/>
                  </a:moveTo>
                  <a:lnTo>
                    <a:pt x="1378104" y="0"/>
                  </a:lnTo>
                  <a:cubicBezTo>
                    <a:pt x="1409495" y="0"/>
                    <a:pt x="1434943" y="25448"/>
                    <a:pt x="1434943" y="56839"/>
                  </a:cubicBezTo>
                  <a:lnTo>
                    <a:pt x="1434943" y="721087"/>
                  </a:lnTo>
                  <a:cubicBezTo>
                    <a:pt x="1434943" y="752478"/>
                    <a:pt x="1409495" y="777926"/>
                    <a:pt x="1378104" y="777926"/>
                  </a:cubicBezTo>
                  <a:lnTo>
                    <a:pt x="56839" y="777926"/>
                  </a:lnTo>
                  <a:cubicBezTo>
                    <a:pt x="25448" y="777926"/>
                    <a:pt x="0" y="752478"/>
                    <a:pt x="0" y="721087"/>
                  </a:cubicBezTo>
                  <a:lnTo>
                    <a:pt x="0" y="56839"/>
                  </a:lnTo>
                  <a:cubicBezTo>
                    <a:pt x="0" y="25448"/>
                    <a:pt x="25448" y="0"/>
                    <a:pt x="56839" y="0"/>
                  </a:cubicBezTo>
                  <a:close/>
                </a:path>
              </a:pathLst>
            </a:custGeom>
            <a:solidFill>
              <a:srgbClr val="DAF2F1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1434943" cy="806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082133" y="838200"/>
            <a:ext cx="14100842" cy="1120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99"/>
              </a:lnSpc>
              <a:spcBef>
                <a:spcPct val="0"/>
              </a:spcBef>
            </a:pPr>
            <a:r>
              <a:rPr lang="en-US" sz="8499" u="none" strike="noStrike" spc="-169">
                <a:solidFill>
                  <a:srgbClr val="000000"/>
                </a:solidFill>
                <a:latin typeface="Cooper BT Light"/>
                <a:ea typeface="Cooper BT Light"/>
                <a:cs typeface="Cooper BT Light"/>
                <a:sym typeface="Cooper BT Light"/>
              </a:rPr>
              <a:t>Structural Thinking Examples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42396" y="3762375"/>
            <a:ext cx="4695294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000000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Shuttle Delays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44109" y="5133404"/>
            <a:ext cx="4693581" cy="760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61"/>
              </a:lnSpc>
              <a:spcBef>
                <a:spcPct val="0"/>
              </a:spcBef>
            </a:pPr>
            <a:r>
              <a:rPr lang="en-US" sz="2354" u="none" strike="noStrike" spc="-47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Implement real-time tracking to minimize waiting times effectively.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52134" y="7065661"/>
            <a:ext cx="4695294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000000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Club Fair Overload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780346" y="4752403"/>
            <a:ext cx="4751374" cy="1141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61"/>
              </a:lnSpc>
              <a:spcBef>
                <a:spcPct val="0"/>
              </a:spcBef>
            </a:pPr>
            <a:r>
              <a:rPr lang="en-US" sz="2354" u="none" strike="noStrike" spc="-47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Introduce reservation systems to streamline laundry usage during peak hours.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786025" y="3762375"/>
            <a:ext cx="4745694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000000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Laundry Bottleneck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794050" y="6991834"/>
            <a:ext cx="4745694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000000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Gym Peak Hours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574921" y="3762375"/>
            <a:ext cx="4684379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000000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Textbook Buyback Lines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546346" y="5133404"/>
            <a:ext cx="4712954" cy="760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61"/>
              </a:lnSpc>
              <a:spcBef>
                <a:spcPct val="0"/>
              </a:spcBef>
            </a:pPr>
            <a:r>
              <a:rPr lang="en-US" sz="2354" u="none" strike="noStrike" spc="-47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Set up drop-off boxes to expedite the buyback process.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582946" y="7065661"/>
            <a:ext cx="4684379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000000"/>
                </a:solidFill>
                <a:latin typeface="Cooper BT Medium"/>
                <a:ea typeface="Cooper BT Medium"/>
                <a:cs typeface="Cooper BT Medium"/>
                <a:sym typeface="Cooper BT Medium"/>
              </a:rPr>
              <a:t>Redundant Forms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28700" y="8427164"/>
            <a:ext cx="4708991" cy="760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61"/>
              </a:lnSpc>
              <a:spcBef>
                <a:spcPct val="0"/>
              </a:spcBef>
            </a:pPr>
            <a:r>
              <a:rPr lang="en-US" sz="2354" u="none" strike="noStrike" spc="-47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Use interest-match technology to connect students with relevant clubs.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786025" y="8427164"/>
            <a:ext cx="4708991" cy="760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61"/>
              </a:lnSpc>
              <a:spcBef>
                <a:spcPct val="0"/>
              </a:spcBef>
            </a:pPr>
            <a:r>
              <a:rPr lang="en-US" sz="2354" u="none" strike="noStrike" spc="-47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Offer incentives for members who visit during off-peak times.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546346" y="8427164"/>
            <a:ext cx="4708991" cy="760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61"/>
              </a:lnSpc>
              <a:spcBef>
                <a:spcPct val="0"/>
              </a:spcBef>
            </a:pPr>
            <a:r>
              <a:rPr lang="en-US" sz="2354" u="none" strike="noStrike" spc="-47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Create a centralized student profile to reduce paperwork duplication.</a:t>
            </a:r>
          </a:p>
        </p:txBody>
      </p:sp>
      <p:sp>
        <p:nvSpPr>
          <p:cNvPr id="33" name="Freeform 33"/>
          <p:cNvSpPr/>
          <p:nvPr/>
        </p:nvSpPr>
        <p:spPr>
          <a:xfrm flipH="1">
            <a:off x="16850868" y="692349"/>
            <a:ext cx="1876083" cy="1497455"/>
          </a:xfrm>
          <a:custGeom>
            <a:avLst/>
            <a:gdLst/>
            <a:ahLst/>
            <a:cxnLst/>
            <a:rect l="l" t="t" r="r" b="b"/>
            <a:pathLst>
              <a:path w="1876083" h="1497455">
                <a:moveTo>
                  <a:pt x="1876083" y="0"/>
                </a:moveTo>
                <a:lnTo>
                  <a:pt x="0" y="0"/>
                </a:lnTo>
                <a:lnTo>
                  <a:pt x="0" y="1497455"/>
                </a:lnTo>
                <a:lnTo>
                  <a:pt x="1876083" y="1497455"/>
                </a:lnTo>
                <a:lnTo>
                  <a:pt x="187608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96400" y="3352800"/>
            <a:ext cx="8324850" cy="3827145"/>
            <a:chOff x="0" y="0"/>
            <a:chExt cx="11099800" cy="5102860"/>
          </a:xfrm>
        </p:grpSpPr>
        <p:sp>
          <p:nvSpPr>
            <p:cNvPr id="3" name="TextBox 3"/>
            <p:cNvSpPr txBox="1"/>
            <p:nvPr/>
          </p:nvSpPr>
          <p:spPr>
            <a:xfrm>
              <a:off x="0" y="3543300"/>
              <a:ext cx="11099800" cy="1559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</a:pP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The </a:t>
              </a:r>
              <a:r>
                <a:rPr lang="en-US" sz="2400" b="1" u="none" strike="noStrike" spc="-48">
                  <a:solidFill>
                    <a:srgbClr val="000000"/>
                  </a:solidFill>
                  <a:latin typeface="TT Interphases Bold"/>
                  <a:ea typeface="TT Interphases Bold"/>
                  <a:cs typeface="TT Interphases Bold"/>
                  <a:sym typeface="TT Interphases Bold"/>
                </a:rPr>
                <a:t>SnoozePal app</a:t>
              </a:r>
              <a:r>
                <a:rPr lang="en-US" sz="2400" u="none" strike="noStrike" spc="-48">
                  <a:solidFill>
                    <a:srgbClr val="000000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 targets first-year students struggling with poor sleep. It utilizes their existing smartphones to provide customized reminders and support for better sleep habits.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80975"/>
              <a:ext cx="11099800" cy="3341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500"/>
                </a:lnSpc>
                <a:spcBef>
                  <a:spcPct val="0"/>
                </a:spcBef>
              </a:pPr>
              <a:r>
                <a:rPr lang="en-US" sz="9500" u="none" strike="noStrike" spc="-190">
                  <a:solidFill>
                    <a:srgbClr val="000000"/>
                  </a:solidFill>
                  <a:latin typeface="Cooper BT Light"/>
                  <a:ea typeface="Cooper BT Light"/>
                  <a:cs typeface="Cooper BT Light"/>
                  <a:sym typeface="Cooper BT Light"/>
                </a:rPr>
                <a:t>Mini Pitch Example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8267700" cy="10287000"/>
            <a:chOff x="0" y="0"/>
            <a:chExt cx="2177501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77501" cy="2709333"/>
            </a:xfrm>
            <a:custGeom>
              <a:avLst/>
              <a:gdLst/>
              <a:ahLst/>
              <a:cxnLst/>
              <a:rect l="l" t="t" r="r" b="b"/>
              <a:pathLst>
                <a:path w="2177501" h="2709333">
                  <a:moveTo>
                    <a:pt x="0" y="0"/>
                  </a:moveTo>
                  <a:lnTo>
                    <a:pt x="2177501" y="0"/>
                  </a:lnTo>
                  <a:lnTo>
                    <a:pt x="217750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AF2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177501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6750" y="666750"/>
            <a:ext cx="6886575" cy="8953500"/>
            <a:chOff x="0" y="0"/>
            <a:chExt cx="812800" cy="105675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1056752"/>
            </a:xfrm>
            <a:custGeom>
              <a:avLst/>
              <a:gdLst/>
              <a:ahLst/>
              <a:cxnLst/>
              <a:rect l="l" t="t" r="r" b="b"/>
              <a:pathLst>
                <a:path w="812800" h="1056752">
                  <a:moveTo>
                    <a:pt x="44968" y="0"/>
                  </a:moveTo>
                  <a:lnTo>
                    <a:pt x="767832" y="0"/>
                  </a:lnTo>
                  <a:cubicBezTo>
                    <a:pt x="779758" y="0"/>
                    <a:pt x="791196" y="4738"/>
                    <a:pt x="799629" y="13171"/>
                  </a:cubicBezTo>
                  <a:cubicBezTo>
                    <a:pt x="808062" y="21604"/>
                    <a:pt x="812800" y="33042"/>
                    <a:pt x="812800" y="44968"/>
                  </a:cubicBezTo>
                  <a:lnTo>
                    <a:pt x="812800" y="1011784"/>
                  </a:lnTo>
                  <a:cubicBezTo>
                    <a:pt x="812800" y="1023711"/>
                    <a:pt x="808062" y="1035148"/>
                    <a:pt x="799629" y="1043582"/>
                  </a:cubicBezTo>
                  <a:cubicBezTo>
                    <a:pt x="791196" y="1052015"/>
                    <a:pt x="779758" y="1056752"/>
                    <a:pt x="767832" y="1056752"/>
                  </a:cubicBezTo>
                  <a:lnTo>
                    <a:pt x="44968" y="1056752"/>
                  </a:lnTo>
                  <a:cubicBezTo>
                    <a:pt x="33042" y="1056752"/>
                    <a:pt x="21604" y="1052015"/>
                    <a:pt x="13171" y="1043582"/>
                  </a:cubicBezTo>
                  <a:cubicBezTo>
                    <a:pt x="4738" y="1035148"/>
                    <a:pt x="0" y="1023711"/>
                    <a:pt x="0" y="1011784"/>
                  </a:cubicBezTo>
                  <a:lnTo>
                    <a:pt x="0" y="44968"/>
                  </a:lnTo>
                  <a:cubicBezTo>
                    <a:pt x="0" y="33042"/>
                    <a:pt x="4738" y="21604"/>
                    <a:pt x="13171" y="13171"/>
                  </a:cubicBezTo>
                  <a:cubicBezTo>
                    <a:pt x="21604" y="4738"/>
                    <a:pt x="33042" y="0"/>
                    <a:pt x="44968" y="0"/>
                  </a:cubicBezTo>
                  <a:close/>
                </a:path>
              </a:pathLst>
            </a:custGeom>
            <a:blipFill>
              <a:blip r:embed="rId2"/>
              <a:stretch>
                <a:fillRect t="-3059" r="-101052" b="3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 rot="-10800000">
            <a:off x="6115050" y="8971632"/>
            <a:ext cx="1438275" cy="1315368"/>
          </a:xfrm>
          <a:custGeom>
            <a:avLst/>
            <a:gdLst/>
            <a:ahLst/>
            <a:cxnLst/>
            <a:rect l="l" t="t" r="r" b="b"/>
            <a:pathLst>
              <a:path w="1438275" h="1315368">
                <a:moveTo>
                  <a:pt x="0" y="0"/>
                </a:moveTo>
                <a:lnTo>
                  <a:pt x="1438275" y="0"/>
                </a:lnTo>
                <a:lnTo>
                  <a:pt x="1438275" y="1315368"/>
                </a:lnTo>
                <a:lnTo>
                  <a:pt x="0" y="13153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944</Words>
  <Application>Microsoft Macintosh PowerPoint</Application>
  <PresentationFormat>Custom</PresentationFormat>
  <Paragraphs>158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TT Interphases</vt:lpstr>
      <vt:lpstr>Cooper BT Light</vt:lpstr>
      <vt:lpstr>TT Interphases Bold</vt:lpstr>
      <vt:lpstr>Cooper BT Medium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- The Entrepreneurial Toolbox Challenge</dc:title>
  <dc:description>Presentation - The Entrepreneurial Toolbox Challenge</dc:description>
  <cp:lastModifiedBy>Liz Kheng-Chindavong</cp:lastModifiedBy>
  <cp:revision>5</cp:revision>
  <dcterms:created xsi:type="dcterms:W3CDTF">2006-08-16T00:00:00Z</dcterms:created>
  <dcterms:modified xsi:type="dcterms:W3CDTF">2026-01-19T23:26:52Z</dcterms:modified>
  <dc:identifier>DAG91YJxDJk</dc:identifier>
</cp:coreProperties>
</file>