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Helvetica World" charset="1" panose="020B0500040000020004"/>
      <p:regular r:id="rId20"/>
    </p:embeddedFont>
    <p:embeddedFont>
      <p:font typeface="Georgia Pro Condensed" charset="1" panose="02040506050405020303"/>
      <p:regular r:id="rId21"/>
    </p:embeddedFont>
    <p:embeddedFont>
      <p:font typeface="Helvetica World Bold" charset="1" panose="020B08000400000200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15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2700"/>
            <a:ext cx="11201400" cy="10299700"/>
            <a:chOff x="0" y="0"/>
            <a:chExt cx="963348" cy="8857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963348" cy="885799"/>
            </a:xfrm>
            <a:custGeom>
              <a:avLst/>
              <a:gdLst/>
              <a:ahLst/>
              <a:cxnLst/>
              <a:rect r="r" b="b" t="t" l="l"/>
              <a:pathLst>
                <a:path h="885799" w="963348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D9D9D9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1868150" y="666750"/>
            <a:ext cx="5753100" cy="8953500"/>
            <a:chOff x="0" y="0"/>
            <a:chExt cx="814724" cy="126794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4724" cy="1267949"/>
            </a:xfrm>
            <a:custGeom>
              <a:avLst/>
              <a:gdLst/>
              <a:ahLst/>
              <a:cxnLst/>
              <a:rect r="r" b="b" t="t" l="l"/>
              <a:pathLst>
                <a:path h="1267949" w="814724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l="-1843" t="0" r="-1843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-3117037">
            <a:off x="8947742" y="765609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66750" y="9001760"/>
            <a:ext cx="6886575" cy="618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40"/>
              </a:lnSpc>
            </a:pPr>
            <a:r>
              <a:rPr lang="en-US" sz="3800" spc="-57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Dr. Liz Kheng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75380" y="975068"/>
            <a:ext cx="9754495" cy="3894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4956"/>
              </a:lnSpc>
            </a:pPr>
            <a:r>
              <a:rPr lang="en-US" sz="14956" spc="-523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Week 15: Exit Strategy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66" r="0" b="-66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Understanding Venture Failure and Bankruptcy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45375"/>
            <a:ext cx="6886575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Many startups face failure, leading to bankruptcy as a protective measure against creditors. Entrepreneurs often delay action, making timely communication with employees crucial during these challenging times.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5327" t="0" r="-532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Understanding Chapter 11 Benefits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369175"/>
            <a:ext cx="6886575" cy="225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Chapter 11 provides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 vital chance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to address financial issues. Early filing allows businesses to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restructure effectively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and negotiate with creditors, increasing the likelihood of a successful turnaround while maintaining operations.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457450"/>
            <a:chOff x="0" y="0"/>
            <a:chExt cx="4816593" cy="6472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47230"/>
            </a:xfrm>
            <a:custGeom>
              <a:avLst/>
              <a:gdLst/>
              <a:ahLst/>
              <a:cxnLst/>
              <a:rect r="r" b="b" t="t" l="l"/>
              <a:pathLst>
                <a:path h="6472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47230"/>
                  </a:lnTo>
                  <a:lnTo>
                    <a:pt x="0" y="64723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704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66750" y="3352800"/>
            <a:ext cx="11201400" cy="6267450"/>
            <a:chOff x="0" y="0"/>
            <a:chExt cx="1471052" cy="82308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1052" cy="823089"/>
            </a:xfrm>
            <a:custGeom>
              <a:avLst/>
              <a:gdLst/>
              <a:ahLst/>
              <a:cxnLst/>
              <a:rect r="r" b="b" t="t" l="l"/>
              <a:pathLst>
                <a:path h="823089" w="1471052">
                  <a:moveTo>
                    <a:pt x="13823" y="0"/>
                  </a:moveTo>
                  <a:lnTo>
                    <a:pt x="1457229" y="0"/>
                  </a:lnTo>
                  <a:cubicBezTo>
                    <a:pt x="1460895" y="0"/>
                    <a:pt x="1464411" y="1456"/>
                    <a:pt x="1467004" y="4049"/>
                  </a:cubicBezTo>
                  <a:cubicBezTo>
                    <a:pt x="1469596" y="6641"/>
                    <a:pt x="1471052" y="10157"/>
                    <a:pt x="1471052" y="13823"/>
                  </a:cubicBezTo>
                  <a:lnTo>
                    <a:pt x="1471052" y="809266"/>
                  </a:lnTo>
                  <a:cubicBezTo>
                    <a:pt x="1471052" y="812932"/>
                    <a:pt x="1469596" y="816448"/>
                    <a:pt x="1467004" y="819040"/>
                  </a:cubicBezTo>
                  <a:cubicBezTo>
                    <a:pt x="1464411" y="821632"/>
                    <a:pt x="1460895" y="823089"/>
                    <a:pt x="1457229" y="823089"/>
                  </a:cubicBezTo>
                  <a:lnTo>
                    <a:pt x="13823" y="823089"/>
                  </a:lnTo>
                  <a:cubicBezTo>
                    <a:pt x="10157" y="823089"/>
                    <a:pt x="6641" y="821632"/>
                    <a:pt x="4049" y="819040"/>
                  </a:cubicBezTo>
                  <a:cubicBezTo>
                    <a:pt x="1456" y="816448"/>
                    <a:pt x="0" y="812932"/>
                    <a:pt x="0" y="809266"/>
                  </a:cubicBezTo>
                  <a:lnTo>
                    <a:pt x="0" y="13823"/>
                  </a:lnTo>
                  <a:cubicBezTo>
                    <a:pt x="0" y="10157"/>
                    <a:pt x="1456" y="6641"/>
                    <a:pt x="4049" y="4049"/>
                  </a:cubicBezTo>
                  <a:cubicBezTo>
                    <a:pt x="6641" y="1456"/>
                    <a:pt x="10157" y="0"/>
                    <a:pt x="13823" y="0"/>
                  </a:cubicBezTo>
                  <a:close/>
                </a:path>
              </a:pathLst>
            </a:custGeom>
            <a:blipFill>
              <a:blip r:embed="rId2"/>
              <a:stretch>
                <a:fillRect l="-521" t="0" r="-521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172950" y="3352800"/>
            <a:ext cx="5448300" cy="6267450"/>
            <a:chOff x="0" y="0"/>
            <a:chExt cx="715512" cy="82308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15512" cy="823089"/>
            </a:xfrm>
            <a:custGeom>
              <a:avLst/>
              <a:gdLst/>
              <a:ahLst/>
              <a:cxnLst/>
              <a:rect r="r" b="b" t="t" l="l"/>
              <a:pathLst>
                <a:path h="823089" w="715512">
                  <a:moveTo>
                    <a:pt x="28420" y="0"/>
                  </a:moveTo>
                  <a:lnTo>
                    <a:pt x="687092" y="0"/>
                  </a:lnTo>
                  <a:cubicBezTo>
                    <a:pt x="702788" y="0"/>
                    <a:pt x="715512" y="12724"/>
                    <a:pt x="715512" y="28420"/>
                  </a:cubicBezTo>
                  <a:lnTo>
                    <a:pt x="715512" y="794669"/>
                  </a:lnTo>
                  <a:cubicBezTo>
                    <a:pt x="715512" y="802206"/>
                    <a:pt x="712518" y="809435"/>
                    <a:pt x="707188" y="814765"/>
                  </a:cubicBezTo>
                  <a:cubicBezTo>
                    <a:pt x="701858" y="820095"/>
                    <a:pt x="694630" y="823089"/>
                    <a:pt x="687092" y="823089"/>
                  </a:cubicBezTo>
                  <a:lnTo>
                    <a:pt x="28420" y="823089"/>
                  </a:lnTo>
                  <a:cubicBezTo>
                    <a:pt x="12724" y="823089"/>
                    <a:pt x="0" y="810365"/>
                    <a:pt x="0" y="794669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03" r="0" b="-103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666750" y="809625"/>
            <a:ext cx="1695450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 spc="-240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Chapter 7 vs. Chapter 13 Overview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-5327" t="0" r="-5327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Early Warning Signs of Failure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Recognizing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interconnected stress points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early is crucial. Poor financial management, deep discounts, and unaddressed customer complaints can spiral into significant challenges, leading to potential business failure if not acted upon swiftly.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66" r="0" b="-66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3089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Managing Cash Flow &amp; Market Changes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Effective cash flow management is crucial for adapting to fluctuating market conditions.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Accurate projections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enable businesses to anticipate challenges and seize opportunities, ensuring long-term sustainability and growth.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2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3249275" cy="2067009"/>
            <a:chOff x="0" y="0"/>
            <a:chExt cx="17665700" cy="275601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6657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1F3F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Exit Strategy Options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87687"/>
              <a:ext cx="176657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Key pathways for business transitions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800225" y="5143500"/>
            <a:ext cx="4308497" cy="2549525"/>
            <a:chOff x="0" y="0"/>
            <a:chExt cx="5744662" cy="339936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5744662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IPO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060450"/>
              <a:ext cx="5744662" cy="2338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An Initial Public Offering (IPO) allows a company to sell its shares to the public, providing capital for growth while enhancing visibility and credibility in the market.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91388" y="5143500"/>
            <a:ext cx="4010025" cy="2901950"/>
            <a:chOff x="0" y="0"/>
            <a:chExt cx="5346700" cy="38692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53467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Private Sale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060450"/>
              <a:ext cx="5346700" cy="2808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A private sale of stock involves selling ownership to selected buyers, often allowing for a smoother transition and tailored negotiations, reducing market exposure during the process.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172950" y="5143500"/>
            <a:ext cx="4010025" cy="2901950"/>
            <a:chOff x="0" y="0"/>
            <a:chExt cx="5346700" cy="386926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53467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Succession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060450"/>
              <a:ext cx="5346700" cy="2808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Succession planning focuses on preparing the next generation of leaders, ensuring a smooth transition of ownership, and addressing family dynamics, employee roles, and financial implications effectively.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66" r="0" b="-66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40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Key Considerations for Succession Planning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45375"/>
            <a:ext cx="6886575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Effective succession planning involves addressing the owner’s role, family dynamics, income needs, business environment, and loyal employees, ensuring a smooth transition and minimizing potential conflicts during the process.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259300" y="9201150"/>
            <a:ext cx="152400" cy="209550"/>
          </a:xfrm>
          <a:prstGeom prst="rect">
            <a:avLst/>
          </a:prstGeom>
        </p:spPr>
        <p:txBody>
          <a:bodyPr anchor="t" rtlCol="false" tIns="0" lIns="0" bIns="0" rIns="0" wrap="none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4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666750" y="666750"/>
            <a:ext cx="16954500" cy="8953500"/>
            <a:chOff x="0" y="0"/>
            <a:chExt cx="4465383" cy="235812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465383" cy="2358124"/>
            </a:xfrm>
            <a:custGeom>
              <a:avLst/>
              <a:gdLst/>
              <a:ahLst/>
              <a:cxnLst/>
              <a:rect r="r" b="b" t="t" l="l"/>
              <a:pathLst>
                <a:path h="2358124" w="4465383">
                  <a:moveTo>
                    <a:pt x="20548" y="0"/>
                  </a:moveTo>
                  <a:lnTo>
                    <a:pt x="4444835" y="0"/>
                  </a:lnTo>
                  <a:cubicBezTo>
                    <a:pt x="4456183" y="0"/>
                    <a:pt x="4465383" y="9200"/>
                    <a:pt x="4465383" y="20548"/>
                  </a:cubicBezTo>
                  <a:lnTo>
                    <a:pt x="4465383" y="2337575"/>
                  </a:lnTo>
                  <a:cubicBezTo>
                    <a:pt x="4465383" y="2348924"/>
                    <a:pt x="4456183" y="2358124"/>
                    <a:pt x="4444835" y="2358124"/>
                  </a:cubicBezTo>
                  <a:lnTo>
                    <a:pt x="20548" y="2358124"/>
                  </a:lnTo>
                  <a:cubicBezTo>
                    <a:pt x="9200" y="2358124"/>
                    <a:pt x="0" y="2348924"/>
                    <a:pt x="0" y="2337575"/>
                  </a:cubicBezTo>
                  <a:lnTo>
                    <a:pt x="0" y="20548"/>
                  </a:lnTo>
                  <a:cubicBezTo>
                    <a:pt x="0" y="9200"/>
                    <a:pt x="9200" y="0"/>
                    <a:pt x="20548" y="0"/>
                  </a:cubicBezTo>
                  <a:close/>
                </a:path>
              </a:pathLst>
            </a:custGeom>
            <a:solidFill>
              <a:srgbClr val="D9D9D9"/>
            </a:solidFill>
            <a:ln cap="rnd">
              <a:noFill/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4465383" cy="241527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800225" y="1562100"/>
            <a:ext cx="13249275" cy="2067009"/>
            <a:chOff x="0" y="0"/>
            <a:chExt cx="17665700" cy="275601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85725"/>
              <a:ext cx="17665700" cy="170285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0400"/>
                </a:lnSpc>
              </a:pPr>
              <a:r>
                <a:rPr lang="en-US" sz="8000" spc="-240">
                  <a:solidFill>
                    <a:srgbClr val="001F3F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Alternatives for Succession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187687"/>
              <a:ext cx="17665700" cy="568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b="true" sz="2500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Explore options when family is uninterested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800225" y="5143500"/>
            <a:ext cx="4308497" cy="2549525"/>
            <a:chOff x="0" y="0"/>
            <a:chExt cx="5744662" cy="339936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5744662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Train Employee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060450"/>
              <a:ext cx="5744662" cy="23389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Training a key employee can facilitate a seamless transition while retaining some equity, ensuring that the business's vision and culture remain intact during the changeover.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291388" y="5143500"/>
            <a:ext cx="4010025" cy="2901950"/>
            <a:chOff x="0" y="0"/>
            <a:chExt cx="5346700" cy="38692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53467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Hire Manager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1060450"/>
              <a:ext cx="5346700" cy="2808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Retaining control by hiring a capable manager allows the owner to maintain oversight while bringing in expertise to run operations effectively, ensuring the business thrives.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172950" y="5143500"/>
            <a:ext cx="4010025" cy="2901950"/>
            <a:chOff x="0" y="0"/>
            <a:chExt cx="5346700" cy="3869267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0"/>
              <a:ext cx="5346700" cy="533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b="true" sz="2499" spc="-37">
                  <a:solidFill>
                    <a:srgbClr val="008080"/>
                  </a:solidFill>
                  <a:latin typeface="Helvetica World Bold"/>
                  <a:ea typeface="Helvetica World Bold"/>
                  <a:cs typeface="Helvetica World Bold"/>
                  <a:sym typeface="Helvetica World Bold"/>
                </a:rPr>
                <a:t>Sell Business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060450"/>
              <a:ext cx="5346700" cy="28088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800"/>
                </a:lnSpc>
              </a:pPr>
              <a:r>
                <a:rPr lang="en-US" sz="2000" spc="-30" strike="noStrike" u="none">
                  <a:solidFill>
                    <a:srgbClr val="001F3F"/>
                  </a:solidFill>
                  <a:latin typeface="Helvetica World"/>
                  <a:ea typeface="Helvetica World"/>
                  <a:cs typeface="Helvetica World"/>
                  <a:sym typeface="Helvetica World"/>
                </a:rPr>
                <a:t>Selling the business outright is a straightforward option, providing immediate liquidity and allowing the owner to exit the business while transferring responsibilities to new owners.</a:t>
              </a: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3117037">
            <a:off x="16099474" y="7952721"/>
            <a:ext cx="2112604" cy="1859092"/>
          </a:xfrm>
          <a:custGeom>
            <a:avLst/>
            <a:gdLst/>
            <a:ahLst/>
            <a:cxnLst/>
            <a:rect r="r" b="b" t="t" l="l"/>
            <a:pathLst>
              <a:path h="1859092" w="2112604">
                <a:moveTo>
                  <a:pt x="0" y="0"/>
                </a:moveTo>
                <a:lnTo>
                  <a:pt x="2112605" y="0"/>
                </a:lnTo>
                <a:lnTo>
                  <a:pt x="2112605" y="1859092"/>
                </a:lnTo>
                <a:lnTo>
                  <a:pt x="0" y="18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17777" r="0" b="-17777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40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Succession Planning for Shareholder Groups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Effective succession planning requires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commitment from senior management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, clear job descriptions, and a transparent process to ensure the right skills are in place for future leadership transitions within the group.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9118" y="3357562"/>
            <a:ext cx="4007657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b="true" sz="2499" spc="-37">
                <a:solidFill>
                  <a:srgbClr val="00808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Grow Market Share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69118" y="5086350"/>
            <a:ext cx="4007657" cy="212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-30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Focus on expanding your market share to enhance your business's appeal. Increased visibility and customer loyalty can significantly boost potential valuations when selling your business.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981575" y="3357562"/>
            <a:ext cx="4010025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b="true" sz="2499" spc="-37">
                <a:solidFill>
                  <a:srgbClr val="00808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Control Costs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616434" y="3313907"/>
            <a:ext cx="4003106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b="true" sz="2499" spc="-37">
                <a:solidFill>
                  <a:srgbClr val="00808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Prepare Documentation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981575" y="5086350"/>
            <a:ext cx="4010025" cy="212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-30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Implement cost-control strategies to improve profit margins. By managing expenses effectively, you can present a healthier financial picture, making your business more attractive to potential buyers.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611225" y="5086350"/>
            <a:ext cx="4003106" cy="247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-30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Gather essential documentation, including management processes and contracts. This comprehensive preparation helps facilitate a smoother sale process, making it easier for buyers to evaluate and understand your business.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296400" y="2957512"/>
            <a:ext cx="3807849" cy="800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99"/>
              </a:lnSpc>
              <a:spcBef>
                <a:spcPct val="0"/>
              </a:spcBef>
            </a:pPr>
            <a:r>
              <a:rPr lang="en-US" b="true" sz="2499" spc="-37">
                <a:solidFill>
                  <a:srgbClr val="00808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Organize Financial Statements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97189" y="5086350"/>
            <a:ext cx="4009236" cy="247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</a:pPr>
            <a:r>
              <a:rPr lang="en-US" sz="2000" spc="-30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Ensure your financial statements are accurate and up-to-date. Clear and organized records provide potential buyers with confidence, demonstrating your business's financial health and operational effectiveness.</a:t>
            </a:r>
          </a:p>
        </p:txBody>
      </p:sp>
      <p:sp>
        <p:nvSpPr>
          <p:cNvPr name="AutoShape 10" id="10"/>
          <p:cNvSpPr/>
          <p:nvPr/>
        </p:nvSpPr>
        <p:spPr>
          <a:xfrm>
            <a:off x="992968" y="4410075"/>
            <a:ext cx="17607376" cy="0"/>
          </a:xfrm>
          <a:prstGeom prst="line">
            <a:avLst/>
          </a:prstGeom>
          <a:ln cap="flat" w="19050">
            <a:solidFill>
              <a:srgbClr val="001F3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669118" y="4248150"/>
            <a:ext cx="323850" cy="323850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1F3F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4983154" y="4248150"/>
            <a:ext cx="323850" cy="323850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1F3F"/>
            </a:solid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297189" y="4248150"/>
            <a:ext cx="323850" cy="323850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1F3F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3611225" y="4248150"/>
            <a:ext cx="323850" cy="323850"/>
            <a:chOff x="0" y="0"/>
            <a:chExt cx="6350000" cy="63500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001F3F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666750" y="809625"/>
            <a:ext cx="1695450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Preparing for Sale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991600" y="0"/>
            <a:ext cx="9296400" cy="10287000"/>
            <a:chOff x="0" y="0"/>
            <a:chExt cx="1220873" cy="13509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20873" cy="1350966"/>
            </a:xfrm>
            <a:custGeom>
              <a:avLst/>
              <a:gdLst/>
              <a:ahLst/>
              <a:cxnLst/>
              <a:rect r="r" b="b" t="t" l="l"/>
              <a:pathLst>
                <a:path h="1350966" w="1220873">
                  <a:moveTo>
                    <a:pt x="0" y="0"/>
                  </a:moveTo>
                  <a:lnTo>
                    <a:pt x="1220873" y="0"/>
                  </a:lnTo>
                  <a:lnTo>
                    <a:pt x="1220873" y="1350966"/>
                  </a:lnTo>
                  <a:lnTo>
                    <a:pt x="0" y="1350966"/>
                  </a:lnTo>
                  <a:close/>
                </a:path>
              </a:pathLst>
            </a:custGeom>
            <a:blipFill>
              <a:blip r:embed="rId2"/>
              <a:stretch>
                <a:fillRect l="0" t="-66" r="0" b="-66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Deal Structure and Seller Risk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Understanding the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structural risks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in a sale is crucial. Buyers might negotiate terms that rely on future performance, potentially leaving sellers vulnerable if new owners do not succeed. Brokers can mitigate these risks.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457450"/>
            <a:chOff x="0" y="0"/>
            <a:chExt cx="4816593" cy="64723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647230"/>
            </a:xfrm>
            <a:custGeom>
              <a:avLst/>
              <a:gdLst/>
              <a:ahLst/>
              <a:cxnLst/>
              <a:rect r="r" b="b" t="t" l="l"/>
              <a:pathLst>
                <a:path h="64723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647230"/>
                  </a:lnTo>
                  <a:lnTo>
                    <a:pt x="0" y="647230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4816593" cy="7043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666750" y="3352800"/>
            <a:ext cx="11201400" cy="6267450"/>
            <a:chOff x="0" y="0"/>
            <a:chExt cx="1471052" cy="82308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71052" cy="823089"/>
            </a:xfrm>
            <a:custGeom>
              <a:avLst/>
              <a:gdLst/>
              <a:ahLst/>
              <a:cxnLst/>
              <a:rect r="r" b="b" t="t" l="l"/>
              <a:pathLst>
                <a:path h="823089" w="1471052">
                  <a:moveTo>
                    <a:pt x="13823" y="0"/>
                  </a:moveTo>
                  <a:lnTo>
                    <a:pt x="1457229" y="0"/>
                  </a:lnTo>
                  <a:cubicBezTo>
                    <a:pt x="1460895" y="0"/>
                    <a:pt x="1464411" y="1456"/>
                    <a:pt x="1467004" y="4049"/>
                  </a:cubicBezTo>
                  <a:cubicBezTo>
                    <a:pt x="1469596" y="6641"/>
                    <a:pt x="1471052" y="10157"/>
                    <a:pt x="1471052" y="13823"/>
                  </a:cubicBezTo>
                  <a:lnTo>
                    <a:pt x="1471052" y="809266"/>
                  </a:lnTo>
                  <a:cubicBezTo>
                    <a:pt x="1471052" y="812932"/>
                    <a:pt x="1469596" y="816448"/>
                    <a:pt x="1467004" y="819040"/>
                  </a:cubicBezTo>
                  <a:cubicBezTo>
                    <a:pt x="1464411" y="821632"/>
                    <a:pt x="1460895" y="823089"/>
                    <a:pt x="1457229" y="823089"/>
                  </a:cubicBezTo>
                  <a:lnTo>
                    <a:pt x="13823" y="823089"/>
                  </a:lnTo>
                  <a:cubicBezTo>
                    <a:pt x="10157" y="823089"/>
                    <a:pt x="6641" y="821632"/>
                    <a:pt x="4049" y="819040"/>
                  </a:cubicBezTo>
                  <a:cubicBezTo>
                    <a:pt x="1456" y="816448"/>
                    <a:pt x="0" y="812932"/>
                    <a:pt x="0" y="809266"/>
                  </a:cubicBezTo>
                  <a:lnTo>
                    <a:pt x="0" y="13823"/>
                  </a:lnTo>
                  <a:cubicBezTo>
                    <a:pt x="0" y="10157"/>
                    <a:pt x="1456" y="6641"/>
                    <a:pt x="4049" y="4049"/>
                  </a:cubicBezTo>
                  <a:cubicBezTo>
                    <a:pt x="6641" y="1456"/>
                    <a:pt x="10157" y="0"/>
                    <a:pt x="13823" y="0"/>
                  </a:cubicBezTo>
                  <a:close/>
                </a:path>
              </a:pathLst>
            </a:custGeom>
            <a:blipFill>
              <a:blip r:embed="rId2"/>
              <a:stretch>
                <a:fillRect l="-521" t="0" r="-521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2172950" y="3352800"/>
            <a:ext cx="5448300" cy="6267450"/>
            <a:chOff x="0" y="0"/>
            <a:chExt cx="715512" cy="82308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715512" cy="823089"/>
            </a:xfrm>
            <a:custGeom>
              <a:avLst/>
              <a:gdLst/>
              <a:ahLst/>
              <a:cxnLst/>
              <a:rect r="r" b="b" t="t" l="l"/>
              <a:pathLst>
                <a:path h="823089" w="715512">
                  <a:moveTo>
                    <a:pt x="28420" y="0"/>
                  </a:moveTo>
                  <a:lnTo>
                    <a:pt x="687092" y="0"/>
                  </a:lnTo>
                  <a:cubicBezTo>
                    <a:pt x="702788" y="0"/>
                    <a:pt x="715512" y="12724"/>
                    <a:pt x="715512" y="28420"/>
                  </a:cubicBezTo>
                  <a:lnTo>
                    <a:pt x="715512" y="794669"/>
                  </a:lnTo>
                  <a:cubicBezTo>
                    <a:pt x="715512" y="802206"/>
                    <a:pt x="712518" y="809435"/>
                    <a:pt x="707188" y="814765"/>
                  </a:cubicBezTo>
                  <a:cubicBezTo>
                    <a:pt x="701858" y="820095"/>
                    <a:pt x="694630" y="823089"/>
                    <a:pt x="687092" y="823089"/>
                  </a:cubicBezTo>
                  <a:lnTo>
                    <a:pt x="28420" y="823089"/>
                  </a:lnTo>
                  <a:cubicBezTo>
                    <a:pt x="12724" y="823089"/>
                    <a:pt x="0" y="810365"/>
                    <a:pt x="0" y="794669"/>
                  </a:cubicBezTo>
                  <a:lnTo>
                    <a:pt x="0" y="28420"/>
                  </a:lnTo>
                  <a:cubicBezTo>
                    <a:pt x="0" y="12724"/>
                    <a:pt x="12724" y="0"/>
                    <a:pt x="2842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03" r="0" b="-103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666750" y="809625"/>
            <a:ext cx="16954500" cy="1069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</a:pPr>
            <a:r>
              <a:rPr lang="en-US" sz="8000" spc="-240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ESOP: Employee Ownership Insights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0"/>
            <a:ext cx="8991600" cy="3352800"/>
            <a:chOff x="0" y="0"/>
            <a:chExt cx="2368158" cy="8830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158" cy="883042"/>
            </a:xfrm>
            <a:custGeom>
              <a:avLst/>
              <a:gdLst/>
              <a:ahLst/>
              <a:cxnLst/>
              <a:rect r="r" b="b" t="t" l="l"/>
              <a:pathLst>
                <a:path h="883042" w="2368158">
                  <a:moveTo>
                    <a:pt x="0" y="0"/>
                  </a:moveTo>
                  <a:lnTo>
                    <a:pt x="2368158" y="0"/>
                  </a:lnTo>
                  <a:lnTo>
                    <a:pt x="2368158" y="883042"/>
                  </a:lnTo>
                  <a:lnTo>
                    <a:pt x="0" y="88304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368158" cy="94019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66750" y="809625"/>
            <a:ext cx="6886575" cy="2079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000"/>
              </a:lnSpc>
              <a:spcBef>
                <a:spcPct val="0"/>
              </a:spcBef>
            </a:pPr>
            <a:r>
              <a:rPr lang="en-US" sz="8000" strike="noStrike" u="none">
                <a:solidFill>
                  <a:srgbClr val="001F3F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Direct Sale to Key Employees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66750" y="7407275"/>
            <a:ext cx="6886575" cy="221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499"/>
              </a:lnSpc>
            </a:pP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 </a:t>
            </a:r>
            <a:r>
              <a:rPr lang="en-US" b="true" sz="2499" spc="-37" strike="noStrike" u="none">
                <a:solidFill>
                  <a:srgbClr val="001F3F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direct sale to key employees</a:t>
            </a:r>
            <a:r>
              <a:rPr lang="en-US" sz="2499" spc="-37" strike="noStrike" u="none">
                <a:solidFill>
                  <a:srgbClr val="001F3F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simplifies ownership transfer with a predetermined price. The valuation includes factors like assets and goodwill, ensuring both parties understand the business's worth before finalizing the deal.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Week 15: Exit Strategy</dc:description>
  <dc:identifier>DAG_QW0SrrI</dc:identifier>
  <dcterms:modified xsi:type="dcterms:W3CDTF">2011-08-01T06:04:30Z</dcterms:modified>
  <cp:revision>1</cp:revision>
  <dc:title>wk15lecture</dc:title>
</cp:coreProperties>
</file>