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73" r:id="rId8"/>
    <p:sldId id="262" r:id="rId9"/>
    <p:sldId id="272" r:id="rId10"/>
    <p:sldId id="264" r:id="rId11"/>
    <p:sldId id="275" r:id="rId12"/>
    <p:sldId id="276" r:id="rId13"/>
    <p:sldId id="274" r:id="rId14"/>
    <p:sldId id="263" r:id="rId15"/>
    <p:sldId id="265" r:id="rId16"/>
    <p:sldId id="266" r:id="rId17"/>
    <p:sldId id="267" r:id="rId18"/>
    <p:sldId id="268" r:id="rId19"/>
  </p:sldIdLst>
  <p:sldSz cx="18288000" cy="10287000"/>
  <p:notesSz cx="6858000" cy="9144000"/>
  <p:embeddedFontLst>
    <p:embeddedFont>
      <p:font typeface="Avenir Next" panose="020B0503020202020204" pitchFamily="34" charset="0"/>
      <p:regular r:id="rId21"/>
      <p:bold r:id="rId22"/>
      <p:italic r:id="rId23"/>
      <p:boldItalic r:id="rId24"/>
    </p:embeddedFont>
    <p:embeddedFont>
      <p:font typeface="Garamond" panose="02020404030301010803" pitchFamily="18" charset="0"/>
      <p:regular r:id="rId25"/>
      <p:bold r:id="rId26"/>
      <p:italic r:id="rId27"/>
      <p:boldItalic r:id="rId28"/>
    </p:embeddedFont>
    <p:embeddedFont>
      <p:font typeface="TT Interphases" panose="02000503020000020004" pitchFamily="2" charset="0"/>
      <p:regular r:id="rId29"/>
    </p:embeddedFont>
    <p:embeddedFont>
      <p:font typeface="TT Interphases Bold" panose="02000803060000020004" pitchFamily="2" charset="0"/>
      <p:regular r:id="rId30"/>
      <p:bold r:id="rId31"/>
    </p:embeddedFont>
    <p:embeddedFont>
      <p:font typeface="TT Ramillas" panose="020E0000080000020004" pitchFamily="3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autoAdjust="0"/>
    <p:restoredTop sz="94650" autoAdjust="0"/>
  </p:normalViewPr>
  <p:slideViewPr>
    <p:cSldViewPr>
      <p:cViewPr>
        <p:scale>
          <a:sx n="68" d="100"/>
          <a:sy n="68" d="100"/>
        </p:scale>
        <p:origin x="904" y="6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4D0F4A-7F81-244C-953E-1638CD6DA90D}" type="datetimeFigureOut">
              <a:rPr lang="en-US" smtClean="0"/>
              <a:t>10/31/25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64603-014E-B340-AC4E-2E92F9E9BA78}" type="slidenum">
              <a:rPr lang="en-US" smtClean="0"/>
              <a:t>‹#›</a:t>
            </a:fld>
            <a:endParaRPr lang="en-US"/>
          </a:p>
        </p:txBody>
      </p:sp>
    </p:spTree>
    <p:extLst>
      <p:ext uri="{BB962C8B-B14F-4D97-AF65-F5344CB8AC3E}">
        <p14:creationId xmlns:p14="http://schemas.microsoft.com/office/powerpoint/2010/main" val="669318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64603-014E-B340-AC4E-2E92F9E9BA78}" type="slidenum">
              <a:rPr lang="en-US" smtClean="0"/>
              <a:t>10</a:t>
            </a:fld>
            <a:endParaRPr lang="en-US"/>
          </a:p>
        </p:txBody>
      </p:sp>
    </p:spTree>
    <p:extLst>
      <p:ext uri="{BB962C8B-B14F-4D97-AF65-F5344CB8AC3E}">
        <p14:creationId xmlns:p14="http://schemas.microsoft.com/office/powerpoint/2010/main" val="170610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14B2-D545-1437-4E59-2FCD274F2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1CC92-4DC3-910F-3A23-71CD3D9BE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E8F11-A43F-A727-17FC-8AB4AA4A63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AD5013-EE73-64A3-4AC9-3E7069629201}"/>
              </a:ext>
            </a:extLst>
          </p:cNvPr>
          <p:cNvSpPr>
            <a:spLocks noGrp="1"/>
          </p:cNvSpPr>
          <p:nvPr>
            <p:ph type="sldNum" sz="quarter" idx="5"/>
          </p:nvPr>
        </p:nvSpPr>
        <p:spPr/>
        <p:txBody>
          <a:bodyPr/>
          <a:lstStyle/>
          <a:p>
            <a:fld id="{D5964603-014E-B340-AC4E-2E92F9E9BA78}" type="slidenum">
              <a:rPr lang="en-US" smtClean="0"/>
              <a:t>11</a:t>
            </a:fld>
            <a:endParaRPr lang="en-US"/>
          </a:p>
        </p:txBody>
      </p:sp>
    </p:spTree>
    <p:extLst>
      <p:ext uri="{BB962C8B-B14F-4D97-AF65-F5344CB8AC3E}">
        <p14:creationId xmlns:p14="http://schemas.microsoft.com/office/powerpoint/2010/main" val="530497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916D3-6DEB-2F78-1332-E05ACC82A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1C464-215C-63F4-D8E9-2C9835CAA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9EA11-2425-ECA8-38D8-A1015D70E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E251A1-16B5-E291-D80E-5BC69AA9CE7F}"/>
              </a:ext>
            </a:extLst>
          </p:cNvPr>
          <p:cNvSpPr>
            <a:spLocks noGrp="1"/>
          </p:cNvSpPr>
          <p:nvPr>
            <p:ph type="sldNum" sz="quarter" idx="5"/>
          </p:nvPr>
        </p:nvSpPr>
        <p:spPr/>
        <p:txBody>
          <a:bodyPr/>
          <a:lstStyle/>
          <a:p>
            <a:fld id="{D5964603-014E-B340-AC4E-2E92F9E9BA78}" type="slidenum">
              <a:rPr lang="en-US" smtClean="0"/>
              <a:t>12</a:t>
            </a:fld>
            <a:endParaRPr lang="en-US"/>
          </a:p>
        </p:txBody>
      </p:sp>
    </p:spTree>
    <p:extLst>
      <p:ext uri="{BB962C8B-B14F-4D97-AF65-F5344CB8AC3E}">
        <p14:creationId xmlns:p14="http://schemas.microsoft.com/office/powerpoint/2010/main" val="2422515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CA763-BAB1-AC95-847B-188032365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8E32C-DC30-3678-23A5-BEC0057CE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1249C-DE7C-3C70-DDD8-F430B3A528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4054E7-5FAB-CB2C-E3A6-CB8A92504831}"/>
              </a:ext>
            </a:extLst>
          </p:cNvPr>
          <p:cNvSpPr>
            <a:spLocks noGrp="1"/>
          </p:cNvSpPr>
          <p:nvPr>
            <p:ph type="sldNum" sz="quarter" idx="5"/>
          </p:nvPr>
        </p:nvSpPr>
        <p:spPr/>
        <p:txBody>
          <a:bodyPr/>
          <a:lstStyle/>
          <a:p>
            <a:fld id="{D5964603-014E-B340-AC4E-2E92F9E9BA78}" type="slidenum">
              <a:rPr lang="en-US" smtClean="0"/>
              <a:t>13</a:t>
            </a:fld>
            <a:endParaRPr lang="en-US"/>
          </a:p>
        </p:txBody>
      </p:sp>
    </p:spTree>
    <p:extLst>
      <p:ext uri="{BB962C8B-B14F-4D97-AF65-F5344CB8AC3E}">
        <p14:creationId xmlns:p14="http://schemas.microsoft.com/office/powerpoint/2010/main" val="4080193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16725900" y="666750"/>
            <a:ext cx="895350" cy="895350"/>
            <a:chOff x="0" y="0"/>
            <a:chExt cx="1193800" cy="1193800"/>
          </a:xfrm>
        </p:grpSpPr>
        <p:grpSp>
          <p:nvGrpSpPr>
            <p:cNvPr id="3" name="Group 3"/>
            <p:cNvGrpSpPr/>
            <p:nvPr/>
          </p:nvGrpSpPr>
          <p:grpSpPr>
            <a:xfrm>
              <a:off x="0" y="0"/>
              <a:ext cx="1193800" cy="11938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000000"/>
                </a:solidFill>
                <a:prstDash val="solid"/>
                <a:miter/>
              </a:ln>
            </p:spPr>
            <p:txBody>
              <a:bodyPr/>
              <a:lstStyle/>
              <a:p>
                <a:endParaRPr lang="en-US"/>
              </a:p>
            </p:txBody>
          </p:sp>
          <p:sp>
            <p:nvSpPr>
              <p:cNvPr id="5" name="TextBox 5"/>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6" name="Freeform 6"/>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7" name="AutoShape 7"/>
          <p:cNvSpPr/>
          <p:nvPr/>
        </p:nvSpPr>
        <p:spPr>
          <a:xfrm>
            <a:off x="10429875" y="9620250"/>
            <a:ext cx="7191375" cy="0"/>
          </a:xfrm>
          <a:prstGeom prst="line">
            <a:avLst/>
          </a:prstGeom>
          <a:ln w="19050" cap="flat">
            <a:solidFill>
              <a:srgbClr val="ECF3FB"/>
            </a:solidFill>
            <a:prstDash val="solid"/>
            <a:headEnd type="none" w="sm" len="sm"/>
            <a:tailEnd type="none" w="sm" len="sm"/>
          </a:ln>
        </p:spPr>
        <p:txBody>
          <a:bodyPr/>
          <a:lstStyle/>
          <a:p>
            <a:endParaRPr lang="en-US"/>
          </a:p>
        </p:txBody>
      </p:sp>
      <p:grpSp>
        <p:nvGrpSpPr>
          <p:cNvPr id="8" name="Group 8"/>
          <p:cNvGrpSpPr/>
          <p:nvPr/>
        </p:nvGrpSpPr>
        <p:grpSpPr>
          <a:xfrm>
            <a:off x="0" y="0"/>
            <a:ext cx="9296400" cy="10287000"/>
            <a:chOff x="0" y="0"/>
            <a:chExt cx="1440256" cy="1593725"/>
          </a:xfrm>
        </p:grpSpPr>
        <p:sp>
          <p:nvSpPr>
            <p:cNvPr id="9" name="Freeform 9"/>
            <p:cNvSpPr/>
            <p:nvPr/>
          </p:nvSpPr>
          <p:spPr>
            <a:xfrm>
              <a:off x="0" y="0"/>
              <a:ext cx="1440256" cy="1593725"/>
            </a:xfrm>
            <a:custGeom>
              <a:avLst/>
              <a:gdLst/>
              <a:ahLst/>
              <a:cxnLst/>
              <a:rect l="l" t="t" r="r" b="b"/>
              <a:pathLst>
                <a:path w="1440256" h="1593725">
                  <a:moveTo>
                    <a:pt x="0" y="0"/>
                  </a:moveTo>
                  <a:lnTo>
                    <a:pt x="1440256" y="0"/>
                  </a:lnTo>
                  <a:lnTo>
                    <a:pt x="1440256" y="1593725"/>
                  </a:lnTo>
                  <a:lnTo>
                    <a:pt x="0" y="1593725"/>
                  </a:lnTo>
                  <a:close/>
                </a:path>
              </a:pathLst>
            </a:custGeom>
            <a:blipFill>
              <a:blip r:embed="rId4"/>
              <a:stretch>
                <a:fillRect t="-66" b="-66"/>
              </a:stretch>
            </a:blipFill>
          </p:spPr>
          <p:txBody>
            <a:bodyPr/>
            <a:lstStyle/>
            <a:p>
              <a:endParaRPr lang="en-US"/>
            </a:p>
          </p:txBody>
        </p:sp>
      </p:grpSp>
      <p:sp>
        <p:nvSpPr>
          <p:cNvPr id="14" name="TextBox 10">
            <a:extLst>
              <a:ext uri="{FF2B5EF4-FFF2-40B4-BE49-F238E27FC236}">
                <a16:creationId xmlns:a16="http://schemas.microsoft.com/office/drawing/2014/main" id="{A123B51F-B654-CDC3-5558-CE4BDBFFCFE9}"/>
              </a:ext>
            </a:extLst>
          </p:cNvPr>
          <p:cNvSpPr txBox="1"/>
          <p:nvPr/>
        </p:nvSpPr>
        <p:spPr>
          <a:xfrm>
            <a:off x="10734675" y="723900"/>
            <a:ext cx="5448300" cy="400050"/>
          </a:xfrm>
          <a:prstGeom prst="rect">
            <a:avLst/>
          </a:prstGeom>
        </p:spPr>
        <p:txBody>
          <a:bodyPr lIns="0" tIns="0" rIns="0" bIns="0" rtlCol="0" anchor="t">
            <a:spAutoFit/>
          </a:bodyPr>
          <a:lstStyle/>
          <a:p>
            <a:pPr marL="0" lvl="0" indent="0" algn="l">
              <a:lnSpc>
                <a:spcPts val="3000"/>
              </a:lnSpc>
            </a:pPr>
            <a:r>
              <a:rPr lang="en-US" sz="3000" spc="-60" dirty="0">
                <a:solidFill>
                  <a:srgbClr val="D1D5DB"/>
                </a:solidFill>
                <a:latin typeface="Garamond" panose="02020404030301010803" pitchFamily="18" charset="0"/>
                <a:ea typeface="TT Ramillas"/>
                <a:cs typeface="TT Ramillas"/>
                <a:sym typeface="TT Ramillas"/>
              </a:rPr>
              <a:t>MGMT 420</a:t>
            </a:r>
          </a:p>
        </p:txBody>
      </p:sp>
      <p:grpSp>
        <p:nvGrpSpPr>
          <p:cNvPr id="15" name="Group 11">
            <a:extLst>
              <a:ext uri="{FF2B5EF4-FFF2-40B4-BE49-F238E27FC236}">
                <a16:creationId xmlns:a16="http://schemas.microsoft.com/office/drawing/2014/main" id="{91E6090F-0035-15A9-07A6-555563FF8B7D}"/>
              </a:ext>
            </a:extLst>
          </p:cNvPr>
          <p:cNvGrpSpPr/>
          <p:nvPr/>
        </p:nvGrpSpPr>
        <p:grpSpPr>
          <a:xfrm>
            <a:off x="10507833" y="6486736"/>
            <a:ext cx="6886575" cy="2910570"/>
            <a:chOff x="0" y="180975"/>
            <a:chExt cx="9182100" cy="3880759"/>
          </a:xfrm>
        </p:grpSpPr>
        <p:sp>
          <p:nvSpPr>
            <p:cNvPr id="16" name="TextBox 12">
              <a:extLst>
                <a:ext uri="{FF2B5EF4-FFF2-40B4-BE49-F238E27FC236}">
                  <a16:creationId xmlns:a16="http://schemas.microsoft.com/office/drawing/2014/main" id="{DED0FF83-07F1-3178-A6A6-95A5B5C5934E}"/>
                </a:ext>
              </a:extLst>
            </p:cNvPr>
            <p:cNvSpPr txBox="1"/>
            <p:nvPr/>
          </p:nvSpPr>
          <p:spPr>
            <a:xfrm>
              <a:off x="0" y="180975"/>
              <a:ext cx="9182100" cy="3286455"/>
            </a:xfrm>
            <a:prstGeom prst="rect">
              <a:avLst/>
            </a:prstGeom>
          </p:spPr>
          <p:txBody>
            <a:bodyPr lIns="0" tIns="0" rIns="0" bIns="0" rtlCol="0" anchor="t">
              <a:spAutoFit/>
            </a:bodyPr>
            <a:lstStyle/>
            <a:p>
              <a:pPr marL="0" lvl="0" indent="0" algn="l">
                <a:lnSpc>
                  <a:spcPts val="9675"/>
                </a:lnSpc>
              </a:pPr>
              <a:r>
                <a:rPr lang="en-US" sz="8000" spc="-193" dirty="0">
                  <a:solidFill>
                    <a:srgbClr val="D1D5DB"/>
                  </a:solidFill>
                  <a:latin typeface="Garamond" panose="02020404030301010803" pitchFamily="18" charset="0"/>
                  <a:ea typeface="TT Ramillas"/>
                  <a:cs typeface="TT Ramillas"/>
                  <a:sym typeface="TT Ramillas"/>
                </a:rPr>
                <a:t>The Financial Plan</a:t>
              </a:r>
            </a:p>
          </p:txBody>
        </p:sp>
        <p:sp>
          <p:nvSpPr>
            <p:cNvPr id="17" name="TextBox 13">
              <a:extLst>
                <a:ext uri="{FF2B5EF4-FFF2-40B4-BE49-F238E27FC236}">
                  <a16:creationId xmlns:a16="http://schemas.microsoft.com/office/drawing/2014/main" id="{8BCA71EE-4F58-DCEE-1CCE-8B6FAA611712}"/>
                </a:ext>
              </a:extLst>
            </p:cNvPr>
            <p:cNvSpPr txBox="1"/>
            <p:nvPr/>
          </p:nvSpPr>
          <p:spPr>
            <a:xfrm>
              <a:off x="0" y="3456441"/>
              <a:ext cx="9182100" cy="605293"/>
            </a:xfrm>
            <a:prstGeom prst="rect">
              <a:avLst/>
            </a:prstGeom>
          </p:spPr>
          <p:txBody>
            <a:bodyPr lIns="0" tIns="0" rIns="0" bIns="0" rtlCol="0" anchor="t">
              <a:spAutoFit/>
            </a:bodyPr>
            <a:lstStyle/>
            <a:p>
              <a:pPr marL="0" lvl="0" indent="0" algn="l">
                <a:lnSpc>
                  <a:spcPts val="3639"/>
                </a:lnSpc>
                <a:spcBef>
                  <a:spcPct val="0"/>
                </a:spcBef>
              </a:pPr>
              <a:r>
                <a:rPr lang="en-US" sz="2799" u="none" spc="139" dirty="0">
                  <a:solidFill>
                    <a:srgbClr val="F3F4F6"/>
                  </a:solidFill>
                  <a:latin typeface="Avenir Next" panose="020B0503020202020204" pitchFamily="34" charset="0"/>
                  <a:ea typeface="TT Interphases"/>
                  <a:cs typeface="TT Interphases"/>
                  <a:sym typeface="TT Interphases"/>
                </a:rPr>
                <a:t>Chapter 10</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5" name="TextBox 5"/>
          <p:cNvSpPr txBox="1"/>
          <p:nvPr/>
        </p:nvSpPr>
        <p:spPr>
          <a:xfrm>
            <a:off x="666750" y="1771055"/>
            <a:ext cx="8324850" cy="396262"/>
          </a:xfrm>
          <a:prstGeom prst="rect">
            <a:avLst/>
          </a:prstGeom>
        </p:spPr>
        <p:txBody>
          <a:bodyPr lIns="0" tIns="0" rIns="0" bIns="0" rtlCol="0" anchor="t">
            <a:spAutoFit/>
          </a:bodyPr>
          <a:lstStyle/>
          <a:p>
            <a:pPr lvl="0">
              <a:lnSpc>
                <a:spcPts val="2999"/>
              </a:lnSpc>
              <a:spcBef>
                <a:spcPct val="0"/>
              </a:spcBef>
            </a:pPr>
            <a:r>
              <a:rPr lang="en-US" sz="2800" dirty="0">
                <a:solidFill>
                  <a:schemeClr val="bg1"/>
                </a:solidFill>
                <a:latin typeface="Garamond" panose="02020404030301010803" pitchFamily="18" charset="0"/>
              </a:rPr>
              <a:t>Projected Sales by Category (Base Case Scenario)</a:t>
            </a:r>
            <a:endParaRPr lang="en-US" sz="2800" u="none" strike="noStrike" spc="-59" dirty="0">
              <a:solidFill>
                <a:schemeClr val="bg1"/>
              </a:solidFill>
              <a:latin typeface="Garamond" panose="02020404030301010803" pitchFamily="18" charset="0"/>
              <a:ea typeface="TT Ramillas"/>
              <a:cs typeface="TT Ramillas"/>
              <a:sym typeface="TT Ramillas"/>
            </a:endParaRPr>
          </a:p>
        </p:txBody>
      </p:sp>
      <p:sp>
        <p:nvSpPr>
          <p:cNvPr id="6" name="TextBox 6"/>
          <p:cNvSpPr txBox="1"/>
          <p:nvPr/>
        </p:nvSpPr>
        <p:spPr>
          <a:xfrm>
            <a:off x="666750" y="2592426"/>
            <a:ext cx="8324850" cy="4937890"/>
          </a:xfrm>
          <a:prstGeom prst="rect">
            <a:avLst/>
          </a:prstGeom>
        </p:spPr>
        <p:txBody>
          <a:bodyPr lIns="0" tIns="0" rIns="0" bIns="0" rtlCol="0" anchor="t">
            <a:spAutoFit/>
          </a:bodyPr>
          <a:lstStyle/>
          <a:p>
            <a:pPr lvl="0">
              <a:spcBef>
                <a:spcPct val="0"/>
              </a:spcBef>
            </a:pPr>
            <a:r>
              <a:rPr lang="en-US" sz="2400" dirty="0">
                <a:solidFill>
                  <a:schemeClr val="bg1"/>
                </a:solidFill>
                <a:latin typeface="Avenir Next" panose="020B0503020202020204" pitchFamily="34" charset="0"/>
              </a:rPr>
              <a:t>Revenue projections are based on a diversified product mix that balances apparel, accessories, and specialty items. This composition supports consistent sales growth and reduces reliance on a single category.</a:t>
            </a:r>
          </a:p>
          <a:p>
            <a:pPr lvl="0">
              <a:lnSpc>
                <a:spcPts val="3919"/>
              </a:lnSpc>
              <a:spcBef>
                <a:spcPct val="0"/>
              </a:spcBef>
            </a:pPr>
            <a:endParaRPr lang="en-US" sz="2800" dirty="0">
              <a:solidFill>
                <a:schemeClr val="bg1"/>
              </a:solidFill>
              <a:latin typeface="Avenir Next" panose="020B0503020202020204" pitchFamily="34" charset="0"/>
              <a:ea typeface="TT Interphases"/>
              <a:cs typeface="TT Interphases"/>
              <a:sym typeface="TT Interphases"/>
            </a:endParaRPr>
          </a:p>
          <a:p>
            <a:pPr lvl="0">
              <a:spcBef>
                <a:spcPct val="0"/>
              </a:spcBef>
            </a:pPr>
            <a:r>
              <a:rPr lang="en-US" sz="2400" b="1" dirty="0">
                <a:solidFill>
                  <a:schemeClr val="bg1"/>
                </a:solidFill>
                <a:latin typeface="Avenir Next" panose="020B0503020202020204" pitchFamily="34" charset="0"/>
                <a:ea typeface="TT Interphases"/>
                <a:cs typeface="TT Interphases"/>
                <a:sym typeface="TT Interphases"/>
              </a:rPr>
              <a:t>Year 1 Sales Mix</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Apparel: $150,000 (60%)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Accessories: $75,000 (30%)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Specialty Items: $25,000 (10%)</a:t>
            </a:r>
          </a:p>
          <a:p>
            <a:pPr lvl="0">
              <a:lnSpc>
                <a:spcPts val="3919"/>
              </a:lnSpc>
              <a:spcBef>
                <a:spcPct val="0"/>
              </a:spcBef>
            </a:pPr>
            <a:endParaRPr lang="en-US" sz="2400" dirty="0">
              <a:solidFill>
                <a:schemeClr val="bg1"/>
              </a:solidFill>
              <a:latin typeface="Avenir Next" panose="020B0503020202020204" pitchFamily="34" charset="0"/>
              <a:ea typeface="TT Interphases"/>
              <a:cs typeface="TT Interphases"/>
              <a:sym typeface="TT Interphases"/>
            </a:endParaRPr>
          </a:p>
          <a:p>
            <a:pPr lvl="0" algn="ctr">
              <a:lnSpc>
                <a:spcPts val="3919"/>
              </a:lnSpc>
              <a:spcBef>
                <a:spcPct val="0"/>
              </a:spcBef>
            </a:pPr>
            <a:r>
              <a:rPr lang="en-US" sz="2000" i="1" dirty="0">
                <a:solidFill>
                  <a:schemeClr val="bg1"/>
                </a:solidFill>
                <a:latin typeface="Avenir Next" panose="020B0503020202020204" pitchFamily="34" charset="0"/>
              </a:rPr>
              <a:t>Pro forma projections assume 10% annual growth per category.</a:t>
            </a:r>
            <a:endParaRPr lang="en-US" sz="2000" i="1" dirty="0">
              <a:solidFill>
                <a:schemeClr val="bg1"/>
              </a:solidFill>
              <a:latin typeface="Avenir Next" panose="020B0503020202020204" pitchFamily="34" charset="0"/>
              <a:ea typeface="TT Interphases"/>
              <a:cs typeface="TT Interphases"/>
              <a:sym typeface="TT Interphases"/>
            </a:endParaRPr>
          </a:p>
          <a:p>
            <a:pPr lvl="0">
              <a:lnSpc>
                <a:spcPts val="3919"/>
              </a:lnSpc>
              <a:spcBef>
                <a:spcPct val="0"/>
              </a:spcBef>
            </a:pPr>
            <a:endParaRPr lang="en-US" sz="2799" dirty="0">
              <a:solidFill>
                <a:schemeClr val="bg1"/>
              </a:solidFill>
              <a:latin typeface="Avenir Next" panose="020B0503020202020204" pitchFamily="34" charset="0"/>
              <a:ea typeface="TT Interphases"/>
              <a:cs typeface="TT Interphases"/>
              <a:sym typeface="TT Interphases"/>
            </a:endParaRPr>
          </a:p>
        </p:txBody>
      </p:sp>
      <p:sp>
        <p:nvSpPr>
          <p:cNvPr id="7" name="AutoShape 7"/>
          <p:cNvSpPr/>
          <p:nvPr/>
        </p:nvSpPr>
        <p:spPr>
          <a:xfrm>
            <a:off x="666750" y="2405578"/>
            <a:ext cx="83248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p:cNvSpPr txBox="1"/>
          <p:nvPr/>
        </p:nvSpPr>
        <p:spPr>
          <a:xfrm>
            <a:off x="666750" y="809625"/>
            <a:ext cx="8324850" cy="923330"/>
          </a:xfrm>
          <a:prstGeom prst="rect">
            <a:avLst/>
          </a:prstGeom>
        </p:spPr>
        <p:txBody>
          <a:bodyPr lIns="0" tIns="0" rIns="0" bIns="0" rtlCol="0" anchor="t">
            <a:spAutoFit/>
          </a:bodyPr>
          <a:lstStyle/>
          <a:p>
            <a:pPr marL="0" lvl="0" indent="0" algn="l">
              <a:spcBef>
                <a:spcPct val="0"/>
              </a:spcBef>
            </a:pPr>
            <a:r>
              <a:rPr lang="en-US" sz="6000" spc="-199" dirty="0">
                <a:solidFill>
                  <a:srgbClr val="ECF3FB"/>
                </a:solidFill>
                <a:latin typeface="Garamond" panose="02020404030301010803" pitchFamily="18" charset="0"/>
                <a:ea typeface="TT Ramillas"/>
                <a:cs typeface="TT Ramillas"/>
                <a:sym typeface="TT Ramillas"/>
              </a:rPr>
              <a:t>Pro Forma Revenue Forecast</a:t>
            </a:r>
          </a:p>
        </p:txBody>
      </p:sp>
      <p:pic>
        <p:nvPicPr>
          <p:cNvPr id="10" name="Picture 9" descr="A graph of a bar chart&#10;&#10;AI-generated content may be incorrect.">
            <a:extLst>
              <a:ext uri="{FF2B5EF4-FFF2-40B4-BE49-F238E27FC236}">
                <a16:creationId xmlns:a16="http://schemas.microsoft.com/office/drawing/2014/main" id="{AB5A6388-6868-2020-E598-33CC55A763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5341631"/>
            <a:ext cx="4953000" cy="4469587"/>
          </a:xfrm>
          <a:prstGeom prst="rect">
            <a:avLst/>
          </a:prstGeom>
        </p:spPr>
      </p:pic>
      <p:pic>
        <p:nvPicPr>
          <p:cNvPr id="12" name="Picture 11" descr="A pie chart with different colored circles&#10;&#10;AI-generated content may be incorrect.">
            <a:extLst>
              <a:ext uri="{FF2B5EF4-FFF2-40B4-BE49-F238E27FC236}">
                <a16:creationId xmlns:a16="http://schemas.microsoft.com/office/drawing/2014/main" id="{DA4E28C0-0613-FC1B-12D7-93B9EFB24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0" y="723480"/>
            <a:ext cx="4982413" cy="4221889"/>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a:extLst>
            <a:ext uri="{FF2B5EF4-FFF2-40B4-BE49-F238E27FC236}">
              <a16:creationId xmlns:a16="http://schemas.microsoft.com/office/drawing/2014/main" id="{D69594D6-B543-9AC7-8C43-4D0B9A48C037}"/>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391D5E75-C401-B50D-C2ED-6D9C6BDEB1C9}"/>
              </a:ext>
            </a:extLst>
          </p:cNvPr>
          <p:cNvSpPr txBox="1"/>
          <p:nvPr/>
        </p:nvSpPr>
        <p:spPr>
          <a:xfrm>
            <a:off x="647700" y="1732955"/>
            <a:ext cx="8324850" cy="396262"/>
          </a:xfrm>
          <a:prstGeom prst="rect">
            <a:avLst/>
          </a:prstGeom>
        </p:spPr>
        <p:txBody>
          <a:bodyPr lIns="0" tIns="0" rIns="0" bIns="0" rtlCol="0" anchor="t">
            <a:spAutoFit/>
          </a:bodyPr>
          <a:lstStyle/>
          <a:p>
            <a:pPr lvl="0">
              <a:lnSpc>
                <a:spcPts val="2999"/>
              </a:lnSpc>
              <a:spcBef>
                <a:spcPct val="0"/>
              </a:spcBef>
            </a:pPr>
            <a:r>
              <a:rPr lang="en-US" sz="2800" dirty="0">
                <a:solidFill>
                  <a:schemeClr val="bg1"/>
                </a:solidFill>
                <a:latin typeface="Garamond" panose="02020404030301010803" pitchFamily="18" charset="0"/>
              </a:rPr>
              <a:t>Projected Operating Expenses (Years 1–3)</a:t>
            </a:r>
            <a:endParaRPr lang="en-US" sz="2800" u="none" strike="noStrike" spc="-59" dirty="0">
              <a:solidFill>
                <a:schemeClr val="bg1"/>
              </a:solidFill>
              <a:latin typeface="Garamond" panose="02020404030301010803" pitchFamily="18" charset="0"/>
              <a:ea typeface="TT Ramillas"/>
              <a:cs typeface="TT Ramillas"/>
              <a:sym typeface="TT Ramillas"/>
            </a:endParaRPr>
          </a:p>
        </p:txBody>
      </p:sp>
      <p:sp>
        <p:nvSpPr>
          <p:cNvPr id="6" name="TextBox 6">
            <a:extLst>
              <a:ext uri="{FF2B5EF4-FFF2-40B4-BE49-F238E27FC236}">
                <a16:creationId xmlns:a16="http://schemas.microsoft.com/office/drawing/2014/main" id="{82C9FE65-6AA7-645F-4D95-CC35EFBA494E}"/>
              </a:ext>
            </a:extLst>
          </p:cNvPr>
          <p:cNvSpPr txBox="1"/>
          <p:nvPr/>
        </p:nvSpPr>
        <p:spPr>
          <a:xfrm>
            <a:off x="647700" y="2554326"/>
            <a:ext cx="8324850" cy="5530360"/>
          </a:xfrm>
          <a:prstGeom prst="rect">
            <a:avLst/>
          </a:prstGeom>
        </p:spPr>
        <p:txBody>
          <a:bodyPr lIns="0" tIns="0" rIns="0" bIns="0" rtlCol="0" anchor="t">
            <a:spAutoFit/>
          </a:bodyPr>
          <a:lstStyle/>
          <a:p>
            <a:pPr lvl="0">
              <a:spcBef>
                <a:spcPct val="0"/>
              </a:spcBef>
            </a:pPr>
            <a:r>
              <a:rPr lang="en-US" sz="2400" dirty="0">
                <a:solidFill>
                  <a:schemeClr val="bg1"/>
                </a:solidFill>
                <a:latin typeface="Avenir Next" panose="020B0503020202020204" pitchFamily="34" charset="0"/>
              </a:rPr>
              <a:t>Operating expenses are forecasted to grow more slowly than revenue as the startup scales. Initial costs include inventory procurement, rent, staffing, and marketing. By Year 3, economies of scale and improved vendor terms are expected to improve cost efficiency and overall margins.</a:t>
            </a:r>
          </a:p>
          <a:p>
            <a:pPr lvl="0">
              <a:lnSpc>
                <a:spcPts val="3919"/>
              </a:lnSpc>
              <a:spcBef>
                <a:spcPct val="0"/>
              </a:spcBef>
            </a:pPr>
            <a:endParaRPr lang="en-US" sz="2400" dirty="0">
              <a:solidFill>
                <a:schemeClr val="bg1"/>
              </a:solidFill>
              <a:latin typeface="Avenir Next" panose="020B0503020202020204" pitchFamily="34" charset="0"/>
              <a:ea typeface="TT Interphases"/>
              <a:cs typeface="TT Interphases"/>
              <a:sym typeface="TT Interphases"/>
            </a:endParaRPr>
          </a:p>
          <a:p>
            <a:pPr lvl="0">
              <a:spcBef>
                <a:spcPct val="0"/>
              </a:spcBef>
            </a:pPr>
            <a:r>
              <a:rPr lang="en-US" sz="2400" b="1" dirty="0">
                <a:solidFill>
                  <a:schemeClr val="bg1"/>
                </a:solidFill>
                <a:latin typeface="Avenir Next" panose="020B0503020202020204" pitchFamily="34" charset="0"/>
                <a:ea typeface="TT Interphases"/>
                <a:cs typeface="TT Interphases"/>
                <a:sym typeface="TT Interphases"/>
              </a:rPr>
              <a:t>Projected Expenses: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Inventory: 40%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Staffing: 25%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Rent &amp; Utilities: 20%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Marketing: 10% </a:t>
            </a:r>
          </a:p>
          <a:p>
            <a:pPr lvl="0">
              <a:spcBef>
                <a:spcPct val="0"/>
              </a:spcBef>
            </a:pPr>
            <a:r>
              <a:rPr lang="en-US" sz="2400" dirty="0">
                <a:solidFill>
                  <a:schemeClr val="bg1"/>
                </a:solidFill>
                <a:latin typeface="Avenir Next" panose="020B0503020202020204" pitchFamily="34" charset="0"/>
                <a:ea typeface="TT Interphases"/>
                <a:cs typeface="TT Interphases"/>
                <a:sym typeface="TT Interphases"/>
              </a:rPr>
              <a:t>Other: 5%</a:t>
            </a:r>
          </a:p>
          <a:p>
            <a:pPr lvl="0" algn="ctr">
              <a:lnSpc>
                <a:spcPts val="3919"/>
              </a:lnSpc>
              <a:spcBef>
                <a:spcPct val="0"/>
              </a:spcBef>
            </a:pPr>
            <a:r>
              <a:rPr lang="en-US" i="1" dirty="0">
                <a:solidFill>
                  <a:schemeClr val="bg1"/>
                </a:solidFill>
                <a:latin typeface="Avenir Next" panose="020B0503020202020204" pitchFamily="34" charset="0"/>
              </a:rPr>
              <a:t>Expense growth rate: ~7% annually vs. 10% revenue growth.</a:t>
            </a:r>
            <a:endParaRPr lang="en-US" i="1" dirty="0">
              <a:solidFill>
                <a:schemeClr val="bg1"/>
              </a:solidFill>
              <a:latin typeface="Avenir Next" panose="020B0503020202020204" pitchFamily="34" charset="0"/>
              <a:ea typeface="TT Interphases"/>
              <a:cs typeface="TT Interphases"/>
              <a:sym typeface="TT Interphases"/>
            </a:endParaRPr>
          </a:p>
          <a:p>
            <a:pPr lvl="0">
              <a:lnSpc>
                <a:spcPts val="3919"/>
              </a:lnSpc>
              <a:spcBef>
                <a:spcPct val="0"/>
              </a:spcBef>
            </a:pPr>
            <a:endParaRPr lang="en-US" sz="2400" dirty="0">
              <a:solidFill>
                <a:schemeClr val="bg1"/>
              </a:solidFill>
              <a:latin typeface="Avenir Next" panose="020B0503020202020204" pitchFamily="34" charset="0"/>
              <a:ea typeface="TT Interphases"/>
              <a:cs typeface="TT Interphases"/>
              <a:sym typeface="TT Interphases"/>
            </a:endParaRPr>
          </a:p>
        </p:txBody>
      </p:sp>
      <p:sp>
        <p:nvSpPr>
          <p:cNvPr id="7" name="AutoShape 7">
            <a:extLst>
              <a:ext uri="{FF2B5EF4-FFF2-40B4-BE49-F238E27FC236}">
                <a16:creationId xmlns:a16="http://schemas.microsoft.com/office/drawing/2014/main" id="{E412864B-56E2-18CC-E297-18A791AD6283}"/>
              </a:ext>
            </a:extLst>
          </p:cNvPr>
          <p:cNvSpPr/>
          <p:nvPr/>
        </p:nvSpPr>
        <p:spPr>
          <a:xfrm>
            <a:off x="647700" y="2367478"/>
            <a:ext cx="83248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a:extLst>
              <a:ext uri="{FF2B5EF4-FFF2-40B4-BE49-F238E27FC236}">
                <a16:creationId xmlns:a16="http://schemas.microsoft.com/office/drawing/2014/main" id="{E051CE94-E351-1004-3EBD-E88C95D26F11}"/>
              </a:ext>
            </a:extLst>
          </p:cNvPr>
          <p:cNvSpPr txBox="1"/>
          <p:nvPr/>
        </p:nvSpPr>
        <p:spPr>
          <a:xfrm>
            <a:off x="666750" y="809625"/>
            <a:ext cx="8324850" cy="923330"/>
          </a:xfrm>
          <a:prstGeom prst="rect">
            <a:avLst/>
          </a:prstGeom>
        </p:spPr>
        <p:txBody>
          <a:bodyPr lIns="0" tIns="0" rIns="0" bIns="0" rtlCol="0" anchor="t">
            <a:spAutoFit/>
          </a:bodyPr>
          <a:lstStyle/>
          <a:p>
            <a:pPr marL="0" lvl="0" indent="0" algn="l">
              <a:spcBef>
                <a:spcPct val="0"/>
              </a:spcBef>
            </a:pPr>
            <a:r>
              <a:rPr lang="en-US" sz="6000" spc="-199" dirty="0">
                <a:solidFill>
                  <a:srgbClr val="ECF3FB"/>
                </a:solidFill>
                <a:latin typeface="Garamond" panose="02020404030301010803" pitchFamily="18" charset="0"/>
                <a:ea typeface="TT Ramillas"/>
                <a:cs typeface="TT Ramillas"/>
                <a:sym typeface="TT Ramillas"/>
              </a:rPr>
              <a:t>Pro Forma Expense Forecast</a:t>
            </a:r>
          </a:p>
        </p:txBody>
      </p:sp>
      <p:pic>
        <p:nvPicPr>
          <p:cNvPr id="4" name="Picture 3" descr="A graph of a waterfall chart&#10;&#10;AI-generated content may be incorrect.">
            <a:extLst>
              <a:ext uri="{FF2B5EF4-FFF2-40B4-BE49-F238E27FC236}">
                <a16:creationId xmlns:a16="http://schemas.microsoft.com/office/drawing/2014/main" id="{96E0614C-A9DB-B422-E647-AC727C15F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200" y="1844337"/>
            <a:ext cx="7772400" cy="7013813"/>
          </a:xfrm>
          <a:prstGeom prst="rect">
            <a:avLst/>
          </a:prstGeom>
        </p:spPr>
      </p:pic>
    </p:spTree>
    <p:extLst>
      <p:ext uri="{BB962C8B-B14F-4D97-AF65-F5344CB8AC3E}">
        <p14:creationId xmlns:p14="http://schemas.microsoft.com/office/powerpoint/2010/main" val="266734071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a:extLst>
            <a:ext uri="{FF2B5EF4-FFF2-40B4-BE49-F238E27FC236}">
              <a16:creationId xmlns:a16="http://schemas.microsoft.com/office/drawing/2014/main" id="{518F56DA-DE52-29DE-89DF-92BCEE23D10E}"/>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8AB47764-1FB7-96FA-A3D0-F495D8AE1FE1}"/>
              </a:ext>
            </a:extLst>
          </p:cNvPr>
          <p:cNvSpPr txBox="1"/>
          <p:nvPr/>
        </p:nvSpPr>
        <p:spPr>
          <a:xfrm>
            <a:off x="666750" y="1919137"/>
            <a:ext cx="8324850" cy="396262"/>
          </a:xfrm>
          <a:prstGeom prst="rect">
            <a:avLst/>
          </a:prstGeom>
        </p:spPr>
        <p:txBody>
          <a:bodyPr lIns="0" tIns="0" rIns="0" bIns="0" rtlCol="0" anchor="t">
            <a:spAutoFit/>
          </a:bodyPr>
          <a:lstStyle/>
          <a:p>
            <a:pPr lvl="0">
              <a:lnSpc>
                <a:spcPts val="2999"/>
              </a:lnSpc>
              <a:spcBef>
                <a:spcPct val="0"/>
              </a:spcBef>
            </a:pPr>
            <a:r>
              <a:rPr lang="en-US" sz="2800" dirty="0">
                <a:solidFill>
                  <a:schemeClr val="bg1"/>
                </a:solidFill>
                <a:latin typeface="Garamond" panose="02020404030301010803" pitchFamily="18" charset="0"/>
              </a:rPr>
              <a:t>Projected Operating Expenses (Years 1–3)</a:t>
            </a:r>
            <a:endParaRPr lang="en-US" sz="2800" u="none" strike="noStrike" spc="-59" dirty="0">
              <a:solidFill>
                <a:schemeClr val="bg1"/>
              </a:solidFill>
              <a:latin typeface="Garamond" panose="02020404030301010803" pitchFamily="18" charset="0"/>
              <a:ea typeface="TT Ramillas"/>
              <a:cs typeface="TT Ramillas"/>
              <a:sym typeface="TT Ramillas"/>
            </a:endParaRPr>
          </a:p>
        </p:txBody>
      </p:sp>
      <p:sp>
        <p:nvSpPr>
          <p:cNvPr id="6" name="TextBox 6">
            <a:extLst>
              <a:ext uri="{FF2B5EF4-FFF2-40B4-BE49-F238E27FC236}">
                <a16:creationId xmlns:a16="http://schemas.microsoft.com/office/drawing/2014/main" id="{2FA276F3-DE65-CB07-FE51-0BDDB9F55718}"/>
              </a:ext>
            </a:extLst>
          </p:cNvPr>
          <p:cNvSpPr txBox="1"/>
          <p:nvPr/>
        </p:nvSpPr>
        <p:spPr>
          <a:xfrm>
            <a:off x="666750" y="2740508"/>
            <a:ext cx="15563850" cy="1706236"/>
          </a:xfrm>
          <a:prstGeom prst="rect">
            <a:avLst/>
          </a:prstGeom>
        </p:spPr>
        <p:txBody>
          <a:bodyPr wrap="square" lIns="0" tIns="0" rIns="0" bIns="0" rtlCol="0" anchor="t">
            <a:spAutoFit/>
          </a:bodyPr>
          <a:lstStyle/>
          <a:p>
            <a:pPr lvl="0">
              <a:spcBef>
                <a:spcPct val="0"/>
              </a:spcBef>
            </a:pPr>
            <a:r>
              <a:rPr lang="en-US" sz="2400" dirty="0">
                <a:solidFill>
                  <a:schemeClr val="bg1"/>
                </a:solidFill>
                <a:latin typeface="Avenir Next" panose="020B0503020202020204" pitchFamily="34" charset="0"/>
              </a:rPr>
              <a:t>The pro forma income statement anticipates strong early profitability as fixed costs stabilize and gross margins improve. These projections assume steady sales growth and consistent cost control.</a:t>
            </a:r>
          </a:p>
          <a:p>
            <a:pPr lvl="0">
              <a:lnSpc>
                <a:spcPts val="3919"/>
              </a:lnSpc>
              <a:spcBef>
                <a:spcPct val="0"/>
              </a:spcBef>
            </a:pPr>
            <a:endParaRPr lang="en-US" sz="2400" dirty="0">
              <a:solidFill>
                <a:schemeClr val="bg1"/>
              </a:solidFill>
              <a:latin typeface="Avenir Next" panose="020B0503020202020204" pitchFamily="34" charset="0"/>
              <a:ea typeface="TT Interphases"/>
              <a:cs typeface="TT Interphases"/>
              <a:sym typeface="TT Interphases"/>
            </a:endParaRPr>
          </a:p>
          <a:p>
            <a:pPr lvl="0">
              <a:lnSpc>
                <a:spcPts val="3919"/>
              </a:lnSpc>
              <a:spcBef>
                <a:spcPct val="0"/>
              </a:spcBef>
            </a:pPr>
            <a:endParaRPr lang="en-US" sz="2400" dirty="0">
              <a:solidFill>
                <a:schemeClr val="bg1"/>
              </a:solidFill>
              <a:latin typeface="Avenir Next" panose="020B0503020202020204" pitchFamily="34" charset="0"/>
              <a:ea typeface="TT Interphases"/>
              <a:cs typeface="TT Interphases"/>
              <a:sym typeface="TT Interphases"/>
            </a:endParaRPr>
          </a:p>
        </p:txBody>
      </p:sp>
      <p:sp>
        <p:nvSpPr>
          <p:cNvPr id="7" name="AutoShape 7">
            <a:extLst>
              <a:ext uri="{FF2B5EF4-FFF2-40B4-BE49-F238E27FC236}">
                <a16:creationId xmlns:a16="http://schemas.microsoft.com/office/drawing/2014/main" id="{F2A89679-F67D-8068-A1C3-4525D8F21B15}"/>
              </a:ext>
            </a:extLst>
          </p:cNvPr>
          <p:cNvSpPr/>
          <p:nvPr/>
        </p:nvSpPr>
        <p:spPr>
          <a:xfrm>
            <a:off x="666750" y="2553660"/>
            <a:ext cx="83248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a:extLst>
              <a:ext uri="{FF2B5EF4-FFF2-40B4-BE49-F238E27FC236}">
                <a16:creationId xmlns:a16="http://schemas.microsoft.com/office/drawing/2014/main" id="{3FDED557-736B-600F-6FA9-29263BFCEB5B}"/>
              </a:ext>
            </a:extLst>
          </p:cNvPr>
          <p:cNvSpPr txBox="1"/>
          <p:nvPr/>
        </p:nvSpPr>
        <p:spPr>
          <a:xfrm>
            <a:off x="666750" y="809625"/>
            <a:ext cx="8324850" cy="923330"/>
          </a:xfrm>
          <a:prstGeom prst="rect">
            <a:avLst/>
          </a:prstGeom>
        </p:spPr>
        <p:txBody>
          <a:bodyPr lIns="0" tIns="0" rIns="0" bIns="0" rtlCol="0" anchor="t">
            <a:spAutoFit/>
          </a:bodyPr>
          <a:lstStyle/>
          <a:p>
            <a:pPr marL="0" lvl="0" indent="0" algn="l">
              <a:spcBef>
                <a:spcPct val="0"/>
              </a:spcBef>
            </a:pPr>
            <a:r>
              <a:rPr lang="en-US" sz="6000" spc="-199" dirty="0">
                <a:solidFill>
                  <a:srgbClr val="ECF3FB"/>
                </a:solidFill>
                <a:latin typeface="Garamond" panose="02020404030301010803" pitchFamily="18" charset="0"/>
                <a:ea typeface="TT Ramillas"/>
                <a:cs typeface="TT Ramillas"/>
                <a:sym typeface="TT Ramillas"/>
              </a:rPr>
              <a:t>Pro Forma Income Statement</a:t>
            </a:r>
          </a:p>
        </p:txBody>
      </p:sp>
      <p:graphicFrame>
        <p:nvGraphicFramePr>
          <p:cNvPr id="2" name="Table 1">
            <a:extLst>
              <a:ext uri="{FF2B5EF4-FFF2-40B4-BE49-F238E27FC236}">
                <a16:creationId xmlns:a16="http://schemas.microsoft.com/office/drawing/2014/main" id="{397B94EB-F015-89B3-D0E5-3F5C446F3AEA}"/>
              </a:ext>
            </a:extLst>
          </p:cNvPr>
          <p:cNvGraphicFramePr>
            <a:graphicFrameLocks noGrp="1"/>
          </p:cNvGraphicFramePr>
          <p:nvPr>
            <p:extLst>
              <p:ext uri="{D42A27DB-BD31-4B8C-83A1-F6EECF244321}">
                <p14:modId xmlns:p14="http://schemas.microsoft.com/office/powerpoint/2010/main" val="2393913215"/>
              </p:ext>
            </p:extLst>
          </p:nvPr>
        </p:nvGraphicFramePr>
        <p:xfrm>
          <a:off x="1485899" y="5143500"/>
          <a:ext cx="15316201" cy="2767162"/>
        </p:xfrm>
        <a:graphic>
          <a:graphicData uri="http://schemas.openxmlformats.org/drawingml/2006/table">
            <a:tbl>
              <a:tblPr/>
              <a:tblGrid>
                <a:gridCol w="3191645">
                  <a:extLst>
                    <a:ext uri="{9D8B030D-6E8A-4147-A177-3AD203B41FA5}">
                      <a16:colId xmlns:a16="http://schemas.microsoft.com/office/drawing/2014/main" val="3817314080"/>
                    </a:ext>
                  </a:extLst>
                </a:gridCol>
                <a:gridCol w="3191645">
                  <a:extLst>
                    <a:ext uri="{9D8B030D-6E8A-4147-A177-3AD203B41FA5}">
                      <a16:colId xmlns:a16="http://schemas.microsoft.com/office/drawing/2014/main" val="4238552123"/>
                    </a:ext>
                  </a:extLst>
                </a:gridCol>
                <a:gridCol w="3191645">
                  <a:extLst>
                    <a:ext uri="{9D8B030D-6E8A-4147-A177-3AD203B41FA5}">
                      <a16:colId xmlns:a16="http://schemas.microsoft.com/office/drawing/2014/main" val="950661691"/>
                    </a:ext>
                  </a:extLst>
                </a:gridCol>
                <a:gridCol w="2549621">
                  <a:extLst>
                    <a:ext uri="{9D8B030D-6E8A-4147-A177-3AD203B41FA5}">
                      <a16:colId xmlns:a16="http://schemas.microsoft.com/office/drawing/2014/main" val="2252277894"/>
                    </a:ext>
                  </a:extLst>
                </a:gridCol>
                <a:gridCol w="3191645">
                  <a:extLst>
                    <a:ext uri="{9D8B030D-6E8A-4147-A177-3AD203B41FA5}">
                      <a16:colId xmlns:a16="http://schemas.microsoft.com/office/drawing/2014/main" val="2499328376"/>
                    </a:ext>
                  </a:extLst>
                </a:gridCol>
              </a:tblGrid>
              <a:tr h="1019482">
                <a:tc>
                  <a:txBody>
                    <a:bodyPr/>
                    <a:lstStyle/>
                    <a:p>
                      <a:pPr algn="ctr">
                        <a:buNone/>
                      </a:pPr>
                      <a:r>
                        <a:rPr lang="en-US" sz="2800" b="1" dirty="0">
                          <a:solidFill>
                            <a:schemeClr val="accent6">
                              <a:lumMod val="75000"/>
                            </a:schemeClr>
                          </a:solidFill>
                          <a:latin typeface="Garamond" panose="02020404030301010803" pitchFamily="18" charset="0"/>
                        </a:rPr>
                        <a:t>Year</a:t>
                      </a:r>
                    </a:p>
                  </a:txBody>
                  <a:tcPr anchor="ctr">
                    <a:lnL>
                      <a:noFill/>
                    </a:lnL>
                    <a:lnR>
                      <a:noFill/>
                    </a:lnR>
                    <a:lnT>
                      <a:noFill/>
                    </a:lnT>
                    <a:lnB>
                      <a:noFill/>
                    </a:lnB>
                    <a:noFill/>
                  </a:tcPr>
                </a:tc>
                <a:tc>
                  <a:txBody>
                    <a:bodyPr/>
                    <a:lstStyle/>
                    <a:p>
                      <a:pPr algn="ctr">
                        <a:buNone/>
                      </a:pPr>
                      <a:r>
                        <a:rPr lang="en-US" sz="2800" b="1" dirty="0">
                          <a:solidFill>
                            <a:schemeClr val="accent6">
                              <a:lumMod val="75000"/>
                            </a:schemeClr>
                          </a:solidFill>
                          <a:latin typeface="Garamond" panose="02020404030301010803" pitchFamily="18" charset="0"/>
                        </a:rPr>
                        <a:t>Projected Sales</a:t>
                      </a:r>
                    </a:p>
                  </a:txBody>
                  <a:tcPr anchor="ctr">
                    <a:lnL>
                      <a:noFill/>
                    </a:lnL>
                    <a:lnR>
                      <a:noFill/>
                    </a:lnR>
                    <a:lnT>
                      <a:noFill/>
                    </a:lnT>
                    <a:lnB>
                      <a:noFill/>
                    </a:lnB>
                    <a:noFill/>
                  </a:tcPr>
                </a:tc>
                <a:tc>
                  <a:txBody>
                    <a:bodyPr/>
                    <a:lstStyle/>
                    <a:p>
                      <a:pPr algn="ctr">
                        <a:buNone/>
                      </a:pPr>
                      <a:r>
                        <a:rPr lang="en-US" sz="2800" b="1" dirty="0">
                          <a:solidFill>
                            <a:schemeClr val="accent6">
                              <a:lumMod val="75000"/>
                            </a:schemeClr>
                          </a:solidFill>
                          <a:latin typeface="Garamond" panose="02020404030301010803" pitchFamily="18" charset="0"/>
                        </a:rPr>
                        <a:t>Projected Expenses</a:t>
                      </a:r>
                    </a:p>
                  </a:txBody>
                  <a:tcPr anchor="ctr">
                    <a:lnL>
                      <a:noFill/>
                    </a:lnL>
                    <a:lnR>
                      <a:noFill/>
                    </a:lnR>
                    <a:lnT>
                      <a:noFill/>
                    </a:lnT>
                    <a:lnB>
                      <a:noFill/>
                    </a:lnB>
                    <a:noFill/>
                  </a:tcPr>
                </a:tc>
                <a:tc>
                  <a:txBody>
                    <a:bodyPr/>
                    <a:lstStyle/>
                    <a:p>
                      <a:pPr algn="ctr">
                        <a:buNone/>
                      </a:pPr>
                      <a:r>
                        <a:rPr lang="en-US" sz="2800" b="1" dirty="0">
                          <a:solidFill>
                            <a:schemeClr val="accent6">
                              <a:lumMod val="75000"/>
                            </a:schemeClr>
                          </a:solidFill>
                          <a:latin typeface="Garamond" panose="02020404030301010803" pitchFamily="18" charset="0"/>
                        </a:rPr>
                        <a:t>Net Income</a:t>
                      </a:r>
                    </a:p>
                  </a:txBody>
                  <a:tcPr anchor="ctr">
                    <a:lnL>
                      <a:noFill/>
                    </a:lnL>
                    <a:lnR>
                      <a:noFill/>
                    </a:lnR>
                    <a:lnT>
                      <a:noFill/>
                    </a:lnT>
                    <a:lnB>
                      <a:noFill/>
                    </a:lnB>
                    <a:noFill/>
                  </a:tcPr>
                </a:tc>
                <a:tc>
                  <a:txBody>
                    <a:bodyPr/>
                    <a:lstStyle/>
                    <a:p>
                      <a:pPr algn="ctr">
                        <a:buNone/>
                      </a:pPr>
                      <a:r>
                        <a:rPr lang="en-US" sz="2800" b="1" dirty="0">
                          <a:solidFill>
                            <a:schemeClr val="accent6">
                              <a:lumMod val="75000"/>
                            </a:schemeClr>
                          </a:solidFill>
                          <a:latin typeface="Garamond" panose="02020404030301010803" pitchFamily="18" charset="0"/>
                        </a:rPr>
                        <a:t>Net Margin</a:t>
                      </a:r>
                    </a:p>
                  </a:txBody>
                  <a:tcPr anchor="ctr">
                    <a:lnL>
                      <a:noFill/>
                    </a:lnL>
                    <a:lnR>
                      <a:noFill/>
                    </a:lnR>
                    <a:lnT>
                      <a:noFill/>
                    </a:lnT>
                    <a:lnB>
                      <a:noFill/>
                    </a:lnB>
                    <a:noFill/>
                  </a:tcPr>
                </a:tc>
                <a:extLst>
                  <a:ext uri="{0D108BD9-81ED-4DB2-BD59-A6C34878D82A}">
                    <a16:rowId xmlns:a16="http://schemas.microsoft.com/office/drawing/2014/main" val="2059278888"/>
                  </a:ext>
                </a:extLst>
              </a:tr>
              <a:tr h="582560">
                <a:tc>
                  <a:txBody>
                    <a:bodyPr/>
                    <a:lstStyle/>
                    <a:p>
                      <a:pPr algn="ctr">
                        <a:buNone/>
                      </a:pPr>
                      <a:r>
                        <a:rPr lang="en-US" sz="2400">
                          <a:solidFill>
                            <a:schemeClr val="bg1"/>
                          </a:solidFill>
                          <a:latin typeface="Avenir Next" panose="020B0503020202020204" pitchFamily="34" charset="0"/>
                        </a:rPr>
                        <a:t>Year 1</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$250,000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$210,000</a:t>
                      </a:r>
                    </a:p>
                  </a:txBody>
                  <a:tcPr anchor="ctr">
                    <a:lnL>
                      <a:noFill/>
                    </a:lnL>
                    <a:lnR>
                      <a:noFill/>
                    </a:lnR>
                    <a:lnT>
                      <a:noFill/>
                    </a:lnT>
                    <a:lnB>
                      <a:noFill/>
                    </a:lnB>
                    <a:noFill/>
                  </a:tcPr>
                </a:tc>
                <a:tc>
                  <a:txBody>
                    <a:bodyPr/>
                    <a:lstStyle/>
                    <a:p>
                      <a:pPr algn="ctr">
                        <a:buNone/>
                      </a:pPr>
                      <a:r>
                        <a:rPr lang="en-US" sz="2400">
                          <a:solidFill>
                            <a:schemeClr val="bg1"/>
                          </a:solidFill>
                          <a:latin typeface="Avenir Next" panose="020B0503020202020204" pitchFamily="34" charset="0"/>
                        </a:rPr>
                        <a:t>$40,000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16%</a:t>
                      </a:r>
                    </a:p>
                  </a:txBody>
                  <a:tcPr anchor="ctr">
                    <a:lnL>
                      <a:noFill/>
                    </a:lnL>
                    <a:lnR>
                      <a:noFill/>
                    </a:lnR>
                    <a:lnT>
                      <a:noFill/>
                    </a:lnT>
                    <a:lnB>
                      <a:noFill/>
                    </a:lnB>
                    <a:noFill/>
                  </a:tcPr>
                </a:tc>
                <a:extLst>
                  <a:ext uri="{0D108BD9-81ED-4DB2-BD59-A6C34878D82A}">
                    <a16:rowId xmlns:a16="http://schemas.microsoft.com/office/drawing/2014/main" val="3463826984"/>
                  </a:ext>
                </a:extLst>
              </a:tr>
              <a:tr h="582560">
                <a:tc>
                  <a:txBody>
                    <a:bodyPr/>
                    <a:lstStyle/>
                    <a:p>
                      <a:pPr algn="ctr">
                        <a:buNone/>
                      </a:pPr>
                      <a:r>
                        <a:rPr lang="en-US" sz="2400">
                          <a:solidFill>
                            <a:schemeClr val="bg1"/>
                          </a:solidFill>
                          <a:latin typeface="Avenir Next" panose="020B0503020202020204" pitchFamily="34" charset="0"/>
                        </a:rPr>
                        <a:t>Year 2</a:t>
                      </a:r>
                    </a:p>
                  </a:txBody>
                  <a:tcPr anchor="ctr">
                    <a:lnL>
                      <a:noFill/>
                    </a:lnL>
                    <a:lnR>
                      <a:noFill/>
                    </a:lnR>
                    <a:lnT>
                      <a:noFill/>
                    </a:lnT>
                    <a:lnB>
                      <a:noFill/>
                    </a:lnB>
                    <a:noFill/>
                  </a:tcPr>
                </a:tc>
                <a:tc>
                  <a:txBody>
                    <a:bodyPr/>
                    <a:lstStyle/>
                    <a:p>
                      <a:pPr algn="ctr">
                        <a:buNone/>
                      </a:pPr>
                      <a:r>
                        <a:rPr lang="en-US" sz="2400">
                          <a:solidFill>
                            <a:schemeClr val="bg1"/>
                          </a:solidFill>
                          <a:latin typeface="Avenir Next" panose="020B0503020202020204" pitchFamily="34" charset="0"/>
                        </a:rPr>
                        <a:t>$275,000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$230,000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$45,000</a:t>
                      </a:r>
                    </a:p>
                  </a:txBody>
                  <a:tcPr anchor="ctr">
                    <a:lnL>
                      <a:noFill/>
                    </a:lnL>
                    <a:lnR>
                      <a:noFill/>
                    </a:lnR>
                    <a:lnT>
                      <a:noFill/>
                    </a:lnT>
                    <a:lnB>
                      <a:noFill/>
                    </a:lnB>
                    <a:noFill/>
                  </a:tcPr>
                </a:tc>
                <a:tc>
                  <a:txBody>
                    <a:bodyPr/>
                    <a:lstStyle/>
                    <a:p>
                      <a:pPr algn="ctr">
                        <a:buNone/>
                      </a:pPr>
                      <a:r>
                        <a:rPr lang="en-US" sz="2400">
                          <a:solidFill>
                            <a:schemeClr val="bg1"/>
                          </a:solidFill>
                          <a:latin typeface="Avenir Next" panose="020B0503020202020204" pitchFamily="34" charset="0"/>
                        </a:rPr>
                        <a:t>17%</a:t>
                      </a:r>
                    </a:p>
                  </a:txBody>
                  <a:tcPr anchor="ctr">
                    <a:lnL>
                      <a:noFill/>
                    </a:lnL>
                    <a:lnR>
                      <a:noFill/>
                    </a:lnR>
                    <a:lnT>
                      <a:noFill/>
                    </a:lnT>
                    <a:lnB>
                      <a:noFill/>
                    </a:lnB>
                    <a:noFill/>
                  </a:tcPr>
                </a:tc>
                <a:extLst>
                  <a:ext uri="{0D108BD9-81ED-4DB2-BD59-A6C34878D82A}">
                    <a16:rowId xmlns:a16="http://schemas.microsoft.com/office/drawing/2014/main" val="3720109716"/>
                  </a:ext>
                </a:extLst>
              </a:tr>
              <a:tr h="582560">
                <a:tc>
                  <a:txBody>
                    <a:bodyPr/>
                    <a:lstStyle/>
                    <a:p>
                      <a:pPr algn="ctr">
                        <a:buNone/>
                      </a:pPr>
                      <a:r>
                        <a:rPr lang="en-US" sz="2400">
                          <a:solidFill>
                            <a:schemeClr val="bg1"/>
                          </a:solidFill>
                          <a:latin typeface="Avenir Next" panose="020B0503020202020204" pitchFamily="34" charset="0"/>
                        </a:rPr>
                        <a:t>Year 3</a:t>
                      </a:r>
                    </a:p>
                  </a:txBody>
                  <a:tcPr anchor="ctr">
                    <a:lnL>
                      <a:noFill/>
                    </a:lnL>
                    <a:lnR>
                      <a:noFill/>
                    </a:lnR>
                    <a:lnT>
                      <a:noFill/>
                    </a:lnT>
                    <a:lnB>
                      <a:noFill/>
                    </a:lnB>
                    <a:noFill/>
                  </a:tcPr>
                </a:tc>
                <a:tc>
                  <a:txBody>
                    <a:bodyPr/>
                    <a:lstStyle/>
                    <a:p>
                      <a:pPr algn="ctr">
                        <a:buNone/>
                      </a:pPr>
                      <a:r>
                        <a:rPr lang="en-US" sz="2400">
                          <a:solidFill>
                            <a:schemeClr val="bg1"/>
                          </a:solidFill>
                          <a:latin typeface="Avenir Next" panose="020B0503020202020204" pitchFamily="34" charset="0"/>
                        </a:rPr>
                        <a:t>$302,500</a:t>
                      </a:r>
                    </a:p>
                  </a:txBody>
                  <a:tcPr anchor="ctr">
                    <a:lnL>
                      <a:noFill/>
                    </a:lnL>
                    <a:lnR>
                      <a:noFill/>
                    </a:lnR>
                    <a:lnT>
                      <a:noFill/>
                    </a:lnT>
                    <a:lnB>
                      <a:noFill/>
                    </a:lnB>
                    <a:noFill/>
                  </a:tcPr>
                </a:tc>
                <a:tc>
                  <a:txBody>
                    <a:bodyPr/>
                    <a:lstStyle/>
                    <a:p>
                      <a:pPr algn="ctr">
                        <a:buNone/>
                      </a:pPr>
                      <a:r>
                        <a:rPr lang="en-US" sz="2400">
                          <a:solidFill>
                            <a:schemeClr val="bg1"/>
                          </a:solidFill>
                          <a:latin typeface="Avenir Next" panose="020B0503020202020204" pitchFamily="34" charset="0"/>
                        </a:rPr>
                        <a:t>$244,500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$58,000</a:t>
                      </a:r>
                    </a:p>
                  </a:txBody>
                  <a:tcPr anchor="ctr">
                    <a:lnL>
                      <a:noFill/>
                    </a:lnL>
                    <a:lnR>
                      <a:noFill/>
                    </a:lnR>
                    <a:lnT>
                      <a:noFill/>
                    </a:lnT>
                    <a:lnB>
                      <a:noFill/>
                    </a:lnB>
                    <a:noFill/>
                  </a:tcPr>
                </a:tc>
                <a:tc>
                  <a:txBody>
                    <a:bodyPr/>
                    <a:lstStyle/>
                    <a:p>
                      <a:pPr algn="ctr">
                        <a:buNone/>
                      </a:pPr>
                      <a:r>
                        <a:rPr lang="en-US" sz="2400" dirty="0">
                          <a:solidFill>
                            <a:schemeClr val="bg1"/>
                          </a:solidFill>
                          <a:latin typeface="Avenir Next" panose="020B0503020202020204" pitchFamily="34" charset="0"/>
                        </a:rPr>
                        <a:t>19%</a:t>
                      </a:r>
                    </a:p>
                  </a:txBody>
                  <a:tcPr anchor="ctr">
                    <a:lnL>
                      <a:noFill/>
                    </a:lnL>
                    <a:lnR>
                      <a:noFill/>
                    </a:lnR>
                    <a:lnT>
                      <a:noFill/>
                    </a:lnT>
                    <a:lnB>
                      <a:noFill/>
                    </a:lnB>
                    <a:noFill/>
                  </a:tcPr>
                </a:tc>
                <a:extLst>
                  <a:ext uri="{0D108BD9-81ED-4DB2-BD59-A6C34878D82A}">
                    <a16:rowId xmlns:a16="http://schemas.microsoft.com/office/drawing/2014/main" val="2826289457"/>
                  </a:ext>
                </a:extLst>
              </a:tr>
            </a:tbl>
          </a:graphicData>
        </a:graphic>
      </p:graphicFrame>
    </p:spTree>
    <p:extLst>
      <p:ext uri="{BB962C8B-B14F-4D97-AF65-F5344CB8AC3E}">
        <p14:creationId xmlns:p14="http://schemas.microsoft.com/office/powerpoint/2010/main" val="71852613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a:extLst>
            <a:ext uri="{FF2B5EF4-FFF2-40B4-BE49-F238E27FC236}">
              <a16:creationId xmlns:a16="http://schemas.microsoft.com/office/drawing/2014/main" id="{955F7BF2-3A1E-AC09-0EC3-60FB5EC68EF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D9FE5A92-85CE-F6EB-9924-43F7F036501C}"/>
              </a:ext>
            </a:extLst>
          </p:cNvPr>
          <p:cNvSpPr/>
          <p:nvPr/>
        </p:nvSpPr>
        <p:spPr>
          <a:xfrm>
            <a:off x="10734675" y="666750"/>
            <a:ext cx="6886575" cy="8953500"/>
          </a:xfrm>
          <a:custGeom>
            <a:avLst/>
            <a:gdLst/>
            <a:ahLst/>
            <a:cxnLst/>
            <a:rect l="l" t="t" r="r" b="b"/>
            <a:pathLst>
              <a:path w="1066911" h="1387131">
                <a:moveTo>
                  <a:pt x="0" y="0"/>
                </a:moveTo>
                <a:lnTo>
                  <a:pt x="1066911" y="0"/>
                </a:lnTo>
                <a:lnTo>
                  <a:pt x="1066911" y="1387131"/>
                </a:lnTo>
                <a:lnTo>
                  <a:pt x="0" y="1387131"/>
                </a:lnTo>
                <a:close/>
              </a:path>
            </a:pathLst>
          </a:custGeom>
          <a:blipFill>
            <a:blip r:embed="rId3"/>
            <a:stretch>
              <a:fillRect t="-271" b="-271"/>
            </a:stretch>
          </a:blipFill>
        </p:spPr>
        <p:txBody>
          <a:bodyPr/>
          <a:lstStyle/>
          <a:p>
            <a:endParaRPr lang="en-US"/>
          </a:p>
        </p:txBody>
      </p:sp>
      <p:sp>
        <p:nvSpPr>
          <p:cNvPr id="5" name="TextBox 5">
            <a:extLst>
              <a:ext uri="{FF2B5EF4-FFF2-40B4-BE49-F238E27FC236}">
                <a16:creationId xmlns:a16="http://schemas.microsoft.com/office/drawing/2014/main" id="{2B51F6C4-9500-8C3C-3BDA-4ED253C7B1E2}"/>
              </a:ext>
            </a:extLst>
          </p:cNvPr>
          <p:cNvSpPr txBox="1"/>
          <p:nvPr/>
        </p:nvSpPr>
        <p:spPr>
          <a:xfrm>
            <a:off x="666750" y="2613901"/>
            <a:ext cx="8324850" cy="393698"/>
          </a:xfrm>
          <a:prstGeom prst="rect">
            <a:avLst/>
          </a:prstGeom>
        </p:spPr>
        <p:txBody>
          <a:bodyPr lIns="0" tIns="0" rIns="0" bIns="0" rtlCol="0" anchor="t">
            <a:spAutoFit/>
          </a:bodyPr>
          <a:lstStyle/>
          <a:p>
            <a:pPr lvl="0">
              <a:lnSpc>
                <a:spcPts val="2999"/>
              </a:lnSpc>
              <a:spcBef>
                <a:spcPct val="0"/>
              </a:spcBef>
            </a:pPr>
            <a:r>
              <a:rPr lang="en-US" sz="2800" dirty="0">
                <a:solidFill>
                  <a:schemeClr val="bg1"/>
                </a:solidFill>
                <a:latin typeface="Avenir Next" panose="020B0503020202020204" pitchFamily="34" charset="0"/>
              </a:rPr>
              <a:t>Sustainability and Growth Path</a:t>
            </a:r>
            <a:endParaRPr lang="en-US" sz="2800" u="none" strike="noStrike" spc="-59" dirty="0">
              <a:solidFill>
                <a:schemeClr val="bg1"/>
              </a:solidFill>
              <a:latin typeface="Avenir Next" panose="020B0503020202020204" pitchFamily="34" charset="0"/>
              <a:ea typeface="TT Ramillas"/>
              <a:cs typeface="TT Ramillas"/>
              <a:sym typeface="TT Ramillas"/>
            </a:endParaRPr>
          </a:p>
        </p:txBody>
      </p:sp>
      <p:sp>
        <p:nvSpPr>
          <p:cNvPr id="6" name="TextBox 6">
            <a:extLst>
              <a:ext uri="{FF2B5EF4-FFF2-40B4-BE49-F238E27FC236}">
                <a16:creationId xmlns:a16="http://schemas.microsoft.com/office/drawing/2014/main" id="{D27451FC-AE48-5564-A6E7-B6FBF8C4EE7F}"/>
              </a:ext>
            </a:extLst>
          </p:cNvPr>
          <p:cNvSpPr txBox="1"/>
          <p:nvPr/>
        </p:nvSpPr>
        <p:spPr>
          <a:xfrm>
            <a:off x="666750" y="3297871"/>
            <a:ext cx="8324850" cy="2585323"/>
          </a:xfrm>
          <a:prstGeom prst="rect">
            <a:avLst/>
          </a:prstGeom>
        </p:spPr>
        <p:txBody>
          <a:bodyPr lIns="0" tIns="0" rIns="0" bIns="0" rtlCol="0" anchor="t">
            <a:spAutoFit/>
          </a:bodyPr>
          <a:lstStyle/>
          <a:p>
            <a:pPr lvl="0">
              <a:spcBef>
                <a:spcPct val="0"/>
              </a:spcBef>
            </a:pPr>
            <a:r>
              <a:rPr lang="en-US" sz="2400" dirty="0">
                <a:solidFill>
                  <a:schemeClr val="bg1"/>
                </a:solidFill>
                <a:latin typeface="Avenir Next" panose="020B0503020202020204" pitchFamily="34" charset="0"/>
              </a:rPr>
              <a:t>The pro forma projections illustrate a financially sustainable startup model with positive cash flow by the end of Year 1 and increasing net margins through Year 3.</a:t>
            </a:r>
          </a:p>
          <a:p>
            <a:pPr lvl="0">
              <a:spcBef>
                <a:spcPct val="0"/>
              </a:spcBef>
            </a:pPr>
            <a:br>
              <a:rPr lang="en-US" sz="2400" dirty="0">
                <a:solidFill>
                  <a:schemeClr val="bg1"/>
                </a:solidFill>
                <a:latin typeface="Avenir Next" panose="020B0503020202020204" pitchFamily="34" charset="0"/>
              </a:rPr>
            </a:br>
            <a:r>
              <a:rPr lang="en-US" sz="2400" dirty="0">
                <a:solidFill>
                  <a:schemeClr val="bg1"/>
                </a:solidFill>
                <a:latin typeface="Avenir Next" panose="020B0503020202020204" pitchFamily="34" charset="0"/>
              </a:rPr>
              <a:t>Continued focus on brand development, supply chain optimization, and digital marketing will strengthen long-term profitability and attract investor confidence.</a:t>
            </a:r>
            <a:endParaRPr lang="en-US" sz="2400" dirty="0">
              <a:solidFill>
                <a:schemeClr val="bg1"/>
              </a:solidFill>
              <a:latin typeface="Avenir Next" panose="020B0503020202020204" pitchFamily="34" charset="0"/>
              <a:ea typeface="TT Interphases"/>
              <a:cs typeface="TT Interphases"/>
              <a:sym typeface="TT Interphases"/>
            </a:endParaRPr>
          </a:p>
        </p:txBody>
      </p:sp>
      <p:sp>
        <p:nvSpPr>
          <p:cNvPr id="7" name="AutoShape 7">
            <a:extLst>
              <a:ext uri="{FF2B5EF4-FFF2-40B4-BE49-F238E27FC236}">
                <a16:creationId xmlns:a16="http://schemas.microsoft.com/office/drawing/2014/main" id="{D9067790-5C5F-6E3C-934A-0862929BE204}"/>
              </a:ext>
            </a:extLst>
          </p:cNvPr>
          <p:cNvSpPr/>
          <p:nvPr/>
        </p:nvSpPr>
        <p:spPr>
          <a:xfrm>
            <a:off x="666750" y="3111023"/>
            <a:ext cx="83248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a:extLst>
              <a:ext uri="{FF2B5EF4-FFF2-40B4-BE49-F238E27FC236}">
                <a16:creationId xmlns:a16="http://schemas.microsoft.com/office/drawing/2014/main" id="{D00ED82F-9529-BE93-9F8F-0A5CE6F7EB18}"/>
              </a:ext>
            </a:extLst>
          </p:cNvPr>
          <p:cNvSpPr txBox="1"/>
          <p:nvPr/>
        </p:nvSpPr>
        <p:spPr>
          <a:xfrm>
            <a:off x="666750" y="809625"/>
            <a:ext cx="8324850" cy="1846659"/>
          </a:xfrm>
          <a:prstGeom prst="rect">
            <a:avLst/>
          </a:prstGeom>
        </p:spPr>
        <p:txBody>
          <a:bodyPr lIns="0" tIns="0" rIns="0" bIns="0" rtlCol="0" anchor="t">
            <a:spAutoFit/>
          </a:bodyPr>
          <a:lstStyle/>
          <a:p>
            <a:pPr lvl="0">
              <a:spcBef>
                <a:spcPct val="0"/>
              </a:spcBef>
            </a:pPr>
            <a:r>
              <a:rPr lang="en-US" sz="6000" dirty="0">
                <a:solidFill>
                  <a:schemeClr val="bg1"/>
                </a:solidFill>
                <a:latin typeface="Garamond" panose="02020404030301010803" pitchFamily="18" charset="0"/>
              </a:rPr>
              <a:t>Startup Outlook &amp; Financial Stability</a:t>
            </a:r>
            <a:endParaRPr lang="en-US" sz="6000" spc="-199" dirty="0">
              <a:solidFill>
                <a:schemeClr val="bg1"/>
              </a:solidFill>
              <a:latin typeface="Garamond" panose="02020404030301010803" pitchFamily="18" charset="0"/>
              <a:ea typeface="TT Ramillas"/>
              <a:cs typeface="TT Ramillas"/>
              <a:sym typeface="TT Ramillas"/>
            </a:endParaRPr>
          </a:p>
        </p:txBody>
      </p:sp>
    </p:spTree>
    <p:extLst>
      <p:ext uri="{BB962C8B-B14F-4D97-AF65-F5344CB8AC3E}">
        <p14:creationId xmlns:p14="http://schemas.microsoft.com/office/powerpoint/2010/main" val="82128668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3" name="TextBox 3"/>
          <p:cNvSpPr txBox="1"/>
          <p:nvPr/>
        </p:nvSpPr>
        <p:spPr>
          <a:xfrm>
            <a:off x="2105025" y="4298156"/>
            <a:ext cx="6886575" cy="397668"/>
          </a:xfrm>
          <a:prstGeom prst="rect">
            <a:avLst/>
          </a:prstGeom>
        </p:spPr>
        <p:txBody>
          <a:bodyPr lIns="0" tIns="0" rIns="0" bIns="0" rtlCol="0" anchor="t">
            <a:spAutoFit/>
          </a:bodyPr>
          <a:lstStyle/>
          <a:p>
            <a:pPr marL="0" lvl="0" indent="0" algn="l">
              <a:lnSpc>
                <a:spcPts val="2999"/>
              </a:lnSpc>
            </a:pPr>
            <a:r>
              <a:rPr lang="en-US" sz="2999" spc="-59" dirty="0">
                <a:solidFill>
                  <a:srgbClr val="ECF3FB"/>
                </a:solidFill>
                <a:latin typeface="Garamond" panose="02020404030301010803" pitchFamily="18" charset="0"/>
                <a:ea typeface="TT Ramillas"/>
                <a:cs typeface="TT Ramillas"/>
                <a:sym typeface="TT Ramillas"/>
              </a:rPr>
              <a:t>Direct</a:t>
            </a:r>
          </a:p>
        </p:txBody>
      </p:sp>
      <p:sp>
        <p:nvSpPr>
          <p:cNvPr id="4" name="TextBox 4"/>
          <p:cNvSpPr txBox="1"/>
          <p:nvPr/>
        </p:nvSpPr>
        <p:spPr>
          <a:xfrm>
            <a:off x="2105025" y="5117306"/>
            <a:ext cx="6886575"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The direct method shows cash inflows and outflows, providing a clear view of actual cash transactions over time.</a:t>
            </a:r>
          </a:p>
        </p:txBody>
      </p:sp>
      <p:sp>
        <p:nvSpPr>
          <p:cNvPr id="5" name="AutoShape 5"/>
          <p:cNvSpPr/>
          <p:nvPr/>
        </p:nvSpPr>
        <p:spPr>
          <a:xfrm>
            <a:off x="2121720" y="4919663"/>
            <a:ext cx="6869880" cy="0"/>
          </a:xfrm>
          <a:prstGeom prst="line">
            <a:avLst/>
          </a:prstGeom>
          <a:ln w="25400" cap="flat">
            <a:solidFill>
              <a:srgbClr val="ECF3FB"/>
            </a:solidFill>
            <a:prstDash val="solid"/>
            <a:headEnd type="none" w="sm" len="sm"/>
            <a:tailEnd type="none" w="sm" len="sm"/>
          </a:ln>
        </p:spPr>
        <p:txBody>
          <a:bodyPr/>
          <a:lstStyle/>
          <a:p>
            <a:endParaRPr lang="en-US"/>
          </a:p>
        </p:txBody>
      </p:sp>
      <p:sp>
        <p:nvSpPr>
          <p:cNvPr id="7" name="TextBox 7"/>
          <p:cNvSpPr txBox="1"/>
          <p:nvPr/>
        </p:nvSpPr>
        <p:spPr>
          <a:xfrm>
            <a:off x="2105025" y="6984206"/>
            <a:ext cx="6886575"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Indirect</a:t>
            </a:r>
          </a:p>
        </p:txBody>
      </p:sp>
      <p:sp>
        <p:nvSpPr>
          <p:cNvPr id="8" name="TextBox 8"/>
          <p:cNvSpPr txBox="1"/>
          <p:nvPr/>
        </p:nvSpPr>
        <p:spPr>
          <a:xfrm>
            <a:off x="2105025" y="7803356"/>
            <a:ext cx="6886575" cy="1096804"/>
          </a:xfrm>
          <a:prstGeom prst="rect">
            <a:avLst/>
          </a:prstGeom>
        </p:spPr>
        <p:txBody>
          <a:bodyPr lIns="0" tIns="0" rIns="0" bIns="0" rtlCol="0" anchor="t">
            <a:spAutoFit/>
          </a:bodyPr>
          <a:lstStyle/>
          <a:p>
            <a:pPr marL="0" lvl="0" indent="0" algn="l">
              <a:lnSpc>
                <a:spcPts val="2940"/>
              </a:lnSpc>
            </a:pPr>
            <a:r>
              <a:rPr lang="en-US" sz="2100">
                <a:solidFill>
                  <a:srgbClr val="ECF3FB"/>
                </a:solidFill>
                <a:latin typeface="Avenir Next" panose="020B0503020202020204" pitchFamily="34" charset="0"/>
                <a:ea typeface="TT Interphases"/>
                <a:cs typeface="TT Interphases"/>
                <a:sym typeface="TT Interphases"/>
              </a:rPr>
              <a:t>The indirect method adjusts net income for non-cash transactions, helping to reconcile accounting profits with cash flow.</a:t>
            </a:r>
          </a:p>
        </p:txBody>
      </p:sp>
      <p:sp>
        <p:nvSpPr>
          <p:cNvPr id="9" name="AutoShape 9"/>
          <p:cNvSpPr/>
          <p:nvPr/>
        </p:nvSpPr>
        <p:spPr>
          <a:xfrm>
            <a:off x="2121720" y="7605713"/>
            <a:ext cx="6869880" cy="0"/>
          </a:xfrm>
          <a:prstGeom prst="line">
            <a:avLst/>
          </a:prstGeom>
          <a:ln w="25400" cap="flat">
            <a:solidFill>
              <a:srgbClr val="ECF3FB"/>
            </a:solidFill>
            <a:prstDash val="solid"/>
            <a:headEnd type="none" w="sm" len="sm"/>
            <a:tailEnd type="none" w="sm" len="sm"/>
          </a:ln>
        </p:spPr>
        <p:txBody>
          <a:bodyPr/>
          <a:lstStyle/>
          <a:p>
            <a:endParaRPr lang="en-US"/>
          </a:p>
        </p:txBody>
      </p:sp>
      <p:sp>
        <p:nvSpPr>
          <p:cNvPr id="10" name="TextBox 10"/>
          <p:cNvSpPr txBox="1"/>
          <p:nvPr/>
        </p:nvSpPr>
        <p:spPr>
          <a:xfrm>
            <a:off x="666750" y="4210050"/>
            <a:ext cx="1133475" cy="459740"/>
          </a:xfrm>
          <a:prstGeom prst="rect">
            <a:avLst/>
          </a:prstGeom>
        </p:spPr>
        <p:txBody>
          <a:bodyPr lIns="0" tIns="0" rIns="0" bIns="0" rtlCol="0" anchor="t">
            <a:spAutoFit/>
          </a:bodyPr>
          <a:lstStyle/>
          <a:p>
            <a:pPr marL="0" lvl="0" indent="0" algn="l">
              <a:lnSpc>
                <a:spcPts val="3639"/>
              </a:lnSpc>
              <a:spcBef>
                <a:spcPct val="0"/>
              </a:spcBef>
            </a:pPr>
            <a:r>
              <a:rPr lang="en-US" sz="2799" u="none" strike="noStrike" spc="139">
                <a:solidFill>
                  <a:srgbClr val="ECF3FB"/>
                </a:solidFill>
                <a:latin typeface="Avenir Next" panose="020B0503020202020204" pitchFamily="34" charset="0"/>
                <a:ea typeface="TT Interphases"/>
                <a:cs typeface="TT Interphases"/>
                <a:sym typeface="TT Interphases"/>
              </a:rPr>
              <a:t>01</a:t>
            </a:r>
          </a:p>
        </p:txBody>
      </p:sp>
      <p:sp>
        <p:nvSpPr>
          <p:cNvPr id="11" name="TextBox 11"/>
          <p:cNvSpPr txBox="1"/>
          <p:nvPr/>
        </p:nvSpPr>
        <p:spPr>
          <a:xfrm>
            <a:off x="666750" y="6896100"/>
            <a:ext cx="1133475" cy="459740"/>
          </a:xfrm>
          <a:prstGeom prst="rect">
            <a:avLst/>
          </a:prstGeom>
        </p:spPr>
        <p:txBody>
          <a:bodyPr lIns="0" tIns="0" rIns="0" bIns="0" rtlCol="0" anchor="t">
            <a:spAutoFit/>
          </a:bodyPr>
          <a:lstStyle/>
          <a:p>
            <a:pPr marL="0" lvl="0" indent="0" algn="l">
              <a:lnSpc>
                <a:spcPts val="3639"/>
              </a:lnSpc>
              <a:spcBef>
                <a:spcPct val="0"/>
              </a:spcBef>
            </a:pPr>
            <a:r>
              <a:rPr lang="en-US" sz="2799" u="none" strike="noStrike" spc="139">
                <a:solidFill>
                  <a:srgbClr val="ECF3FB"/>
                </a:solidFill>
                <a:latin typeface="Avenir Next" panose="020B0503020202020204" pitchFamily="34" charset="0"/>
                <a:ea typeface="TT Interphases"/>
                <a:cs typeface="TT Interphases"/>
                <a:sym typeface="TT Interphases"/>
              </a:rPr>
              <a:t>02</a:t>
            </a:r>
          </a:p>
        </p:txBody>
      </p:sp>
      <p:sp>
        <p:nvSpPr>
          <p:cNvPr id="13" name="TextBox 13"/>
          <p:cNvSpPr txBox="1"/>
          <p:nvPr/>
        </p:nvSpPr>
        <p:spPr>
          <a:xfrm>
            <a:off x="666750" y="809625"/>
            <a:ext cx="8324850" cy="1321772"/>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ECF3FB"/>
                </a:solidFill>
                <a:latin typeface="Garamond" panose="02020404030301010803" pitchFamily="18" charset="0"/>
                <a:ea typeface="TT Ramillas"/>
                <a:cs typeface="TT Ramillas"/>
                <a:sym typeface="TT Ramillas"/>
              </a:rPr>
              <a:t>Cash Flow</a:t>
            </a:r>
          </a:p>
        </p:txBody>
      </p:sp>
      <p:grpSp>
        <p:nvGrpSpPr>
          <p:cNvPr id="15" name="Group 15"/>
          <p:cNvGrpSpPr/>
          <p:nvPr/>
        </p:nvGrpSpPr>
        <p:grpSpPr>
          <a:xfrm>
            <a:off x="10734675" y="666750"/>
            <a:ext cx="6886575" cy="8953500"/>
            <a:chOff x="0" y="0"/>
            <a:chExt cx="1066911" cy="1387131"/>
          </a:xfrm>
        </p:grpSpPr>
        <p:sp>
          <p:nvSpPr>
            <p:cNvPr id="16" name="Freeform 16"/>
            <p:cNvSpPr/>
            <p:nvPr/>
          </p:nvSpPr>
          <p:spPr>
            <a:xfrm>
              <a:off x="0" y="0"/>
              <a:ext cx="1066911" cy="1387131"/>
            </a:xfrm>
            <a:custGeom>
              <a:avLst/>
              <a:gdLst/>
              <a:ahLst/>
              <a:cxnLst/>
              <a:rect l="l" t="t" r="r" b="b"/>
              <a:pathLst>
                <a:path w="1066911" h="1387131">
                  <a:moveTo>
                    <a:pt x="0" y="0"/>
                  </a:moveTo>
                  <a:lnTo>
                    <a:pt x="1066911" y="0"/>
                  </a:lnTo>
                  <a:lnTo>
                    <a:pt x="1066911" y="1387131"/>
                  </a:lnTo>
                  <a:lnTo>
                    <a:pt x="0" y="1387131"/>
                  </a:lnTo>
                  <a:close/>
                </a:path>
              </a:pathLst>
            </a:custGeom>
            <a:blipFill>
              <a:blip r:embed="rId2"/>
              <a:stretch>
                <a:fillRect t="-271" b="-271"/>
              </a:stretch>
            </a:blipFill>
          </p:spPr>
          <p:txBody>
            <a:bodyPr/>
            <a:lstStyle/>
            <a:p>
              <a:endParaRPr lang="en-US"/>
            </a:p>
          </p:txBody>
        </p:sp>
      </p:gr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6419850" y="6038850"/>
            <a:ext cx="2571750" cy="1956435"/>
            <a:chOff x="0" y="0"/>
            <a:chExt cx="3429000" cy="2608580"/>
          </a:xfrm>
        </p:grpSpPr>
        <p:sp>
          <p:nvSpPr>
            <p:cNvPr id="3" name="TextBox 3"/>
            <p:cNvSpPr txBox="1"/>
            <p:nvPr/>
          </p:nvSpPr>
          <p:spPr>
            <a:xfrm>
              <a:off x="0" y="66675"/>
              <a:ext cx="3429000" cy="530224"/>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TT Ramillas"/>
                  <a:ea typeface="TT Ramillas"/>
                  <a:cs typeface="TT Ramillas"/>
                  <a:sym typeface="TT Ramillas"/>
                </a:rPr>
                <a:t>Units Needed</a:t>
              </a:r>
            </a:p>
          </p:txBody>
        </p:sp>
        <p:sp>
          <p:nvSpPr>
            <p:cNvPr id="4" name="TextBox 4"/>
            <p:cNvSpPr txBox="1"/>
            <p:nvPr/>
          </p:nvSpPr>
          <p:spPr>
            <a:xfrm>
              <a:off x="0" y="11461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Calculate total coffee cups needed to break even.</a:t>
              </a:r>
            </a:p>
          </p:txBody>
        </p:sp>
        <p:sp>
          <p:nvSpPr>
            <p:cNvPr id="5" name="AutoShape 5"/>
            <p:cNvSpPr/>
            <p:nvPr/>
          </p:nvSpPr>
          <p:spPr>
            <a:xfrm>
              <a:off x="8313" y="895350"/>
              <a:ext cx="3420687" cy="0"/>
            </a:xfrm>
            <a:prstGeom prst="line">
              <a:avLst/>
            </a:prstGeom>
            <a:ln w="25400" cap="flat">
              <a:solidFill>
                <a:srgbClr val="ECF3FB"/>
              </a:solidFill>
              <a:prstDash val="solid"/>
              <a:headEnd type="none" w="sm" len="sm"/>
              <a:tailEnd type="none" w="sm" len="sm"/>
            </a:ln>
          </p:spPr>
          <p:txBody>
            <a:bodyPr/>
            <a:lstStyle/>
            <a:p>
              <a:endParaRPr lang="en-US"/>
            </a:p>
          </p:txBody>
        </p:sp>
      </p:grpSp>
      <p:grpSp>
        <p:nvGrpSpPr>
          <p:cNvPr id="6" name="Group 6"/>
          <p:cNvGrpSpPr/>
          <p:nvPr/>
        </p:nvGrpSpPr>
        <p:grpSpPr>
          <a:xfrm>
            <a:off x="15049500" y="6038850"/>
            <a:ext cx="2571750" cy="2327910"/>
            <a:chOff x="0" y="0"/>
            <a:chExt cx="3429000" cy="3103880"/>
          </a:xfrm>
        </p:grpSpPr>
        <p:sp>
          <p:nvSpPr>
            <p:cNvPr id="7" name="TextBox 7"/>
            <p:cNvSpPr txBox="1"/>
            <p:nvPr/>
          </p:nvSpPr>
          <p:spPr>
            <a:xfrm>
              <a:off x="0" y="66675"/>
              <a:ext cx="3429000" cy="1025524"/>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TT Ramillas"/>
                  <a:ea typeface="TT Ramillas"/>
                  <a:cs typeface="TT Ramillas"/>
                  <a:sym typeface="TT Ramillas"/>
                </a:rPr>
                <a:t>Cost Classification</a:t>
              </a:r>
            </a:p>
          </p:txBody>
        </p:sp>
        <p:sp>
          <p:nvSpPr>
            <p:cNvPr id="8" name="TextBox 8"/>
            <p:cNvSpPr txBox="1"/>
            <p:nvPr/>
          </p:nvSpPr>
          <p:spPr>
            <a:xfrm>
              <a:off x="0" y="16414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Understanding costs can be complicated but essential.</a:t>
              </a:r>
            </a:p>
          </p:txBody>
        </p:sp>
        <p:sp>
          <p:nvSpPr>
            <p:cNvPr id="9" name="AutoShape 9"/>
            <p:cNvSpPr/>
            <p:nvPr/>
          </p:nvSpPr>
          <p:spPr>
            <a:xfrm>
              <a:off x="0" y="1390650"/>
              <a:ext cx="3429000" cy="0"/>
            </a:xfrm>
            <a:prstGeom prst="line">
              <a:avLst/>
            </a:prstGeom>
            <a:ln w="25400" cap="flat">
              <a:solidFill>
                <a:srgbClr val="ECF3FB"/>
              </a:solidFill>
              <a:prstDash val="solid"/>
              <a:headEnd type="none" w="sm" len="sm"/>
              <a:tailEnd type="none" w="sm" len="sm"/>
            </a:ln>
          </p:spPr>
          <p:txBody>
            <a:bodyPr/>
            <a:lstStyle/>
            <a:p>
              <a:endParaRPr lang="en-US"/>
            </a:p>
          </p:txBody>
        </p:sp>
      </p:grpSp>
      <p:grpSp>
        <p:nvGrpSpPr>
          <p:cNvPr id="10" name="Group 10"/>
          <p:cNvGrpSpPr/>
          <p:nvPr/>
        </p:nvGrpSpPr>
        <p:grpSpPr>
          <a:xfrm>
            <a:off x="666750" y="6038850"/>
            <a:ext cx="5448300" cy="3581400"/>
            <a:chOff x="0" y="0"/>
            <a:chExt cx="844084" cy="554853"/>
          </a:xfrm>
        </p:grpSpPr>
        <p:sp>
          <p:nvSpPr>
            <p:cNvPr id="11" name="Freeform 11"/>
            <p:cNvSpPr/>
            <p:nvPr/>
          </p:nvSpPr>
          <p:spPr>
            <a:xfrm>
              <a:off x="0" y="0"/>
              <a:ext cx="844084" cy="554853"/>
            </a:xfrm>
            <a:custGeom>
              <a:avLst/>
              <a:gdLst/>
              <a:ahLst/>
              <a:cxnLst/>
              <a:rect l="l" t="t" r="r" b="b"/>
              <a:pathLst>
                <a:path w="844084" h="554853">
                  <a:moveTo>
                    <a:pt x="0" y="0"/>
                  </a:moveTo>
                  <a:lnTo>
                    <a:pt x="844084" y="0"/>
                  </a:lnTo>
                  <a:lnTo>
                    <a:pt x="844084" y="554853"/>
                  </a:lnTo>
                  <a:lnTo>
                    <a:pt x="0" y="554853"/>
                  </a:lnTo>
                  <a:close/>
                </a:path>
              </a:pathLst>
            </a:custGeom>
            <a:blipFill>
              <a:blip r:embed="rId2"/>
              <a:stretch>
                <a:fillRect l="-83" r="-83"/>
              </a:stretch>
            </a:blipFill>
          </p:spPr>
          <p:txBody>
            <a:bodyPr/>
            <a:lstStyle/>
            <a:p>
              <a:endParaRPr lang="en-US"/>
            </a:p>
          </p:txBody>
        </p:sp>
      </p:grpSp>
      <p:sp>
        <p:nvSpPr>
          <p:cNvPr id="14" name="TextBox 14"/>
          <p:cNvSpPr txBox="1"/>
          <p:nvPr/>
        </p:nvSpPr>
        <p:spPr>
          <a:xfrm>
            <a:off x="666750" y="857250"/>
            <a:ext cx="14077950" cy="2597149"/>
          </a:xfrm>
          <a:prstGeom prst="rect">
            <a:avLst/>
          </a:prstGeom>
        </p:spPr>
        <p:txBody>
          <a:bodyPr lIns="0" tIns="0" rIns="0" bIns="0" rtlCol="0" anchor="t">
            <a:spAutoFit/>
          </a:bodyPr>
          <a:lstStyle/>
          <a:p>
            <a:pPr marL="0" lvl="0" indent="0" algn="l">
              <a:lnSpc>
                <a:spcPts val="9999"/>
              </a:lnSpc>
              <a:spcBef>
                <a:spcPct val="0"/>
              </a:spcBef>
            </a:pPr>
            <a:r>
              <a:rPr lang="en-US" sz="9999" spc="-199">
                <a:solidFill>
                  <a:srgbClr val="ECF3FB"/>
                </a:solidFill>
                <a:latin typeface="TT Ramillas"/>
                <a:ea typeface="TT Ramillas"/>
                <a:cs typeface="TT Ramillas"/>
                <a:sym typeface="TT Ramillas"/>
              </a:rPr>
              <a:t>Break-Even Analysis and Cost Challenges</a:t>
            </a:r>
          </a:p>
        </p:txBody>
      </p:sp>
      <p:grpSp>
        <p:nvGrpSpPr>
          <p:cNvPr id="15" name="Group 15"/>
          <p:cNvGrpSpPr/>
          <p:nvPr/>
        </p:nvGrpSpPr>
        <p:grpSpPr>
          <a:xfrm>
            <a:off x="16725900" y="777240"/>
            <a:ext cx="895350" cy="895350"/>
            <a:chOff x="0" y="0"/>
            <a:chExt cx="1193800" cy="1193800"/>
          </a:xfrm>
        </p:grpSpPr>
        <p:grpSp>
          <p:nvGrpSpPr>
            <p:cNvPr id="16" name="Group 16"/>
            <p:cNvGrpSpPr/>
            <p:nvPr/>
          </p:nvGrpSpPr>
          <p:grpSpPr>
            <a:xfrm>
              <a:off x="0" y="0"/>
              <a:ext cx="1193800" cy="119380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txBody>
              <a:bodyPr/>
              <a:lstStyle/>
              <a:p>
                <a:endParaRPr lang="en-US"/>
              </a:p>
            </p:txBody>
          </p:sp>
          <p:sp>
            <p:nvSpPr>
              <p:cNvPr id="18" name="TextBox 18"/>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19" name="Freeform 19"/>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20" name="Group 10">
            <a:extLst>
              <a:ext uri="{FF2B5EF4-FFF2-40B4-BE49-F238E27FC236}">
                <a16:creationId xmlns:a16="http://schemas.microsoft.com/office/drawing/2014/main" id="{3C99B409-20FC-D38E-88B9-F9FF20F650BF}"/>
              </a:ext>
            </a:extLst>
          </p:cNvPr>
          <p:cNvGrpSpPr/>
          <p:nvPr/>
        </p:nvGrpSpPr>
        <p:grpSpPr>
          <a:xfrm>
            <a:off x="9296400" y="6088856"/>
            <a:ext cx="5448300" cy="3581400"/>
            <a:chOff x="0" y="0"/>
            <a:chExt cx="844084" cy="554853"/>
          </a:xfrm>
        </p:grpSpPr>
        <p:sp>
          <p:nvSpPr>
            <p:cNvPr id="21" name="Freeform 11">
              <a:extLst>
                <a:ext uri="{FF2B5EF4-FFF2-40B4-BE49-F238E27FC236}">
                  <a16:creationId xmlns:a16="http://schemas.microsoft.com/office/drawing/2014/main" id="{B134BC17-D76C-3A11-54CB-AD0FBC0303BB}"/>
                </a:ext>
              </a:extLst>
            </p:cNvPr>
            <p:cNvSpPr/>
            <p:nvPr/>
          </p:nvSpPr>
          <p:spPr>
            <a:xfrm>
              <a:off x="0" y="0"/>
              <a:ext cx="844084" cy="554853"/>
            </a:xfrm>
            <a:custGeom>
              <a:avLst/>
              <a:gdLst/>
              <a:ahLst/>
              <a:cxnLst/>
              <a:rect l="l" t="t" r="r" b="b"/>
              <a:pathLst>
                <a:path w="844084" h="554853">
                  <a:moveTo>
                    <a:pt x="0" y="0"/>
                  </a:moveTo>
                  <a:lnTo>
                    <a:pt x="844084" y="0"/>
                  </a:lnTo>
                  <a:lnTo>
                    <a:pt x="844084" y="554853"/>
                  </a:lnTo>
                  <a:lnTo>
                    <a:pt x="0" y="554853"/>
                  </a:lnTo>
                  <a:close/>
                </a:path>
              </a:pathLst>
            </a:custGeom>
            <a:blipFill>
              <a:blip r:embed="rId2"/>
              <a:stretch>
                <a:fillRect l="-83" r="-83"/>
              </a:stretch>
            </a:blipFill>
          </p:spPr>
          <p:txBody>
            <a:bodyPr/>
            <a:lstStyle/>
            <a:p>
              <a:endParaRPr lang="en-US"/>
            </a:p>
          </p:txBody>
        </p:sp>
      </p:grpSp>
      <p:grpSp>
        <p:nvGrpSpPr>
          <p:cNvPr id="25" name="Group 24">
            <a:extLst>
              <a:ext uri="{FF2B5EF4-FFF2-40B4-BE49-F238E27FC236}">
                <a16:creationId xmlns:a16="http://schemas.microsoft.com/office/drawing/2014/main" id="{19F86119-B091-C8F5-3614-65EFFDD3B94C}"/>
              </a:ext>
            </a:extLst>
          </p:cNvPr>
          <p:cNvGrpSpPr/>
          <p:nvPr/>
        </p:nvGrpSpPr>
        <p:grpSpPr>
          <a:xfrm>
            <a:off x="9759553" y="6187678"/>
            <a:ext cx="4521994" cy="3383756"/>
            <a:chOff x="7705725" y="3238500"/>
            <a:chExt cx="4867275" cy="4867275"/>
          </a:xfrm>
        </p:grpSpPr>
        <p:sp>
          <p:nvSpPr>
            <p:cNvPr id="24" name="Rounded Rectangle 23">
              <a:extLst>
                <a:ext uri="{FF2B5EF4-FFF2-40B4-BE49-F238E27FC236}">
                  <a16:creationId xmlns:a16="http://schemas.microsoft.com/office/drawing/2014/main" id="{8947A528-D31B-8533-5EC5-17F3AAFA2B42}"/>
                </a:ext>
              </a:extLst>
            </p:cNvPr>
            <p:cNvSpPr/>
            <p:nvPr/>
          </p:nvSpPr>
          <p:spPr>
            <a:xfrm>
              <a:off x="7705725" y="3238500"/>
              <a:ext cx="4867275" cy="48672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descr="A graph with a line and a line&#10;&#10;AI-generated content may be incorrect.">
              <a:extLst>
                <a:ext uri="{FF2B5EF4-FFF2-40B4-BE49-F238E27FC236}">
                  <a16:creationId xmlns:a16="http://schemas.microsoft.com/office/drawing/2014/main" id="{1F72C353-CA36-2FEC-6606-00E552DAA7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4614" y="3661566"/>
              <a:ext cx="4359786" cy="4045881"/>
            </a:xfrm>
            <a:prstGeom prst="rect">
              <a:avLst/>
            </a:prstGeom>
          </p:spPr>
        </p:pic>
      </p:gr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666750" y="666750"/>
            <a:ext cx="8324850" cy="8953500"/>
            <a:chOff x="0" y="0"/>
            <a:chExt cx="1289737" cy="1387131"/>
          </a:xfrm>
        </p:grpSpPr>
        <p:sp>
          <p:nvSpPr>
            <p:cNvPr id="3" name="Freeform 3"/>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txBody>
            <a:bodyPr/>
            <a:lstStyle/>
            <a:p>
              <a:endParaRPr lang="en-US"/>
            </a:p>
          </p:txBody>
        </p:sp>
      </p:grpSp>
      <p:grpSp>
        <p:nvGrpSpPr>
          <p:cNvPr id="4" name="Group 4"/>
          <p:cNvGrpSpPr/>
          <p:nvPr/>
        </p:nvGrpSpPr>
        <p:grpSpPr>
          <a:xfrm>
            <a:off x="9829799" y="6677977"/>
            <a:ext cx="7019925" cy="2136636"/>
            <a:chOff x="0" y="12700"/>
            <a:chExt cx="7670800" cy="2848847"/>
          </a:xfrm>
        </p:grpSpPr>
        <p:sp>
          <p:nvSpPr>
            <p:cNvPr id="5" name="AutoShape 5"/>
            <p:cNvSpPr/>
            <p:nvPr/>
          </p:nvSpPr>
          <p:spPr>
            <a:xfrm>
              <a:off x="0" y="12700"/>
              <a:ext cx="7264400" cy="0"/>
            </a:xfrm>
            <a:prstGeom prst="line">
              <a:avLst/>
            </a:prstGeom>
            <a:ln w="25400" cap="flat">
              <a:solidFill>
                <a:srgbClr val="ECF3FB"/>
              </a:solidFill>
              <a:prstDash val="solid"/>
              <a:headEnd type="none" w="sm" len="sm"/>
              <a:tailEnd type="none" w="sm" len="sm"/>
            </a:ln>
          </p:spPr>
          <p:txBody>
            <a:bodyPr/>
            <a:lstStyle/>
            <a:p>
              <a:endParaRPr lang="en-US"/>
            </a:p>
          </p:txBody>
        </p:sp>
        <p:sp>
          <p:nvSpPr>
            <p:cNvPr id="6" name="TextBox 6"/>
            <p:cNvSpPr txBox="1"/>
            <p:nvPr/>
          </p:nvSpPr>
          <p:spPr>
            <a:xfrm>
              <a:off x="0" y="276225"/>
              <a:ext cx="7670800" cy="2585322"/>
            </a:xfrm>
            <a:prstGeom prst="rect">
              <a:avLst/>
            </a:prstGeom>
          </p:spPr>
          <p:txBody>
            <a:bodyPr lIns="0" tIns="0" rIns="0" bIns="0" rtlCol="0" anchor="t">
              <a:spAutoFit/>
            </a:bodyPr>
            <a:lstStyle/>
            <a:p>
              <a:pPr lvl="0"/>
              <a:r>
                <a:rPr lang="en-US" dirty="0">
                  <a:solidFill>
                    <a:schemeClr val="bg1"/>
                  </a:solidFill>
                  <a:latin typeface="Avenir Next" panose="020B0503020202020204" pitchFamily="34" charset="0"/>
                </a:rPr>
                <a:t>This section explains how businesses obtain and utilize key financial tools to support decision-making and performance analysis. It covers </a:t>
              </a:r>
              <a:r>
                <a:rPr lang="en-US" b="1" dirty="0">
                  <a:solidFill>
                    <a:schemeClr val="bg1"/>
                  </a:solidFill>
                  <a:latin typeface="Avenir Next" panose="020B0503020202020204" pitchFamily="34" charset="0"/>
                </a:rPr>
                <a:t>sources of financial information</a:t>
              </a:r>
              <a:r>
                <a:rPr lang="en-US" dirty="0">
                  <a:solidFill>
                    <a:schemeClr val="bg1"/>
                  </a:solidFill>
                  <a:latin typeface="Avenir Next" panose="020B0503020202020204" pitchFamily="34" charset="0"/>
                </a:rPr>
                <a:t> such as income statements, balance sheets, and cash flow reports—each providing insight into profitability, liquidity, and overall financial health. The </a:t>
              </a:r>
              <a:r>
                <a:rPr lang="en-US" b="1" dirty="0">
                  <a:solidFill>
                    <a:schemeClr val="bg1"/>
                  </a:solidFill>
                  <a:latin typeface="Avenir Next" panose="020B0503020202020204" pitchFamily="34" charset="0"/>
                </a:rPr>
                <a:t>application</a:t>
              </a:r>
              <a:r>
                <a:rPr lang="en-US" dirty="0">
                  <a:solidFill>
                    <a:schemeClr val="bg1"/>
                  </a:solidFill>
                  <a:latin typeface="Avenir Next" panose="020B0503020202020204" pitchFamily="34" charset="0"/>
                </a:rPr>
                <a:t> aspect focuses on how these tools are used to plan budgets, forecast growth, assess risk, and evaluate investments. </a:t>
              </a:r>
              <a:endParaRPr lang="en-US" u="none" dirty="0">
                <a:solidFill>
                  <a:schemeClr val="bg1"/>
                </a:solidFill>
                <a:latin typeface="Avenir Next" panose="020B0503020202020204" pitchFamily="34" charset="0"/>
                <a:ea typeface="TT Interphases"/>
                <a:cs typeface="TT Interphases"/>
                <a:sym typeface="TT Interphases"/>
              </a:endParaRPr>
            </a:p>
          </p:txBody>
        </p:sp>
      </p:grpSp>
      <p:sp>
        <p:nvSpPr>
          <p:cNvPr id="7" name="TextBox 7"/>
          <p:cNvSpPr txBox="1"/>
          <p:nvPr/>
        </p:nvSpPr>
        <p:spPr>
          <a:xfrm>
            <a:off x="9829800" y="685800"/>
            <a:ext cx="6886575" cy="3046988"/>
          </a:xfrm>
          <a:prstGeom prst="rect">
            <a:avLst/>
          </a:prstGeom>
        </p:spPr>
        <p:txBody>
          <a:bodyPr lIns="0" tIns="0" rIns="0" bIns="0" rtlCol="0" anchor="t">
            <a:spAutoFit/>
          </a:bodyPr>
          <a:lstStyle/>
          <a:p>
            <a:pPr marL="0" lvl="0" indent="0" algn="l"/>
            <a:r>
              <a:rPr lang="en-US" sz="9900" u="none" spc="-198" dirty="0">
                <a:solidFill>
                  <a:srgbClr val="ECF3FB"/>
                </a:solidFill>
                <a:latin typeface="Garamond" panose="02020404030301010803" pitchFamily="18" charset="0"/>
                <a:ea typeface="TT Ramillas"/>
                <a:cs typeface="TT Ramillas"/>
                <a:sym typeface="TT Ramillas"/>
              </a:rPr>
              <a:t>Sources and Applications</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3" name="TextBox 3"/>
          <p:cNvSpPr txBox="1"/>
          <p:nvPr/>
        </p:nvSpPr>
        <p:spPr>
          <a:xfrm>
            <a:off x="3543300" y="6088856"/>
            <a:ext cx="2571750" cy="397668"/>
          </a:xfrm>
          <a:prstGeom prst="rect">
            <a:avLst/>
          </a:prstGeom>
        </p:spPr>
        <p:txBody>
          <a:bodyPr lIns="0" tIns="0" rIns="0" bIns="0" rtlCol="0" anchor="t">
            <a:spAutoFit/>
          </a:bodyPr>
          <a:lstStyle/>
          <a:p>
            <a:pPr marL="0" lvl="0" indent="0" algn="l">
              <a:lnSpc>
                <a:spcPts val="2999"/>
              </a:lnSpc>
            </a:pPr>
            <a:r>
              <a:rPr lang="en-US" sz="2999" spc="-59" dirty="0">
                <a:solidFill>
                  <a:srgbClr val="ECF3FB"/>
                </a:solidFill>
                <a:latin typeface="Garamond" panose="02020404030301010803" pitchFamily="18" charset="0"/>
                <a:ea typeface="TT Ramillas"/>
                <a:cs typeface="TT Ramillas"/>
                <a:sym typeface="TT Ramillas"/>
              </a:rPr>
              <a:t>Spreadsheets</a:t>
            </a:r>
          </a:p>
        </p:txBody>
      </p:sp>
      <p:sp>
        <p:nvSpPr>
          <p:cNvPr id="4" name="TextBox 4"/>
          <p:cNvSpPr txBox="1"/>
          <p:nvPr/>
        </p:nvSpPr>
        <p:spPr>
          <a:xfrm>
            <a:off x="3543300" y="6898481"/>
            <a:ext cx="2571750"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Essential for creating financial projections and models.</a:t>
            </a:r>
          </a:p>
        </p:txBody>
      </p:sp>
      <p:sp>
        <p:nvSpPr>
          <p:cNvPr id="5" name="AutoShape 5"/>
          <p:cNvSpPr/>
          <p:nvPr/>
        </p:nvSpPr>
        <p:spPr>
          <a:xfrm>
            <a:off x="3543300" y="6710363"/>
            <a:ext cx="25717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7" name="TextBox 7"/>
          <p:cNvSpPr txBox="1"/>
          <p:nvPr/>
        </p:nvSpPr>
        <p:spPr>
          <a:xfrm>
            <a:off x="9296400" y="6088856"/>
            <a:ext cx="2571750" cy="781176"/>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Accounting Software</a:t>
            </a:r>
          </a:p>
        </p:txBody>
      </p:sp>
      <p:sp>
        <p:nvSpPr>
          <p:cNvPr id="8" name="TextBox 8"/>
          <p:cNvSpPr txBox="1"/>
          <p:nvPr/>
        </p:nvSpPr>
        <p:spPr>
          <a:xfrm>
            <a:off x="9296400" y="7269956"/>
            <a:ext cx="2571750" cy="1468279"/>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Streamlines payroll, invoicing, and inventory management tasks.</a:t>
            </a:r>
          </a:p>
        </p:txBody>
      </p:sp>
      <p:sp>
        <p:nvSpPr>
          <p:cNvPr id="9" name="AutoShape 9"/>
          <p:cNvSpPr/>
          <p:nvPr/>
        </p:nvSpPr>
        <p:spPr>
          <a:xfrm>
            <a:off x="9302635" y="7081838"/>
            <a:ext cx="2565515" cy="0"/>
          </a:xfrm>
          <a:prstGeom prst="line">
            <a:avLst/>
          </a:prstGeom>
          <a:ln w="25400" cap="flat">
            <a:solidFill>
              <a:srgbClr val="ECF3FB"/>
            </a:solidFill>
            <a:prstDash val="solid"/>
            <a:headEnd type="none" w="sm" len="sm"/>
            <a:tailEnd type="none" w="sm" len="sm"/>
          </a:ln>
        </p:spPr>
        <p:txBody>
          <a:bodyPr/>
          <a:lstStyle/>
          <a:p>
            <a:endParaRPr lang="en-US"/>
          </a:p>
        </p:txBody>
      </p:sp>
      <p:sp>
        <p:nvSpPr>
          <p:cNvPr id="11" name="TextBox 11"/>
          <p:cNvSpPr txBox="1"/>
          <p:nvPr/>
        </p:nvSpPr>
        <p:spPr>
          <a:xfrm>
            <a:off x="15056704" y="6088856"/>
            <a:ext cx="2564546"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Software's Role</a:t>
            </a:r>
          </a:p>
        </p:txBody>
      </p:sp>
      <p:sp>
        <p:nvSpPr>
          <p:cNvPr id="12" name="TextBox 12"/>
          <p:cNvSpPr txBox="1"/>
          <p:nvPr/>
        </p:nvSpPr>
        <p:spPr>
          <a:xfrm>
            <a:off x="15049500" y="6898481"/>
            <a:ext cx="2571750"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Improves accuracy and efficiency in financial planning.</a:t>
            </a:r>
          </a:p>
        </p:txBody>
      </p:sp>
      <p:sp>
        <p:nvSpPr>
          <p:cNvPr id="13" name="AutoShape 13"/>
          <p:cNvSpPr/>
          <p:nvPr/>
        </p:nvSpPr>
        <p:spPr>
          <a:xfrm>
            <a:off x="15056704" y="6710363"/>
            <a:ext cx="2564546" cy="0"/>
          </a:xfrm>
          <a:prstGeom prst="line">
            <a:avLst/>
          </a:prstGeom>
          <a:ln w="25400" cap="flat">
            <a:solidFill>
              <a:srgbClr val="ECF3FB"/>
            </a:solidFill>
            <a:prstDash val="solid"/>
            <a:headEnd type="none" w="sm" len="sm"/>
            <a:tailEnd type="none" w="sm" len="sm"/>
          </a:ln>
        </p:spPr>
        <p:txBody>
          <a:bodyPr/>
          <a:lstStyle/>
          <a:p>
            <a:endParaRPr lang="en-US"/>
          </a:p>
        </p:txBody>
      </p:sp>
      <p:sp>
        <p:nvSpPr>
          <p:cNvPr id="14" name="TextBox 14"/>
          <p:cNvSpPr txBox="1"/>
          <p:nvPr/>
        </p:nvSpPr>
        <p:spPr>
          <a:xfrm>
            <a:off x="666750" y="857250"/>
            <a:ext cx="14077950" cy="3077509"/>
          </a:xfrm>
          <a:prstGeom prst="rect">
            <a:avLst/>
          </a:prstGeom>
        </p:spPr>
        <p:txBody>
          <a:bodyPr lIns="0" tIns="0" rIns="0" bIns="0" rtlCol="0" anchor="t">
            <a:spAutoFit/>
          </a:bodyPr>
          <a:lstStyle/>
          <a:p>
            <a:pPr marL="0" lvl="0" indent="0" algn="l">
              <a:spcBef>
                <a:spcPct val="0"/>
              </a:spcBef>
            </a:pPr>
            <a:r>
              <a:rPr lang="en-US" sz="9999" spc="-199" dirty="0">
                <a:solidFill>
                  <a:srgbClr val="ECF3FB"/>
                </a:solidFill>
                <a:latin typeface="Garamond" panose="02020404030301010803" pitchFamily="18" charset="0"/>
                <a:ea typeface="TT Ramillas"/>
                <a:cs typeface="TT Ramillas"/>
                <a:sym typeface="TT Ramillas"/>
              </a:rPr>
              <a:t>Essential Financial Software Tools for Businesses</a:t>
            </a:r>
          </a:p>
        </p:txBody>
      </p:sp>
      <p:grpSp>
        <p:nvGrpSpPr>
          <p:cNvPr id="15" name="Group 15"/>
          <p:cNvGrpSpPr/>
          <p:nvPr/>
        </p:nvGrpSpPr>
        <p:grpSpPr>
          <a:xfrm>
            <a:off x="666750" y="6038850"/>
            <a:ext cx="2571750" cy="3581400"/>
            <a:chOff x="0" y="0"/>
            <a:chExt cx="621258" cy="865159"/>
          </a:xfrm>
        </p:grpSpPr>
        <p:sp>
          <p:nvSpPr>
            <p:cNvPr id="16" name="Freeform 16"/>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2"/>
              <a:stretch>
                <a:fillRect t="-303" b="-303"/>
              </a:stretch>
            </a:blipFill>
          </p:spPr>
          <p:txBody>
            <a:bodyPr/>
            <a:lstStyle/>
            <a:p>
              <a:endParaRPr lang="en-US"/>
            </a:p>
          </p:txBody>
        </p:sp>
      </p:grpSp>
      <p:grpSp>
        <p:nvGrpSpPr>
          <p:cNvPr id="17" name="Group 17"/>
          <p:cNvGrpSpPr/>
          <p:nvPr/>
        </p:nvGrpSpPr>
        <p:grpSpPr>
          <a:xfrm>
            <a:off x="6419850" y="6038850"/>
            <a:ext cx="2571750" cy="3581400"/>
            <a:chOff x="0" y="0"/>
            <a:chExt cx="621258" cy="865159"/>
          </a:xfrm>
        </p:grpSpPr>
        <p:sp>
          <p:nvSpPr>
            <p:cNvPr id="18" name="Freeform 18"/>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3"/>
              <a:stretch>
                <a:fillRect t="-303" b="-303"/>
              </a:stretch>
            </a:blipFill>
          </p:spPr>
          <p:txBody>
            <a:bodyPr/>
            <a:lstStyle/>
            <a:p>
              <a:endParaRPr lang="en-US"/>
            </a:p>
          </p:txBody>
        </p:sp>
      </p:grpSp>
      <p:grpSp>
        <p:nvGrpSpPr>
          <p:cNvPr id="19" name="Group 19"/>
          <p:cNvGrpSpPr/>
          <p:nvPr/>
        </p:nvGrpSpPr>
        <p:grpSpPr>
          <a:xfrm>
            <a:off x="12187012" y="6038850"/>
            <a:ext cx="2571750" cy="3581400"/>
            <a:chOff x="0" y="0"/>
            <a:chExt cx="621258" cy="865159"/>
          </a:xfrm>
        </p:grpSpPr>
        <p:sp>
          <p:nvSpPr>
            <p:cNvPr id="20" name="Freeform 20"/>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4"/>
              <a:stretch>
                <a:fillRect t="-303" b="-303"/>
              </a:stretch>
            </a:blipFill>
          </p:spPr>
          <p:txBody>
            <a:bodyPr/>
            <a:lstStyle/>
            <a:p>
              <a:endParaRPr lang="en-US"/>
            </a:p>
          </p:txBody>
        </p:sp>
      </p:grpSp>
      <p:grpSp>
        <p:nvGrpSpPr>
          <p:cNvPr id="21" name="Group 21"/>
          <p:cNvGrpSpPr/>
          <p:nvPr/>
        </p:nvGrpSpPr>
        <p:grpSpPr>
          <a:xfrm>
            <a:off x="16725900" y="777240"/>
            <a:ext cx="895350" cy="895350"/>
            <a:chOff x="0" y="0"/>
            <a:chExt cx="1193800" cy="1193800"/>
          </a:xfrm>
        </p:grpSpPr>
        <p:grpSp>
          <p:nvGrpSpPr>
            <p:cNvPr id="22" name="Group 22"/>
            <p:cNvGrpSpPr/>
            <p:nvPr/>
          </p:nvGrpSpPr>
          <p:grpSpPr>
            <a:xfrm>
              <a:off x="0" y="0"/>
              <a:ext cx="1193800" cy="119380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txBody>
              <a:bodyPr/>
              <a:lstStyle/>
              <a:p>
                <a:endParaRPr lang="en-US"/>
              </a:p>
            </p:txBody>
          </p:sp>
          <p:sp>
            <p:nvSpPr>
              <p:cNvPr id="24" name="TextBox 24"/>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25" name="Freeform 25"/>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12420600" y="666750"/>
            <a:ext cx="4705350" cy="4095750"/>
            <a:chOff x="0" y="0"/>
            <a:chExt cx="1066911" cy="1387131"/>
          </a:xfrm>
        </p:grpSpPr>
        <p:sp>
          <p:nvSpPr>
            <p:cNvPr id="3" name="Freeform 3"/>
            <p:cNvSpPr/>
            <p:nvPr/>
          </p:nvSpPr>
          <p:spPr>
            <a:xfrm>
              <a:off x="0" y="0"/>
              <a:ext cx="1066911" cy="1387131"/>
            </a:xfrm>
            <a:custGeom>
              <a:avLst/>
              <a:gdLst/>
              <a:ahLst/>
              <a:cxnLst/>
              <a:rect l="l" t="t" r="r" b="b"/>
              <a:pathLst>
                <a:path w="1066911" h="1387131">
                  <a:moveTo>
                    <a:pt x="0" y="0"/>
                  </a:moveTo>
                  <a:lnTo>
                    <a:pt x="1066911" y="0"/>
                  </a:lnTo>
                  <a:lnTo>
                    <a:pt x="1066911" y="1387131"/>
                  </a:lnTo>
                  <a:lnTo>
                    <a:pt x="0" y="1387131"/>
                  </a:lnTo>
                  <a:close/>
                </a:path>
              </a:pathLst>
            </a:custGeom>
            <a:blipFill>
              <a:blip r:embed="rId2"/>
              <a:stretch>
                <a:fillRect t="-271" b="-271"/>
              </a:stretch>
            </a:blipFill>
          </p:spPr>
          <p:txBody>
            <a:bodyPr/>
            <a:lstStyle/>
            <a:p>
              <a:endParaRPr lang="en-US"/>
            </a:p>
          </p:txBody>
        </p:sp>
      </p:grpSp>
      <p:sp>
        <p:nvSpPr>
          <p:cNvPr id="6" name="TextBox 6"/>
          <p:cNvSpPr txBox="1"/>
          <p:nvPr/>
        </p:nvSpPr>
        <p:spPr>
          <a:xfrm>
            <a:off x="647700" y="3640614"/>
            <a:ext cx="11087100" cy="615553"/>
          </a:xfrm>
          <a:prstGeom prst="rect">
            <a:avLst/>
          </a:prstGeom>
        </p:spPr>
        <p:txBody>
          <a:bodyPr wrap="square" lIns="0" tIns="0" rIns="0" bIns="0" rtlCol="0" anchor="t">
            <a:spAutoFit/>
          </a:bodyPr>
          <a:lstStyle/>
          <a:p>
            <a:pPr marL="0" lvl="0" indent="0" algn="l">
              <a:spcBef>
                <a:spcPct val="0"/>
              </a:spcBef>
            </a:pPr>
            <a:r>
              <a:rPr lang="en-US" sz="2000" dirty="0">
                <a:solidFill>
                  <a:srgbClr val="ECF3FB"/>
                </a:solidFill>
                <a:latin typeface="Avenir Next" panose="020B0503020202020204" pitchFamily="34" charset="0"/>
                <a:ea typeface="TT Interphases"/>
                <a:cs typeface="TT Interphases"/>
                <a:sym typeface="TT Interphases"/>
              </a:rPr>
              <a:t>Utilizing software like spreadsheets and accounting tools enhances </a:t>
            </a:r>
            <a:r>
              <a:rPr lang="en-US" sz="2000" b="1" dirty="0">
                <a:solidFill>
                  <a:srgbClr val="ECF3FB"/>
                </a:solidFill>
                <a:latin typeface="Avenir Next" panose="020B0503020202020204" pitchFamily="34" charset="0"/>
                <a:ea typeface="TT Interphases Bold"/>
                <a:cs typeface="TT Interphases Bold"/>
                <a:sym typeface="TT Interphases Bold"/>
              </a:rPr>
              <a:t>accuracy</a:t>
            </a:r>
            <a:r>
              <a:rPr lang="en-US" sz="2000" dirty="0">
                <a:solidFill>
                  <a:srgbClr val="ECF3FB"/>
                </a:solidFill>
                <a:latin typeface="Avenir Next" panose="020B0503020202020204" pitchFamily="34" charset="0"/>
                <a:ea typeface="TT Interphases"/>
                <a:cs typeface="TT Interphases"/>
                <a:sym typeface="TT Interphases"/>
              </a:rPr>
              <a:t> and </a:t>
            </a:r>
            <a:r>
              <a:rPr lang="en-US" sz="2000" b="1" dirty="0">
                <a:solidFill>
                  <a:srgbClr val="ECF3FB"/>
                </a:solidFill>
                <a:latin typeface="Avenir Next" panose="020B0503020202020204" pitchFamily="34" charset="0"/>
                <a:ea typeface="TT Interphases Bold"/>
                <a:cs typeface="TT Interphases Bold"/>
                <a:sym typeface="TT Interphases Bold"/>
              </a:rPr>
              <a:t>efficiency</a:t>
            </a:r>
            <a:r>
              <a:rPr lang="en-US" sz="2000" dirty="0">
                <a:solidFill>
                  <a:srgbClr val="ECF3FB"/>
                </a:solidFill>
                <a:latin typeface="Avenir Next" panose="020B0503020202020204" pitchFamily="34" charset="0"/>
                <a:ea typeface="TT Interphases"/>
                <a:cs typeface="TT Interphases"/>
                <a:sym typeface="TT Interphases"/>
              </a:rPr>
              <a:t>, allowing businesses to model projections and test critical assumptions effectively.</a:t>
            </a:r>
          </a:p>
        </p:txBody>
      </p:sp>
      <p:sp>
        <p:nvSpPr>
          <p:cNvPr id="7" name="AutoShape 7"/>
          <p:cNvSpPr/>
          <p:nvPr/>
        </p:nvSpPr>
        <p:spPr>
          <a:xfrm>
            <a:off x="647700" y="3454400"/>
            <a:ext cx="83248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p:cNvSpPr txBox="1"/>
          <p:nvPr/>
        </p:nvSpPr>
        <p:spPr>
          <a:xfrm>
            <a:off x="666750" y="809625"/>
            <a:ext cx="8324850" cy="2644775"/>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ECF3FB"/>
                </a:solidFill>
                <a:latin typeface="Garamond" panose="02020404030301010803" pitchFamily="18" charset="0"/>
                <a:ea typeface="TT Ramillas"/>
                <a:cs typeface="TT Ramillas"/>
                <a:sym typeface="TT Ramillas"/>
              </a:rPr>
              <a:t>Financial Software Tools</a:t>
            </a:r>
          </a:p>
        </p:txBody>
      </p:sp>
      <p:graphicFrame>
        <p:nvGraphicFramePr>
          <p:cNvPr id="9" name="Table 8">
            <a:extLst>
              <a:ext uri="{FF2B5EF4-FFF2-40B4-BE49-F238E27FC236}">
                <a16:creationId xmlns:a16="http://schemas.microsoft.com/office/drawing/2014/main" id="{677E1F5D-36BF-EED8-AEBF-2773F7485DFB}"/>
              </a:ext>
            </a:extLst>
          </p:cNvPr>
          <p:cNvGraphicFramePr>
            <a:graphicFrameLocks noGrp="1"/>
          </p:cNvGraphicFramePr>
          <p:nvPr>
            <p:extLst>
              <p:ext uri="{D42A27DB-BD31-4B8C-83A1-F6EECF244321}">
                <p14:modId xmlns:p14="http://schemas.microsoft.com/office/powerpoint/2010/main" val="1772763561"/>
              </p:ext>
            </p:extLst>
          </p:nvPr>
        </p:nvGraphicFramePr>
        <p:xfrm>
          <a:off x="1504950" y="6099175"/>
          <a:ext cx="15944850" cy="2560320"/>
        </p:xfrm>
        <a:graphic>
          <a:graphicData uri="http://schemas.openxmlformats.org/drawingml/2006/table">
            <a:tbl>
              <a:tblPr/>
              <a:tblGrid>
                <a:gridCol w="5314950">
                  <a:extLst>
                    <a:ext uri="{9D8B030D-6E8A-4147-A177-3AD203B41FA5}">
                      <a16:colId xmlns:a16="http://schemas.microsoft.com/office/drawing/2014/main" val="2886502438"/>
                    </a:ext>
                  </a:extLst>
                </a:gridCol>
                <a:gridCol w="5314950">
                  <a:extLst>
                    <a:ext uri="{9D8B030D-6E8A-4147-A177-3AD203B41FA5}">
                      <a16:colId xmlns:a16="http://schemas.microsoft.com/office/drawing/2014/main" val="4103293502"/>
                    </a:ext>
                  </a:extLst>
                </a:gridCol>
                <a:gridCol w="5314950">
                  <a:extLst>
                    <a:ext uri="{9D8B030D-6E8A-4147-A177-3AD203B41FA5}">
                      <a16:colId xmlns:a16="http://schemas.microsoft.com/office/drawing/2014/main" val="4102083831"/>
                    </a:ext>
                  </a:extLst>
                </a:gridCol>
              </a:tblGrid>
              <a:tr h="0">
                <a:tc>
                  <a:txBody>
                    <a:bodyPr/>
                    <a:lstStyle/>
                    <a:p>
                      <a:pPr algn="ctr">
                        <a:buNone/>
                      </a:pPr>
                      <a:r>
                        <a:rPr lang="en-US" b="1">
                          <a:solidFill>
                            <a:schemeClr val="accent6"/>
                          </a:solidFill>
                          <a:latin typeface="Avenir Next" panose="020B0503020202020204" pitchFamily="34" charset="0"/>
                        </a:rPr>
                        <a:t>Tool</a:t>
                      </a:r>
                    </a:p>
                  </a:txBody>
                  <a:tcPr anchor="ctr">
                    <a:lnL>
                      <a:noFill/>
                    </a:lnL>
                    <a:lnR>
                      <a:noFill/>
                    </a:lnR>
                    <a:lnT>
                      <a:noFill/>
                    </a:lnT>
                    <a:lnB>
                      <a:noFill/>
                    </a:lnB>
                    <a:noFill/>
                  </a:tcPr>
                </a:tc>
                <a:tc>
                  <a:txBody>
                    <a:bodyPr/>
                    <a:lstStyle/>
                    <a:p>
                      <a:pPr algn="ctr">
                        <a:buNone/>
                      </a:pPr>
                      <a:r>
                        <a:rPr lang="en-US" b="1">
                          <a:solidFill>
                            <a:schemeClr val="accent6"/>
                          </a:solidFill>
                          <a:latin typeface="Avenir Next" panose="020B0503020202020204" pitchFamily="34" charset="0"/>
                        </a:rPr>
                        <a:t>Purpose</a:t>
                      </a:r>
                    </a:p>
                  </a:txBody>
                  <a:tcPr anchor="ctr">
                    <a:lnL>
                      <a:noFill/>
                    </a:lnL>
                    <a:lnR>
                      <a:noFill/>
                    </a:lnR>
                    <a:lnT>
                      <a:noFill/>
                    </a:lnT>
                    <a:lnB>
                      <a:noFill/>
                    </a:lnB>
                    <a:noFill/>
                  </a:tcPr>
                </a:tc>
                <a:tc>
                  <a:txBody>
                    <a:bodyPr/>
                    <a:lstStyle/>
                    <a:p>
                      <a:pPr algn="ctr">
                        <a:buNone/>
                      </a:pPr>
                      <a:r>
                        <a:rPr lang="en-US" b="1" dirty="0">
                          <a:solidFill>
                            <a:schemeClr val="accent6"/>
                          </a:solidFill>
                          <a:latin typeface="Avenir Next" panose="020B0503020202020204" pitchFamily="34" charset="0"/>
                        </a:rPr>
                        <a:t>Example Applications</a:t>
                      </a:r>
                    </a:p>
                  </a:txBody>
                  <a:tcPr anchor="ctr">
                    <a:lnL>
                      <a:noFill/>
                    </a:lnL>
                    <a:lnR>
                      <a:noFill/>
                    </a:lnR>
                    <a:lnT>
                      <a:noFill/>
                    </a:lnT>
                    <a:lnB>
                      <a:noFill/>
                    </a:lnB>
                    <a:noFill/>
                  </a:tcPr>
                </a:tc>
                <a:extLst>
                  <a:ext uri="{0D108BD9-81ED-4DB2-BD59-A6C34878D82A}">
                    <a16:rowId xmlns:a16="http://schemas.microsoft.com/office/drawing/2014/main" val="3077495866"/>
                  </a:ext>
                </a:extLst>
              </a:tr>
              <a:tr h="0">
                <a:tc>
                  <a:txBody>
                    <a:bodyPr/>
                    <a:lstStyle/>
                    <a:p>
                      <a:pPr>
                        <a:buNone/>
                      </a:pPr>
                      <a:r>
                        <a:rPr lang="en-US" b="1" dirty="0">
                          <a:solidFill>
                            <a:schemeClr val="bg1"/>
                          </a:solidFill>
                          <a:latin typeface="Avenir Next" panose="020B0503020202020204" pitchFamily="34" charset="0"/>
                        </a:rPr>
                        <a:t>QuickBooks</a:t>
                      </a:r>
                      <a:endParaRPr lang="en-US" dirty="0">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Accounting &amp; bookkeeping</a:t>
                      </a:r>
                    </a:p>
                  </a:txBody>
                  <a:tcPr anchor="ctr">
                    <a:lnL>
                      <a:noFill/>
                    </a:lnL>
                    <a:lnR>
                      <a:noFill/>
                    </a:lnR>
                    <a:lnT>
                      <a:noFill/>
                    </a:lnT>
                    <a:lnB>
                      <a:noFill/>
                    </a:lnB>
                    <a:noFill/>
                  </a:tcPr>
                </a:tc>
                <a:tc>
                  <a:txBody>
                    <a:bodyPr/>
                    <a:lstStyle/>
                    <a:p>
                      <a:pPr>
                        <a:buNone/>
                      </a:pPr>
                      <a:r>
                        <a:rPr lang="en-US">
                          <a:solidFill>
                            <a:schemeClr val="bg1"/>
                          </a:solidFill>
                          <a:latin typeface="Avenir Next" panose="020B0503020202020204" pitchFamily="34" charset="0"/>
                        </a:rPr>
                        <a:t>Invoicing, payroll, expense tracking</a:t>
                      </a:r>
                    </a:p>
                  </a:txBody>
                  <a:tcPr anchor="ctr">
                    <a:lnL>
                      <a:noFill/>
                    </a:lnL>
                    <a:lnR>
                      <a:noFill/>
                    </a:lnR>
                    <a:lnT>
                      <a:noFill/>
                    </a:lnT>
                    <a:lnB>
                      <a:noFill/>
                    </a:lnB>
                    <a:noFill/>
                  </a:tcPr>
                </a:tc>
                <a:extLst>
                  <a:ext uri="{0D108BD9-81ED-4DB2-BD59-A6C34878D82A}">
                    <a16:rowId xmlns:a16="http://schemas.microsoft.com/office/drawing/2014/main" val="272637952"/>
                  </a:ext>
                </a:extLst>
              </a:tr>
              <a:tr h="0">
                <a:tc>
                  <a:txBody>
                    <a:bodyPr/>
                    <a:lstStyle/>
                    <a:p>
                      <a:pPr>
                        <a:buNone/>
                      </a:pPr>
                      <a:r>
                        <a:rPr lang="en-US" b="1">
                          <a:solidFill>
                            <a:schemeClr val="bg1"/>
                          </a:solidFill>
                          <a:latin typeface="Avenir Next" panose="020B0503020202020204" pitchFamily="34" charset="0"/>
                        </a:rPr>
                        <a:t>Microsoft Excel / Google Sheets</a:t>
                      </a:r>
                      <a:endParaRPr lang="en-US">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Financial modeling</a:t>
                      </a: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Budgets, cash flow projections, what-if analysis</a:t>
                      </a:r>
                    </a:p>
                  </a:txBody>
                  <a:tcPr anchor="ctr">
                    <a:lnL>
                      <a:noFill/>
                    </a:lnL>
                    <a:lnR>
                      <a:noFill/>
                    </a:lnR>
                    <a:lnT>
                      <a:noFill/>
                    </a:lnT>
                    <a:lnB>
                      <a:noFill/>
                    </a:lnB>
                    <a:noFill/>
                  </a:tcPr>
                </a:tc>
                <a:extLst>
                  <a:ext uri="{0D108BD9-81ED-4DB2-BD59-A6C34878D82A}">
                    <a16:rowId xmlns:a16="http://schemas.microsoft.com/office/drawing/2014/main" val="3747431143"/>
                  </a:ext>
                </a:extLst>
              </a:tr>
              <a:tr h="0">
                <a:tc>
                  <a:txBody>
                    <a:bodyPr/>
                    <a:lstStyle/>
                    <a:p>
                      <a:pPr>
                        <a:buNone/>
                      </a:pPr>
                      <a:r>
                        <a:rPr lang="en-US" b="1">
                          <a:solidFill>
                            <a:schemeClr val="bg1"/>
                          </a:solidFill>
                          <a:latin typeface="Avenir Next" panose="020B0503020202020204" pitchFamily="34" charset="0"/>
                        </a:rPr>
                        <a:t>SAP S/4HANA Finance</a:t>
                      </a:r>
                      <a:endParaRPr lang="en-US">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Enterprise resource planning (ERP)</a:t>
                      </a: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Integrates financial reporting with operations</a:t>
                      </a:r>
                    </a:p>
                  </a:txBody>
                  <a:tcPr anchor="ctr">
                    <a:lnL>
                      <a:noFill/>
                    </a:lnL>
                    <a:lnR>
                      <a:noFill/>
                    </a:lnR>
                    <a:lnT>
                      <a:noFill/>
                    </a:lnT>
                    <a:lnB>
                      <a:noFill/>
                    </a:lnB>
                    <a:noFill/>
                  </a:tcPr>
                </a:tc>
                <a:extLst>
                  <a:ext uri="{0D108BD9-81ED-4DB2-BD59-A6C34878D82A}">
                    <a16:rowId xmlns:a16="http://schemas.microsoft.com/office/drawing/2014/main" val="3580937180"/>
                  </a:ext>
                </a:extLst>
              </a:tr>
              <a:tr h="0">
                <a:tc>
                  <a:txBody>
                    <a:bodyPr/>
                    <a:lstStyle/>
                    <a:p>
                      <a:pPr>
                        <a:buNone/>
                      </a:pPr>
                      <a:r>
                        <a:rPr lang="en-US" b="1" dirty="0">
                          <a:solidFill>
                            <a:schemeClr val="bg1"/>
                          </a:solidFill>
                          <a:latin typeface="Avenir Next" panose="020B0503020202020204" pitchFamily="34" charset="0"/>
                        </a:rPr>
                        <a:t>Oracle NetSuite</a:t>
                      </a:r>
                      <a:endParaRPr lang="en-US" dirty="0">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a:solidFill>
                            <a:schemeClr val="bg1"/>
                          </a:solidFill>
                          <a:latin typeface="Avenir Next" panose="020B0503020202020204" pitchFamily="34" charset="0"/>
                        </a:rPr>
                        <a:t>Cloud-based accounting</a:t>
                      </a: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Consolidated financials, forecasting, automation</a:t>
                      </a:r>
                    </a:p>
                  </a:txBody>
                  <a:tcPr anchor="ctr">
                    <a:lnL>
                      <a:noFill/>
                    </a:lnL>
                    <a:lnR>
                      <a:noFill/>
                    </a:lnR>
                    <a:lnT>
                      <a:noFill/>
                    </a:lnT>
                    <a:lnB>
                      <a:noFill/>
                    </a:lnB>
                    <a:noFill/>
                  </a:tcPr>
                </a:tc>
                <a:extLst>
                  <a:ext uri="{0D108BD9-81ED-4DB2-BD59-A6C34878D82A}">
                    <a16:rowId xmlns:a16="http://schemas.microsoft.com/office/drawing/2014/main" val="4056035883"/>
                  </a:ext>
                </a:extLst>
              </a:tr>
              <a:tr h="0">
                <a:tc>
                  <a:txBody>
                    <a:bodyPr/>
                    <a:lstStyle/>
                    <a:p>
                      <a:pPr>
                        <a:buNone/>
                      </a:pPr>
                      <a:r>
                        <a:rPr lang="en-US" b="1">
                          <a:solidFill>
                            <a:schemeClr val="bg1"/>
                          </a:solidFill>
                          <a:latin typeface="Avenir Next" panose="020B0503020202020204" pitchFamily="34" charset="0"/>
                        </a:rPr>
                        <a:t>FreshBooks</a:t>
                      </a:r>
                      <a:endParaRPr lang="en-US">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a:solidFill>
                            <a:schemeClr val="bg1"/>
                          </a:solidFill>
                          <a:latin typeface="Avenir Next" panose="020B0503020202020204" pitchFamily="34" charset="0"/>
                        </a:rPr>
                        <a:t>Small-business finance</a:t>
                      </a: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Billing, expense tracking, time tracking</a:t>
                      </a:r>
                    </a:p>
                  </a:txBody>
                  <a:tcPr anchor="ctr">
                    <a:lnL>
                      <a:noFill/>
                    </a:lnL>
                    <a:lnR>
                      <a:noFill/>
                    </a:lnR>
                    <a:lnT>
                      <a:noFill/>
                    </a:lnT>
                    <a:lnB>
                      <a:noFill/>
                    </a:lnB>
                    <a:noFill/>
                  </a:tcPr>
                </a:tc>
                <a:extLst>
                  <a:ext uri="{0D108BD9-81ED-4DB2-BD59-A6C34878D82A}">
                    <a16:rowId xmlns:a16="http://schemas.microsoft.com/office/drawing/2014/main" val="1488059194"/>
                  </a:ext>
                </a:extLst>
              </a:tr>
              <a:tr h="0">
                <a:tc>
                  <a:txBody>
                    <a:bodyPr/>
                    <a:lstStyle/>
                    <a:p>
                      <a:pPr>
                        <a:buNone/>
                      </a:pPr>
                      <a:r>
                        <a:rPr lang="en-US" b="1">
                          <a:solidFill>
                            <a:schemeClr val="bg1"/>
                          </a:solidFill>
                          <a:latin typeface="Avenir Next" panose="020B0503020202020204" pitchFamily="34" charset="0"/>
                        </a:rPr>
                        <a:t>Xero</a:t>
                      </a:r>
                      <a:endParaRPr lang="en-US">
                        <a:solidFill>
                          <a:schemeClr val="bg1"/>
                        </a:solidFill>
                        <a:latin typeface="Avenir Next" panose="020B0503020202020204" pitchFamily="34" charset="0"/>
                      </a:endParaRPr>
                    </a:p>
                  </a:txBody>
                  <a:tcPr anchor="ctr">
                    <a:lnL>
                      <a:noFill/>
                    </a:lnL>
                    <a:lnR>
                      <a:noFill/>
                    </a:lnR>
                    <a:lnT>
                      <a:noFill/>
                    </a:lnT>
                    <a:lnB>
                      <a:noFill/>
                    </a:lnB>
                    <a:noFill/>
                  </a:tcPr>
                </a:tc>
                <a:tc>
                  <a:txBody>
                    <a:bodyPr/>
                    <a:lstStyle/>
                    <a:p>
                      <a:pPr>
                        <a:buNone/>
                      </a:pPr>
                      <a:r>
                        <a:rPr lang="en-US">
                          <a:solidFill>
                            <a:schemeClr val="bg1"/>
                          </a:solidFill>
                          <a:latin typeface="Avenir Next" panose="020B0503020202020204" pitchFamily="34" charset="0"/>
                        </a:rPr>
                        <a:t>Online accounting</a:t>
                      </a:r>
                    </a:p>
                  </a:txBody>
                  <a:tcPr anchor="ctr">
                    <a:lnL>
                      <a:noFill/>
                    </a:lnL>
                    <a:lnR>
                      <a:noFill/>
                    </a:lnR>
                    <a:lnT>
                      <a:noFill/>
                    </a:lnT>
                    <a:lnB>
                      <a:noFill/>
                    </a:lnB>
                    <a:noFill/>
                  </a:tcPr>
                </a:tc>
                <a:tc>
                  <a:txBody>
                    <a:bodyPr/>
                    <a:lstStyle/>
                    <a:p>
                      <a:pPr>
                        <a:buNone/>
                      </a:pPr>
                      <a:r>
                        <a:rPr lang="en-US" dirty="0">
                          <a:solidFill>
                            <a:schemeClr val="bg1"/>
                          </a:solidFill>
                          <a:latin typeface="Avenir Next" panose="020B0503020202020204" pitchFamily="34" charset="0"/>
                        </a:rPr>
                        <a:t>Bank reconciliation, reporting, collaboration</a:t>
                      </a:r>
                    </a:p>
                  </a:txBody>
                  <a:tcPr anchor="ctr">
                    <a:lnL>
                      <a:noFill/>
                    </a:lnL>
                    <a:lnR>
                      <a:noFill/>
                    </a:lnR>
                    <a:lnT>
                      <a:noFill/>
                    </a:lnT>
                    <a:lnB>
                      <a:noFill/>
                    </a:lnB>
                    <a:noFill/>
                  </a:tcPr>
                </a:tc>
                <a:extLst>
                  <a:ext uri="{0D108BD9-81ED-4DB2-BD59-A6C34878D82A}">
                    <a16:rowId xmlns:a16="http://schemas.microsoft.com/office/drawing/2014/main" val="1451427592"/>
                  </a:ext>
                </a:extLst>
              </a:tr>
            </a:tbl>
          </a:graphicData>
        </a:graphic>
      </p:graphicFrame>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2" name="TextBox 2"/>
          <p:cNvSpPr txBox="1"/>
          <p:nvPr/>
        </p:nvSpPr>
        <p:spPr>
          <a:xfrm>
            <a:off x="666750" y="857250"/>
            <a:ext cx="8324850" cy="2597149"/>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ECF3FB"/>
                </a:solidFill>
                <a:latin typeface="Garamond" panose="02020404030301010803" pitchFamily="18" charset="0"/>
                <a:ea typeface="TT Ramillas"/>
                <a:cs typeface="TT Ramillas"/>
                <a:sym typeface="TT Ramillas"/>
              </a:rPr>
              <a:t>The Financial Plan Overview</a:t>
            </a:r>
          </a:p>
        </p:txBody>
      </p:sp>
      <p:sp>
        <p:nvSpPr>
          <p:cNvPr id="4" name="TextBox 4"/>
          <p:cNvSpPr txBox="1"/>
          <p:nvPr/>
        </p:nvSpPr>
        <p:spPr>
          <a:xfrm>
            <a:off x="10734675" y="716756"/>
            <a:ext cx="5448300" cy="397668"/>
          </a:xfrm>
          <a:prstGeom prst="rect">
            <a:avLst/>
          </a:prstGeom>
        </p:spPr>
        <p:txBody>
          <a:bodyPr lIns="0" tIns="0" rIns="0" bIns="0" rtlCol="0" anchor="t">
            <a:spAutoFit/>
          </a:bodyPr>
          <a:lstStyle/>
          <a:p>
            <a:pPr marL="0" lvl="0" indent="0" algn="l">
              <a:lnSpc>
                <a:spcPts val="2999"/>
              </a:lnSpc>
            </a:pPr>
            <a:r>
              <a:rPr lang="en-US" sz="2999" spc="-59" dirty="0">
                <a:solidFill>
                  <a:srgbClr val="ECF3FB"/>
                </a:solidFill>
                <a:latin typeface="Garamond" panose="02020404030301010803" pitchFamily="18" charset="0"/>
                <a:ea typeface="TT Ramillas"/>
                <a:cs typeface="TT Ramillas"/>
                <a:sym typeface="TT Ramillas"/>
              </a:rPr>
              <a:t>Timing</a:t>
            </a:r>
          </a:p>
        </p:txBody>
      </p:sp>
      <p:sp>
        <p:nvSpPr>
          <p:cNvPr id="5" name="TextBox 5"/>
          <p:cNvSpPr txBox="1"/>
          <p:nvPr/>
        </p:nvSpPr>
        <p:spPr>
          <a:xfrm>
            <a:off x="10747883" y="1535906"/>
            <a:ext cx="5435092" cy="725329"/>
          </a:xfrm>
          <a:prstGeom prst="rect">
            <a:avLst/>
          </a:prstGeom>
        </p:spPr>
        <p:txBody>
          <a:bodyPr lIns="0" tIns="0" rIns="0" bIns="0" rtlCol="0" anchor="t">
            <a:spAutoFit/>
          </a:bodyPr>
          <a:lstStyle/>
          <a:p>
            <a:pPr marL="0" lvl="0" indent="0" algn="l">
              <a:lnSpc>
                <a:spcPts val="2940"/>
              </a:lnSpc>
              <a:spcBef>
                <a:spcPct val="0"/>
              </a:spcBef>
            </a:pPr>
            <a:r>
              <a:rPr lang="en-US" sz="2100" dirty="0">
                <a:solidFill>
                  <a:srgbClr val="ECF3FB"/>
                </a:solidFill>
                <a:latin typeface="Avenir Next" panose="020B0503020202020204" pitchFamily="34" charset="0"/>
                <a:ea typeface="TT Interphases"/>
                <a:cs typeface="TT Interphases"/>
                <a:sym typeface="TT Interphases"/>
              </a:rPr>
              <a:t>Timing ensures funds are available when needed.</a:t>
            </a:r>
          </a:p>
        </p:txBody>
      </p:sp>
      <p:sp>
        <p:nvSpPr>
          <p:cNvPr id="6" name="AutoShape 6"/>
          <p:cNvSpPr/>
          <p:nvPr/>
        </p:nvSpPr>
        <p:spPr>
          <a:xfrm>
            <a:off x="10747883" y="1338263"/>
            <a:ext cx="5435092" cy="0"/>
          </a:xfrm>
          <a:prstGeom prst="line">
            <a:avLst/>
          </a:prstGeom>
          <a:ln w="25400" cap="flat">
            <a:solidFill>
              <a:srgbClr val="ECF3FB"/>
            </a:solidFill>
            <a:prstDash val="solid"/>
            <a:headEnd type="none" w="sm" len="sm"/>
            <a:tailEnd type="none" w="sm" len="sm"/>
          </a:ln>
        </p:spPr>
        <p:txBody>
          <a:bodyPr/>
          <a:lstStyle/>
          <a:p>
            <a:endParaRPr lang="en-US"/>
          </a:p>
        </p:txBody>
      </p:sp>
      <p:sp>
        <p:nvSpPr>
          <p:cNvPr id="8" name="TextBox 8"/>
          <p:cNvSpPr txBox="1"/>
          <p:nvPr/>
        </p:nvSpPr>
        <p:spPr>
          <a:xfrm>
            <a:off x="10734675" y="3402806"/>
            <a:ext cx="5448300"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Flow of Funds</a:t>
            </a:r>
          </a:p>
        </p:txBody>
      </p:sp>
      <p:sp>
        <p:nvSpPr>
          <p:cNvPr id="9" name="TextBox 9"/>
          <p:cNvSpPr txBox="1"/>
          <p:nvPr/>
        </p:nvSpPr>
        <p:spPr>
          <a:xfrm>
            <a:off x="10747883" y="4221956"/>
            <a:ext cx="5435092" cy="725329"/>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Effective management of cash flow supports operations.</a:t>
            </a:r>
          </a:p>
        </p:txBody>
      </p:sp>
      <p:sp>
        <p:nvSpPr>
          <p:cNvPr id="10" name="AutoShape 10"/>
          <p:cNvSpPr/>
          <p:nvPr/>
        </p:nvSpPr>
        <p:spPr>
          <a:xfrm>
            <a:off x="10747883" y="4024313"/>
            <a:ext cx="5435092" cy="0"/>
          </a:xfrm>
          <a:prstGeom prst="line">
            <a:avLst/>
          </a:prstGeom>
          <a:ln w="25400" cap="flat">
            <a:solidFill>
              <a:srgbClr val="ECF3FB"/>
            </a:solidFill>
            <a:prstDash val="solid"/>
            <a:headEnd type="none" w="sm" len="sm"/>
            <a:tailEnd type="none" w="sm" len="sm"/>
          </a:ln>
        </p:spPr>
        <p:txBody>
          <a:bodyPr/>
          <a:lstStyle/>
          <a:p>
            <a:endParaRPr lang="en-US"/>
          </a:p>
        </p:txBody>
      </p:sp>
      <p:sp>
        <p:nvSpPr>
          <p:cNvPr id="12" name="TextBox 12"/>
          <p:cNvSpPr txBox="1"/>
          <p:nvPr/>
        </p:nvSpPr>
        <p:spPr>
          <a:xfrm>
            <a:off x="10734675" y="6088856"/>
            <a:ext cx="5448300"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Liquidity Management</a:t>
            </a:r>
          </a:p>
        </p:txBody>
      </p:sp>
      <p:sp>
        <p:nvSpPr>
          <p:cNvPr id="13" name="TextBox 13"/>
          <p:cNvSpPr txBox="1"/>
          <p:nvPr/>
        </p:nvSpPr>
        <p:spPr>
          <a:xfrm>
            <a:off x="10747883" y="6908006"/>
            <a:ext cx="5435092" cy="725329"/>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Maintaining liquidity helps meet financial obligations.</a:t>
            </a:r>
          </a:p>
        </p:txBody>
      </p:sp>
      <p:sp>
        <p:nvSpPr>
          <p:cNvPr id="14" name="AutoShape 14"/>
          <p:cNvSpPr/>
          <p:nvPr/>
        </p:nvSpPr>
        <p:spPr>
          <a:xfrm>
            <a:off x="10747883" y="6710363"/>
            <a:ext cx="5435092" cy="0"/>
          </a:xfrm>
          <a:prstGeom prst="line">
            <a:avLst/>
          </a:prstGeom>
          <a:ln w="25400" cap="flat">
            <a:solidFill>
              <a:srgbClr val="ECF3FB"/>
            </a:solidFill>
            <a:prstDash val="solid"/>
            <a:headEnd type="none" w="sm" len="sm"/>
            <a:tailEnd type="none" w="sm" len="sm"/>
          </a:ln>
        </p:spPr>
        <p:txBody>
          <a:bodyPr/>
          <a:lstStyle/>
          <a:p>
            <a:endParaRPr lang="en-US"/>
          </a:p>
        </p:txBody>
      </p:sp>
      <p:grpSp>
        <p:nvGrpSpPr>
          <p:cNvPr id="15" name="Group 15"/>
          <p:cNvGrpSpPr/>
          <p:nvPr/>
        </p:nvGrpSpPr>
        <p:grpSpPr>
          <a:xfrm>
            <a:off x="666750" y="8724900"/>
            <a:ext cx="895350" cy="895350"/>
            <a:chOff x="0" y="0"/>
            <a:chExt cx="1193800" cy="1193800"/>
          </a:xfrm>
        </p:grpSpPr>
        <p:grpSp>
          <p:nvGrpSpPr>
            <p:cNvPr id="16" name="Group 16"/>
            <p:cNvGrpSpPr/>
            <p:nvPr/>
          </p:nvGrpSpPr>
          <p:grpSpPr>
            <a:xfrm>
              <a:off x="0" y="0"/>
              <a:ext cx="1193800" cy="119380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000000"/>
                </a:solidFill>
                <a:prstDash val="solid"/>
                <a:miter/>
              </a:ln>
            </p:spPr>
            <p:txBody>
              <a:bodyPr/>
              <a:lstStyle/>
              <a:p>
                <a:endParaRPr lang="en-US"/>
              </a:p>
            </p:txBody>
          </p:sp>
          <p:sp>
            <p:nvSpPr>
              <p:cNvPr id="18" name="TextBox 18"/>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19" name="Freeform 19"/>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2" name="TextBox 2"/>
          <p:cNvSpPr txBox="1"/>
          <p:nvPr/>
        </p:nvSpPr>
        <p:spPr>
          <a:xfrm>
            <a:off x="666750" y="857250"/>
            <a:ext cx="14077950" cy="2597149"/>
          </a:xfrm>
          <a:prstGeom prst="rect">
            <a:avLst/>
          </a:prstGeom>
        </p:spPr>
        <p:txBody>
          <a:bodyPr lIns="0" tIns="0" rIns="0" bIns="0" rtlCol="0" anchor="t">
            <a:spAutoFit/>
          </a:bodyPr>
          <a:lstStyle/>
          <a:p>
            <a:pPr marL="0" lvl="0" indent="0" algn="l">
              <a:lnSpc>
                <a:spcPts val="9999"/>
              </a:lnSpc>
              <a:spcBef>
                <a:spcPct val="0"/>
              </a:spcBef>
            </a:pPr>
            <a:r>
              <a:rPr lang="en-US" sz="9999" spc="-199">
                <a:solidFill>
                  <a:srgbClr val="ECF3FB"/>
                </a:solidFill>
                <a:latin typeface="Garamond" panose="02020404030301010803" pitchFamily="18" charset="0"/>
                <a:ea typeface="TT Ramillas"/>
                <a:cs typeface="TT Ramillas"/>
                <a:sym typeface="TT Ramillas"/>
              </a:rPr>
              <a:t>Budgeting and Forecasting Essentials</a:t>
            </a:r>
          </a:p>
        </p:txBody>
      </p:sp>
      <p:grpSp>
        <p:nvGrpSpPr>
          <p:cNvPr id="3" name="Group 3"/>
          <p:cNvGrpSpPr/>
          <p:nvPr/>
        </p:nvGrpSpPr>
        <p:grpSpPr>
          <a:xfrm>
            <a:off x="16725900" y="777240"/>
            <a:ext cx="895350" cy="895350"/>
            <a:chOff x="0" y="0"/>
            <a:chExt cx="1193800" cy="1193800"/>
          </a:xfrm>
        </p:grpSpPr>
        <p:grpSp>
          <p:nvGrpSpPr>
            <p:cNvPr id="4" name="Group 4"/>
            <p:cNvGrpSpPr/>
            <p:nvPr/>
          </p:nvGrpSpPr>
          <p:grpSpPr>
            <a:xfrm>
              <a:off x="0" y="0"/>
              <a:ext cx="1193800" cy="11938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txBody>
              <a:bodyPr/>
              <a:lstStyle/>
              <a:p>
                <a:endParaRPr lang="en-US"/>
              </a:p>
            </p:txBody>
          </p:sp>
          <p:sp>
            <p:nvSpPr>
              <p:cNvPr id="6" name="TextBox 6"/>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7" name="Freeform 7"/>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9" name="TextBox 9"/>
          <p:cNvSpPr txBox="1"/>
          <p:nvPr/>
        </p:nvSpPr>
        <p:spPr>
          <a:xfrm>
            <a:off x="3543300" y="3894138"/>
            <a:ext cx="2571750" cy="775334"/>
          </a:xfrm>
          <a:prstGeom prst="rect">
            <a:avLst/>
          </a:prstGeom>
        </p:spPr>
        <p:txBody>
          <a:bodyPr lIns="0" tIns="0" rIns="0" bIns="0" rtlCol="0" anchor="t">
            <a:spAutoFit/>
          </a:bodyPr>
          <a:lstStyle/>
          <a:p>
            <a:pPr marL="0" lvl="0" indent="0" algn="l">
              <a:lnSpc>
                <a:spcPts val="2962"/>
              </a:lnSpc>
            </a:pPr>
            <a:r>
              <a:rPr lang="en-US" sz="2962" spc="-59" dirty="0">
                <a:solidFill>
                  <a:srgbClr val="ECF3FB"/>
                </a:solidFill>
                <a:latin typeface="Garamond" panose="02020404030301010803" pitchFamily="18" charset="0"/>
                <a:ea typeface="TT Ramillas"/>
                <a:cs typeface="TT Ramillas"/>
                <a:sym typeface="TT Ramillas"/>
              </a:rPr>
              <a:t>Short-Term Expenses</a:t>
            </a:r>
          </a:p>
        </p:txBody>
      </p:sp>
      <p:sp>
        <p:nvSpPr>
          <p:cNvPr id="10" name="TextBox 10"/>
          <p:cNvSpPr txBox="1"/>
          <p:nvPr/>
        </p:nvSpPr>
        <p:spPr>
          <a:xfrm>
            <a:off x="3543300" y="5081429"/>
            <a:ext cx="2571750"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Monthly operating costs include rent and ingredients.</a:t>
            </a:r>
          </a:p>
        </p:txBody>
      </p:sp>
      <p:sp>
        <p:nvSpPr>
          <p:cNvPr id="11" name="AutoShape 11"/>
          <p:cNvSpPr/>
          <p:nvPr/>
        </p:nvSpPr>
        <p:spPr>
          <a:xfrm>
            <a:off x="3543300" y="4893310"/>
            <a:ext cx="25717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13" name="TextBox 13"/>
          <p:cNvSpPr txBox="1"/>
          <p:nvPr/>
        </p:nvSpPr>
        <p:spPr>
          <a:xfrm>
            <a:off x="3543300" y="6977063"/>
            <a:ext cx="2571750" cy="395173"/>
          </a:xfrm>
          <a:prstGeom prst="rect">
            <a:avLst/>
          </a:prstGeom>
        </p:spPr>
        <p:txBody>
          <a:bodyPr lIns="0" tIns="0" rIns="0" bIns="0" rtlCol="0" anchor="t">
            <a:spAutoFit/>
          </a:bodyPr>
          <a:lstStyle/>
          <a:p>
            <a:pPr marL="0" lvl="0" indent="0" algn="l">
              <a:lnSpc>
                <a:spcPts val="2962"/>
              </a:lnSpc>
            </a:pPr>
            <a:r>
              <a:rPr lang="en-US" sz="2962" spc="-59">
                <a:solidFill>
                  <a:srgbClr val="ECF3FB"/>
                </a:solidFill>
                <a:latin typeface="Garamond" panose="02020404030301010803" pitchFamily="18" charset="0"/>
                <a:ea typeface="TT Ramillas"/>
                <a:cs typeface="TT Ramillas"/>
                <a:sym typeface="TT Ramillas"/>
              </a:rPr>
              <a:t>Sales Forecasting</a:t>
            </a:r>
          </a:p>
        </p:txBody>
      </p:sp>
      <p:sp>
        <p:nvSpPr>
          <p:cNvPr id="14" name="TextBox 14"/>
          <p:cNvSpPr txBox="1"/>
          <p:nvPr/>
        </p:nvSpPr>
        <p:spPr>
          <a:xfrm>
            <a:off x="3558044" y="7932575"/>
            <a:ext cx="2571750" cy="14754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Anticipating demand through market analysis is crucial.</a:t>
            </a:r>
          </a:p>
        </p:txBody>
      </p:sp>
      <p:sp>
        <p:nvSpPr>
          <p:cNvPr id="15" name="AutoShape 15"/>
          <p:cNvSpPr/>
          <p:nvPr/>
        </p:nvSpPr>
        <p:spPr>
          <a:xfrm>
            <a:off x="3558044" y="7744456"/>
            <a:ext cx="2571750" cy="0"/>
          </a:xfrm>
          <a:prstGeom prst="line">
            <a:avLst/>
          </a:prstGeom>
          <a:ln w="25400" cap="flat">
            <a:solidFill>
              <a:srgbClr val="ECF3FB"/>
            </a:solidFill>
            <a:prstDash val="solid"/>
            <a:headEnd type="none" w="sm" len="sm"/>
            <a:tailEnd type="none" w="sm" len="sm"/>
          </a:ln>
        </p:spPr>
        <p:txBody>
          <a:bodyPr/>
          <a:lstStyle/>
          <a:p>
            <a:endParaRPr lang="en-US"/>
          </a:p>
        </p:txBody>
      </p:sp>
      <p:sp>
        <p:nvSpPr>
          <p:cNvPr id="17" name="TextBox 17"/>
          <p:cNvSpPr txBox="1"/>
          <p:nvPr/>
        </p:nvSpPr>
        <p:spPr>
          <a:xfrm>
            <a:off x="9296400" y="3894138"/>
            <a:ext cx="2571750" cy="775334"/>
          </a:xfrm>
          <a:prstGeom prst="rect">
            <a:avLst/>
          </a:prstGeom>
        </p:spPr>
        <p:txBody>
          <a:bodyPr lIns="0" tIns="0" rIns="0" bIns="0" rtlCol="0" anchor="t">
            <a:spAutoFit/>
          </a:bodyPr>
          <a:lstStyle/>
          <a:p>
            <a:pPr marL="0" lvl="0" indent="0" algn="l">
              <a:lnSpc>
                <a:spcPts val="2962"/>
              </a:lnSpc>
            </a:pPr>
            <a:r>
              <a:rPr lang="en-US" sz="2962" spc="-59">
                <a:solidFill>
                  <a:srgbClr val="ECF3FB"/>
                </a:solidFill>
                <a:latin typeface="Garamond" panose="02020404030301010803" pitchFamily="18" charset="0"/>
                <a:ea typeface="TT Ramillas"/>
                <a:cs typeface="TT Ramillas"/>
                <a:sym typeface="TT Ramillas"/>
              </a:rPr>
              <a:t>Long-Term Investments</a:t>
            </a:r>
          </a:p>
        </p:txBody>
      </p:sp>
      <p:sp>
        <p:nvSpPr>
          <p:cNvPr id="18" name="TextBox 18"/>
          <p:cNvSpPr txBox="1"/>
          <p:nvPr/>
        </p:nvSpPr>
        <p:spPr>
          <a:xfrm>
            <a:off x="9296400" y="5081429"/>
            <a:ext cx="2571750"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Capital budgeting involves purchasing essential equipment.</a:t>
            </a:r>
          </a:p>
        </p:txBody>
      </p:sp>
      <p:sp>
        <p:nvSpPr>
          <p:cNvPr id="19" name="AutoShape 19"/>
          <p:cNvSpPr/>
          <p:nvPr/>
        </p:nvSpPr>
        <p:spPr>
          <a:xfrm>
            <a:off x="9302635" y="4893310"/>
            <a:ext cx="2565515" cy="0"/>
          </a:xfrm>
          <a:prstGeom prst="line">
            <a:avLst/>
          </a:prstGeom>
          <a:ln w="25400" cap="flat">
            <a:solidFill>
              <a:srgbClr val="ECF3FB"/>
            </a:solidFill>
            <a:prstDash val="solid"/>
            <a:headEnd type="none" w="sm" len="sm"/>
            <a:tailEnd type="none" w="sm" len="sm"/>
          </a:ln>
        </p:spPr>
        <p:txBody>
          <a:bodyPr/>
          <a:lstStyle/>
          <a:p>
            <a:endParaRPr lang="en-US"/>
          </a:p>
        </p:txBody>
      </p:sp>
      <p:sp>
        <p:nvSpPr>
          <p:cNvPr id="21" name="TextBox 21"/>
          <p:cNvSpPr txBox="1"/>
          <p:nvPr/>
        </p:nvSpPr>
        <p:spPr>
          <a:xfrm>
            <a:off x="9296400" y="6977063"/>
            <a:ext cx="2571750" cy="395173"/>
          </a:xfrm>
          <a:prstGeom prst="rect">
            <a:avLst/>
          </a:prstGeom>
        </p:spPr>
        <p:txBody>
          <a:bodyPr lIns="0" tIns="0" rIns="0" bIns="0" rtlCol="0" anchor="t">
            <a:spAutoFit/>
          </a:bodyPr>
          <a:lstStyle/>
          <a:p>
            <a:pPr marL="0" lvl="0" indent="0" algn="l">
              <a:lnSpc>
                <a:spcPts val="2962"/>
              </a:lnSpc>
            </a:pPr>
            <a:r>
              <a:rPr lang="en-US" sz="2962" spc="-59">
                <a:solidFill>
                  <a:srgbClr val="ECF3FB"/>
                </a:solidFill>
                <a:latin typeface="Garamond" panose="02020404030301010803" pitchFamily="18" charset="0"/>
                <a:ea typeface="TT Ramillas"/>
                <a:cs typeface="TT Ramillas"/>
                <a:sym typeface="TT Ramillas"/>
              </a:rPr>
              <a:t>Financial Planning</a:t>
            </a:r>
          </a:p>
        </p:txBody>
      </p:sp>
      <p:sp>
        <p:nvSpPr>
          <p:cNvPr id="22" name="TextBox 22"/>
          <p:cNvSpPr txBox="1"/>
          <p:nvPr/>
        </p:nvSpPr>
        <p:spPr>
          <a:xfrm>
            <a:off x="9296400" y="7932575"/>
            <a:ext cx="2565515"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Accurate budgeting guides strategic business decisions.</a:t>
            </a:r>
          </a:p>
        </p:txBody>
      </p:sp>
      <p:sp>
        <p:nvSpPr>
          <p:cNvPr id="23" name="AutoShape 23"/>
          <p:cNvSpPr/>
          <p:nvPr/>
        </p:nvSpPr>
        <p:spPr>
          <a:xfrm>
            <a:off x="9296400" y="7744456"/>
            <a:ext cx="2565515" cy="0"/>
          </a:xfrm>
          <a:prstGeom prst="line">
            <a:avLst/>
          </a:prstGeom>
          <a:ln w="25400" cap="flat">
            <a:solidFill>
              <a:srgbClr val="ECF3FB"/>
            </a:solidFill>
            <a:prstDash val="solid"/>
            <a:headEnd type="none" w="sm" len="sm"/>
            <a:tailEnd type="none" w="sm" len="sm"/>
          </a:ln>
        </p:spPr>
        <p:txBody>
          <a:bodyPr/>
          <a:lstStyle/>
          <a:p>
            <a:endParaRPr lang="en-US"/>
          </a:p>
        </p:txBody>
      </p:sp>
      <p:grpSp>
        <p:nvGrpSpPr>
          <p:cNvPr id="24" name="Group 24"/>
          <p:cNvGrpSpPr/>
          <p:nvPr/>
        </p:nvGrpSpPr>
        <p:grpSpPr>
          <a:xfrm>
            <a:off x="6419850" y="3851275"/>
            <a:ext cx="2571750" cy="2686050"/>
            <a:chOff x="0" y="0"/>
            <a:chExt cx="621258" cy="648869"/>
          </a:xfrm>
        </p:grpSpPr>
        <p:sp>
          <p:nvSpPr>
            <p:cNvPr id="25" name="Freeform 25"/>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4"/>
              <a:stretch>
                <a:fillRect t="-193" b="-193"/>
              </a:stretch>
            </a:blipFill>
          </p:spPr>
          <p:txBody>
            <a:bodyPr/>
            <a:lstStyle/>
            <a:p>
              <a:endParaRPr lang="en-US"/>
            </a:p>
          </p:txBody>
        </p:sp>
      </p:grpSp>
      <p:grpSp>
        <p:nvGrpSpPr>
          <p:cNvPr id="26" name="Group 26"/>
          <p:cNvGrpSpPr/>
          <p:nvPr/>
        </p:nvGrpSpPr>
        <p:grpSpPr>
          <a:xfrm>
            <a:off x="666750" y="3851275"/>
            <a:ext cx="2571750" cy="2686050"/>
            <a:chOff x="0" y="0"/>
            <a:chExt cx="621258" cy="648869"/>
          </a:xfrm>
        </p:grpSpPr>
        <p:sp>
          <p:nvSpPr>
            <p:cNvPr id="27" name="Freeform 27"/>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5"/>
              <a:stretch>
                <a:fillRect t="-193" b="-193"/>
              </a:stretch>
            </a:blipFill>
          </p:spPr>
          <p:txBody>
            <a:bodyPr/>
            <a:lstStyle/>
            <a:p>
              <a:endParaRPr lang="en-US"/>
            </a:p>
          </p:txBody>
        </p:sp>
      </p:grpSp>
      <p:grpSp>
        <p:nvGrpSpPr>
          <p:cNvPr id="28" name="Group 28"/>
          <p:cNvGrpSpPr/>
          <p:nvPr/>
        </p:nvGrpSpPr>
        <p:grpSpPr>
          <a:xfrm>
            <a:off x="666750" y="6934200"/>
            <a:ext cx="2571750" cy="2686050"/>
            <a:chOff x="0" y="0"/>
            <a:chExt cx="621258" cy="648869"/>
          </a:xfrm>
        </p:grpSpPr>
        <p:sp>
          <p:nvSpPr>
            <p:cNvPr id="29" name="Freeform 29"/>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6"/>
              <a:stretch>
                <a:fillRect t="-193" b="-193"/>
              </a:stretch>
            </a:blipFill>
          </p:spPr>
          <p:txBody>
            <a:bodyPr/>
            <a:lstStyle/>
            <a:p>
              <a:endParaRPr lang="en-US"/>
            </a:p>
          </p:txBody>
        </p:sp>
      </p:grpSp>
      <p:grpSp>
        <p:nvGrpSpPr>
          <p:cNvPr id="30" name="Group 30"/>
          <p:cNvGrpSpPr/>
          <p:nvPr/>
        </p:nvGrpSpPr>
        <p:grpSpPr>
          <a:xfrm>
            <a:off x="6419850" y="6934200"/>
            <a:ext cx="2571750" cy="2686050"/>
            <a:chOff x="0" y="0"/>
            <a:chExt cx="621258" cy="648869"/>
          </a:xfrm>
        </p:grpSpPr>
        <p:sp>
          <p:nvSpPr>
            <p:cNvPr id="31" name="Freeform 31"/>
            <p:cNvSpPr/>
            <p:nvPr/>
          </p:nvSpPr>
          <p:spPr>
            <a:xfrm>
              <a:off x="0" y="0"/>
              <a:ext cx="621258" cy="648869"/>
            </a:xfrm>
            <a:custGeom>
              <a:avLst/>
              <a:gdLst/>
              <a:ahLst/>
              <a:cxnLst/>
              <a:rect l="l" t="t" r="r" b="b"/>
              <a:pathLst>
                <a:path w="621258" h="648869">
                  <a:moveTo>
                    <a:pt x="0" y="0"/>
                  </a:moveTo>
                  <a:lnTo>
                    <a:pt x="621258" y="0"/>
                  </a:lnTo>
                  <a:lnTo>
                    <a:pt x="621258" y="648869"/>
                  </a:lnTo>
                  <a:lnTo>
                    <a:pt x="0" y="648869"/>
                  </a:lnTo>
                  <a:close/>
                </a:path>
              </a:pathLst>
            </a:custGeom>
            <a:blipFill>
              <a:blip r:embed="rId7"/>
              <a:stretch>
                <a:fillRect t="-193" b="-193"/>
              </a:stretch>
            </a:blipFill>
          </p:spPr>
          <p:txBody>
            <a:bodyPr/>
            <a:lstStyle/>
            <a:p>
              <a:endParaRPr lang="en-US"/>
            </a:p>
          </p:txBody>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sp>
        <p:nvSpPr>
          <p:cNvPr id="3" name="TextBox 3"/>
          <p:cNvSpPr txBox="1"/>
          <p:nvPr/>
        </p:nvSpPr>
        <p:spPr>
          <a:xfrm>
            <a:off x="2105025" y="4298156"/>
            <a:ext cx="6886575"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Leasing</a:t>
            </a:r>
          </a:p>
        </p:txBody>
      </p:sp>
      <p:sp>
        <p:nvSpPr>
          <p:cNvPr id="4" name="TextBox 4"/>
          <p:cNvSpPr txBox="1"/>
          <p:nvPr/>
        </p:nvSpPr>
        <p:spPr>
          <a:xfrm>
            <a:off x="2105025" y="5117306"/>
            <a:ext cx="6886575" cy="1096804"/>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Avenir Next" panose="020B0503020202020204" pitchFamily="34" charset="0"/>
                <a:ea typeface="TT Interphases"/>
                <a:cs typeface="TT Interphases"/>
                <a:sym typeface="TT Interphases"/>
              </a:rPr>
              <a:t>Leasing a machine allows for lower initial costs, preserving capital for other operational expenses and offering flexibility.</a:t>
            </a:r>
          </a:p>
        </p:txBody>
      </p:sp>
      <p:sp>
        <p:nvSpPr>
          <p:cNvPr id="5" name="AutoShape 5"/>
          <p:cNvSpPr/>
          <p:nvPr/>
        </p:nvSpPr>
        <p:spPr>
          <a:xfrm>
            <a:off x="2121720" y="4919663"/>
            <a:ext cx="6869880" cy="0"/>
          </a:xfrm>
          <a:prstGeom prst="line">
            <a:avLst/>
          </a:prstGeom>
          <a:ln w="25400" cap="flat">
            <a:solidFill>
              <a:srgbClr val="ECF3FB"/>
            </a:solidFill>
            <a:prstDash val="solid"/>
            <a:headEnd type="none" w="sm" len="sm"/>
            <a:tailEnd type="none" w="sm" len="sm"/>
          </a:ln>
        </p:spPr>
        <p:txBody>
          <a:bodyPr/>
          <a:lstStyle/>
          <a:p>
            <a:endParaRPr lang="en-US"/>
          </a:p>
        </p:txBody>
      </p:sp>
      <p:sp>
        <p:nvSpPr>
          <p:cNvPr id="7" name="TextBox 7"/>
          <p:cNvSpPr txBox="1"/>
          <p:nvPr/>
        </p:nvSpPr>
        <p:spPr>
          <a:xfrm>
            <a:off x="2105025" y="6984206"/>
            <a:ext cx="6886575" cy="397668"/>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Garamond" panose="02020404030301010803" pitchFamily="18" charset="0"/>
                <a:ea typeface="TT Ramillas"/>
                <a:cs typeface="TT Ramillas"/>
                <a:sym typeface="TT Ramillas"/>
              </a:rPr>
              <a:t>Buying</a:t>
            </a:r>
          </a:p>
        </p:txBody>
      </p:sp>
      <p:sp>
        <p:nvSpPr>
          <p:cNvPr id="8" name="TextBox 8"/>
          <p:cNvSpPr txBox="1"/>
          <p:nvPr/>
        </p:nvSpPr>
        <p:spPr>
          <a:xfrm>
            <a:off x="2105025" y="7803356"/>
            <a:ext cx="6886575" cy="1096804"/>
          </a:xfrm>
          <a:prstGeom prst="rect">
            <a:avLst/>
          </a:prstGeom>
        </p:spPr>
        <p:txBody>
          <a:bodyPr lIns="0" tIns="0" rIns="0" bIns="0" rtlCol="0" anchor="t">
            <a:spAutoFit/>
          </a:bodyPr>
          <a:lstStyle/>
          <a:p>
            <a:pPr marL="0" lvl="0" indent="0" algn="l">
              <a:lnSpc>
                <a:spcPts val="2940"/>
              </a:lnSpc>
            </a:pPr>
            <a:r>
              <a:rPr lang="en-US" sz="2100">
                <a:solidFill>
                  <a:srgbClr val="ECF3FB"/>
                </a:solidFill>
                <a:latin typeface="Avenir Next" panose="020B0503020202020204" pitchFamily="34" charset="0"/>
                <a:ea typeface="TT Interphases"/>
                <a:cs typeface="TT Interphases"/>
                <a:sym typeface="TT Interphases"/>
              </a:rPr>
              <a:t>Purchasing equipment provides full ownership benefits, potential tax deductions, and long-term savings but requires higher upfront investment.</a:t>
            </a:r>
          </a:p>
        </p:txBody>
      </p:sp>
      <p:sp>
        <p:nvSpPr>
          <p:cNvPr id="9" name="AutoShape 9"/>
          <p:cNvSpPr/>
          <p:nvPr/>
        </p:nvSpPr>
        <p:spPr>
          <a:xfrm>
            <a:off x="2121720" y="7605713"/>
            <a:ext cx="6869880" cy="0"/>
          </a:xfrm>
          <a:prstGeom prst="line">
            <a:avLst/>
          </a:prstGeom>
          <a:ln w="25400" cap="flat">
            <a:solidFill>
              <a:srgbClr val="ECF3FB"/>
            </a:solidFill>
            <a:prstDash val="solid"/>
            <a:headEnd type="none" w="sm" len="sm"/>
            <a:tailEnd type="none" w="sm" len="sm"/>
          </a:ln>
        </p:spPr>
        <p:txBody>
          <a:bodyPr/>
          <a:lstStyle/>
          <a:p>
            <a:endParaRPr lang="en-US"/>
          </a:p>
        </p:txBody>
      </p:sp>
      <p:sp>
        <p:nvSpPr>
          <p:cNvPr id="10" name="TextBox 10"/>
          <p:cNvSpPr txBox="1"/>
          <p:nvPr/>
        </p:nvSpPr>
        <p:spPr>
          <a:xfrm>
            <a:off x="666750" y="4210050"/>
            <a:ext cx="1133475" cy="459740"/>
          </a:xfrm>
          <a:prstGeom prst="rect">
            <a:avLst/>
          </a:prstGeom>
        </p:spPr>
        <p:txBody>
          <a:bodyPr lIns="0" tIns="0" rIns="0" bIns="0" rtlCol="0" anchor="t">
            <a:spAutoFit/>
          </a:bodyPr>
          <a:lstStyle/>
          <a:p>
            <a:pPr marL="0" lvl="0" indent="0" algn="l">
              <a:lnSpc>
                <a:spcPts val="3639"/>
              </a:lnSpc>
              <a:spcBef>
                <a:spcPct val="0"/>
              </a:spcBef>
            </a:pPr>
            <a:r>
              <a:rPr lang="en-US" sz="2799" u="none" strike="noStrike" spc="139" dirty="0">
                <a:solidFill>
                  <a:srgbClr val="ECF3FB"/>
                </a:solidFill>
                <a:latin typeface="Avenir Next" panose="020B0503020202020204" pitchFamily="34" charset="0"/>
                <a:ea typeface="TT Interphases"/>
                <a:cs typeface="TT Interphases"/>
                <a:sym typeface="TT Interphases"/>
              </a:rPr>
              <a:t>01</a:t>
            </a:r>
          </a:p>
        </p:txBody>
      </p:sp>
      <p:sp>
        <p:nvSpPr>
          <p:cNvPr id="11" name="TextBox 11"/>
          <p:cNvSpPr txBox="1"/>
          <p:nvPr/>
        </p:nvSpPr>
        <p:spPr>
          <a:xfrm>
            <a:off x="666750" y="6896100"/>
            <a:ext cx="1133475" cy="459740"/>
          </a:xfrm>
          <a:prstGeom prst="rect">
            <a:avLst/>
          </a:prstGeom>
        </p:spPr>
        <p:txBody>
          <a:bodyPr lIns="0" tIns="0" rIns="0" bIns="0" rtlCol="0" anchor="t">
            <a:spAutoFit/>
          </a:bodyPr>
          <a:lstStyle/>
          <a:p>
            <a:pPr marL="0" lvl="0" indent="0" algn="l">
              <a:lnSpc>
                <a:spcPts val="3639"/>
              </a:lnSpc>
              <a:spcBef>
                <a:spcPct val="0"/>
              </a:spcBef>
            </a:pPr>
            <a:r>
              <a:rPr lang="en-US" sz="2799" u="none" strike="noStrike" spc="139">
                <a:solidFill>
                  <a:srgbClr val="ECF3FB"/>
                </a:solidFill>
                <a:latin typeface="Avenir Next" panose="020B0503020202020204" pitchFamily="34" charset="0"/>
                <a:ea typeface="TT Interphases"/>
                <a:cs typeface="TT Interphases"/>
                <a:sym typeface="TT Interphases"/>
              </a:rPr>
              <a:t>02</a:t>
            </a:r>
          </a:p>
        </p:txBody>
      </p:sp>
      <p:sp>
        <p:nvSpPr>
          <p:cNvPr id="13" name="TextBox 13"/>
          <p:cNvSpPr txBox="1"/>
          <p:nvPr/>
        </p:nvSpPr>
        <p:spPr>
          <a:xfrm>
            <a:off x="666750" y="809625"/>
            <a:ext cx="8324850" cy="1321772"/>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ECF3FB"/>
                </a:solidFill>
                <a:latin typeface="Garamond" panose="02020404030301010803" pitchFamily="18" charset="0"/>
                <a:ea typeface="TT Ramillas"/>
                <a:cs typeface="TT Ramillas"/>
                <a:sym typeface="TT Ramillas"/>
              </a:rPr>
              <a:t>Cost</a:t>
            </a:r>
          </a:p>
        </p:txBody>
      </p:sp>
      <p:sp>
        <p:nvSpPr>
          <p:cNvPr id="14" name="TextBox 14"/>
          <p:cNvSpPr txBox="1"/>
          <p:nvPr/>
        </p:nvSpPr>
        <p:spPr>
          <a:xfrm>
            <a:off x="666750" y="2428875"/>
            <a:ext cx="8324850" cy="450215"/>
          </a:xfrm>
          <a:prstGeom prst="rect">
            <a:avLst/>
          </a:prstGeom>
        </p:spPr>
        <p:txBody>
          <a:bodyPr lIns="0" tIns="0" rIns="0" bIns="0" rtlCol="0" anchor="t">
            <a:spAutoFit/>
          </a:bodyPr>
          <a:lstStyle/>
          <a:p>
            <a:pPr marL="0" lvl="0" indent="0" algn="l">
              <a:lnSpc>
                <a:spcPts val="3639"/>
              </a:lnSpc>
              <a:spcBef>
                <a:spcPct val="0"/>
              </a:spcBef>
            </a:pPr>
            <a:r>
              <a:rPr lang="en-US" sz="2799" spc="139" dirty="0">
                <a:solidFill>
                  <a:srgbClr val="ECF3FB"/>
                </a:solidFill>
                <a:latin typeface="Avenir Next" panose="020B0503020202020204" pitchFamily="34" charset="0"/>
                <a:ea typeface="TT Interphases"/>
                <a:cs typeface="TT Interphases"/>
                <a:sym typeface="TT Interphases"/>
              </a:rPr>
              <a:t>ANALYSIS</a:t>
            </a:r>
          </a:p>
        </p:txBody>
      </p:sp>
      <p:sp>
        <p:nvSpPr>
          <p:cNvPr id="16" name="Freeform 16"/>
          <p:cNvSpPr/>
          <p:nvPr/>
        </p:nvSpPr>
        <p:spPr>
          <a:xfrm>
            <a:off x="10734675" y="666750"/>
            <a:ext cx="6886575" cy="8953500"/>
          </a:xfrm>
          <a:custGeom>
            <a:avLst/>
            <a:gdLst/>
            <a:ahLst/>
            <a:cxnLst/>
            <a:rect l="l" t="t" r="r" b="b"/>
            <a:pathLst>
              <a:path w="1066911" h="1387131">
                <a:moveTo>
                  <a:pt x="0" y="0"/>
                </a:moveTo>
                <a:lnTo>
                  <a:pt x="1066911" y="0"/>
                </a:lnTo>
                <a:lnTo>
                  <a:pt x="1066911" y="1387131"/>
                </a:lnTo>
                <a:lnTo>
                  <a:pt x="0" y="1387131"/>
                </a:lnTo>
                <a:close/>
              </a:path>
            </a:pathLst>
          </a:custGeom>
          <a:blipFill>
            <a:blip r:embed="rId2"/>
            <a:stretch>
              <a:fillRect t="-271" b="-271"/>
            </a:stretch>
          </a:blipFill>
        </p:spPr>
        <p:txBody>
          <a:bodyPr/>
          <a:lstStyle/>
          <a:p>
            <a:endParaRPr lang="en-US"/>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58F063-C284-1E05-6C5C-BF1C5AC716FD}"/>
              </a:ext>
            </a:extLst>
          </p:cNvPr>
          <p:cNvGrpSpPr/>
          <p:nvPr/>
        </p:nvGrpSpPr>
        <p:grpSpPr>
          <a:xfrm>
            <a:off x="666750" y="4836231"/>
            <a:ext cx="18756683" cy="333375"/>
            <a:chOff x="666750" y="4836231"/>
            <a:chExt cx="18756683" cy="333375"/>
          </a:xfrm>
        </p:grpSpPr>
        <p:sp>
          <p:nvSpPr>
            <p:cNvPr id="2" name="AutoShape 2"/>
            <p:cNvSpPr/>
            <p:nvPr/>
          </p:nvSpPr>
          <p:spPr>
            <a:xfrm>
              <a:off x="990600" y="4998156"/>
              <a:ext cx="18432833" cy="0"/>
            </a:xfrm>
            <a:prstGeom prst="line">
              <a:avLst/>
            </a:prstGeom>
            <a:ln w="19050" cap="flat">
              <a:solidFill>
                <a:srgbClr val="ECF3FB"/>
              </a:solidFill>
              <a:prstDash val="solid"/>
              <a:headEnd type="none" w="sm" len="sm"/>
              <a:tailEnd type="none" w="sm" len="sm"/>
            </a:ln>
          </p:spPr>
          <p:txBody>
            <a:bodyPr/>
            <a:lstStyle/>
            <a:p>
              <a:endParaRPr lang="en-US"/>
            </a:p>
          </p:txBody>
        </p:sp>
        <p:sp>
          <p:nvSpPr>
            <p:cNvPr id="4" name="Freeform 4"/>
            <p:cNvSpPr/>
            <p:nvPr/>
          </p:nvSpPr>
          <p:spPr>
            <a:xfrm>
              <a:off x="666750" y="4836231"/>
              <a:ext cx="323850" cy="32385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F3FB"/>
            </a:solidFill>
          </p:spPr>
          <p:txBody>
            <a:bodyPr/>
            <a:lstStyle/>
            <a:p>
              <a:endParaRPr lang="en-US"/>
            </a:p>
          </p:txBody>
        </p:sp>
        <p:sp>
          <p:nvSpPr>
            <p:cNvPr id="6" name="Freeform 6"/>
            <p:cNvSpPr/>
            <p:nvPr/>
          </p:nvSpPr>
          <p:spPr>
            <a:xfrm>
              <a:off x="4981575" y="4836231"/>
              <a:ext cx="323850" cy="32385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F3FB"/>
            </a:solidFill>
          </p:spPr>
          <p:txBody>
            <a:bodyPr/>
            <a:lstStyle/>
            <a:p>
              <a:endParaRPr lang="en-US"/>
            </a:p>
          </p:txBody>
        </p:sp>
        <p:sp>
          <p:nvSpPr>
            <p:cNvPr id="8" name="Freeform 8"/>
            <p:cNvSpPr/>
            <p:nvPr/>
          </p:nvSpPr>
          <p:spPr>
            <a:xfrm>
              <a:off x="9296400" y="4845756"/>
              <a:ext cx="323850" cy="32385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CF3FB"/>
            </a:solidFill>
          </p:spPr>
          <p:txBody>
            <a:bodyPr/>
            <a:lstStyle/>
            <a:p>
              <a:endParaRPr lang="en-US"/>
            </a:p>
          </p:txBody>
        </p:sp>
      </p:grpSp>
      <p:sp>
        <p:nvSpPr>
          <p:cNvPr id="9" name="TextBox 9"/>
          <p:cNvSpPr txBox="1"/>
          <p:nvPr/>
        </p:nvSpPr>
        <p:spPr>
          <a:xfrm>
            <a:off x="666750" y="857250"/>
            <a:ext cx="15821025" cy="1330324"/>
          </a:xfrm>
          <a:prstGeom prst="rect">
            <a:avLst/>
          </a:prstGeom>
        </p:spPr>
        <p:txBody>
          <a:bodyPr lIns="0" tIns="0" rIns="0" bIns="0" rtlCol="0" anchor="t">
            <a:spAutoFit/>
          </a:bodyPr>
          <a:lstStyle/>
          <a:p>
            <a:pPr marL="0" lvl="0" indent="0" algn="l">
              <a:lnSpc>
                <a:spcPts val="9999"/>
              </a:lnSpc>
              <a:spcBef>
                <a:spcPct val="0"/>
              </a:spcBef>
            </a:pPr>
            <a:r>
              <a:rPr lang="en-US" sz="9999" u="none" strike="noStrike" spc="-199">
                <a:solidFill>
                  <a:srgbClr val="ECF3FB"/>
                </a:solidFill>
                <a:latin typeface="Garamond" panose="02020404030301010803" pitchFamily="18" charset="0"/>
                <a:ea typeface="TT Ramillas"/>
                <a:cs typeface="TT Ramillas"/>
                <a:sym typeface="TT Ramillas"/>
              </a:rPr>
              <a:t>Sales Seasonality</a:t>
            </a:r>
          </a:p>
        </p:txBody>
      </p:sp>
      <p:sp>
        <p:nvSpPr>
          <p:cNvPr id="10" name="TextBox 10"/>
          <p:cNvSpPr txBox="1"/>
          <p:nvPr/>
        </p:nvSpPr>
        <p:spPr>
          <a:xfrm>
            <a:off x="666750" y="3857625"/>
            <a:ext cx="2876550" cy="396455"/>
          </a:xfrm>
          <a:prstGeom prst="rect">
            <a:avLst/>
          </a:prstGeom>
        </p:spPr>
        <p:txBody>
          <a:bodyPr lIns="0" tIns="0" rIns="0" bIns="0" rtlCol="0" anchor="t">
            <a:spAutoFit/>
          </a:bodyPr>
          <a:lstStyle/>
          <a:p>
            <a:pPr marL="0" lvl="0" indent="0" algn="l">
              <a:lnSpc>
                <a:spcPts val="2999"/>
              </a:lnSpc>
              <a:spcBef>
                <a:spcPct val="0"/>
              </a:spcBef>
            </a:pPr>
            <a:r>
              <a:rPr lang="en-US" sz="2999" u="none" strike="noStrike" spc="-59">
                <a:solidFill>
                  <a:srgbClr val="ECF3FB"/>
                </a:solidFill>
                <a:latin typeface="Garamond" panose="02020404030301010803" pitchFamily="18" charset="0"/>
                <a:ea typeface="TT Ramillas"/>
                <a:cs typeface="TT Ramillas"/>
                <a:sym typeface="TT Ramillas"/>
              </a:rPr>
              <a:t>Spring Peak</a:t>
            </a:r>
          </a:p>
        </p:txBody>
      </p:sp>
      <p:sp>
        <p:nvSpPr>
          <p:cNvPr id="11" name="TextBox 11"/>
          <p:cNvSpPr txBox="1"/>
          <p:nvPr/>
        </p:nvSpPr>
        <p:spPr>
          <a:xfrm>
            <a:off x="666750" y="5712531"/>
            <a:ext cx="2876550" cy="1847301"/>
          </a:xfrm>
          <a:prstGeom prst="rect">
            <a:avLst/>
          </a:prstGeom>
        </p:spPr>
        <p:txBody>
          <a:bodyPr lIns="0" tIns="0" rIns="0" bIns="0" rtlCol="0" anchor="t">
            <a:spAutoFit/>
          </a:bodyPr>
          <a:lstStyle/>
          <a:p>
            <a:pPr marL="0" lvl="0" indent="0" algn="l">
              <a:lnSpc>
                <a:spcPts val="2940"/>
              </a:lnSpc>
              <a:spcBef>
                <a:spcPct val="0"/>
              </a:spcBef>
            </a:pPr>
            <a:r>
              <a:rPr lang="en-US" sz="2100" u="none" strike="noStrike" dirty="0">
                <a:solidFill>
                  <a:srgbClr val="ECF3FB"/>
                </a:solidFill>
                <a:latin typeface="Avenir Next" panose="020B0503020202020204" pitchFamily="34" charset="0"/>
                <a:ea typeface="TT Interphases"/>
                <a:cs typeface="TT Interphases"/>
                <a:sym typeface="TT Interphases"/>
              </a:rPr>
              <a:t>The landscaping service experiences its </a:t>
            </a:r>
            <a:r>
              <a:rPr lang="en-US" sz="2100" b="1" u="none" strike="noStrike" dirty="0">
                <a:solidFill>
                  <a:srgbClr val="ECF3FB"/>
                </a:solidFill>
                <a:latin typeface="Avenir Next" panose="020B0503020202020204" pitchFamily="34" charset="0"/>
                <a:ea typeface="TT Interphases Bold"/>
                <a:cs typeface="TT Interphases Bold"/>
                <a:sym typeface="TT Interphases Bold"/>
              </a:rPr>
              <a:t>highest demand</a:t>
            </a:r>
            <a:r>
              <a:rPr lang="en-US" sz="2100" u="none" strike="noStrike" dirty="0">
                <a:solidFill>
                  <a:srgbClr val="ECF3FB"/>
                </a:solidFill>
                <a:latin typeface="Avenir Next" panose="020B0503020202020204" pitchFamily="34" charset="0"/>
                <a:ea typeface="TT Interphases"/>
                <a:cs typeface="TT Interphases"/>
                <a:sym typeface="TT Interphases"/>
              </a:rPr>
              <a:t> in spring as new projects begin.</a:t>
            </a:r>
          </a:p>
        </p:txBody>
      </p:sp>
      <p:sp>
        <p:nvSpPr>
          <p:cNvPr id="12" name="TextBox 12"/>
          <p:cNvSpPr txBox="1"/>
          <p:nvPr/>
        </p:nvSpPr>
        <p:spPr>
          <a:xfrm>
            <a:off x="4981575" y="3857625"/>
            <a:ext cx="2876550" cy="396455"/>
          </a:xfrm>
          <a:prstGeom prst="rect">
            <a:avLst/>
          </a:prstGeom>
        </p:spPr>
        <p:txBody>
          <a:bodyPr lIns="0" tIns="0" rIns="0" bIns="0" rtlCol="0" anchor="t">
            <a:spAutoFit/>
          </a:bodyPr>
          <a:lstStyle/>
          <a:p>
            <a:pPr marL="0" lvl="0" indent="0" algn="l">
              <a:lnSpc>
                <a:spcPts val="2999"/>
              </a:lnSpc>
              <a:spcBef>
                <a:spcPct val="0"/>
              </a:spcBef>
            </a:pPr>
            <a:r>
              <a:rPr lang="en-US" sz="2999" u="none" strike="noStrike" spc="-59">
                <a:solidFill>
                  <a:srgbClr val="ECF3FB"/>
                </a:solidFill>
                <a:latin typeface="Garamond" panose="02020404030301010803" pitchFamily="18" charset="0"/>
                <a:ea typeface="TT Ramillas"/>
                <a:cs typeface="TT Ramillas"/>
                <a:sym typeface="TT Ramillas"/>
              </a:rPr>
              <a:t>Summer Surge</a:t>
            </a:r>
          </a:p>
        </p:txBody>
      </p:sp>
      <p:sp>
        <p:nvSpPr>
          <p:cNvPr id="13" name="TextBox 13"/>
          <p:cNvSpPr txBox="1"/>
          <p:nvPr/>
        </p:nvSpPr>
        <p:spPr>
          <a:xfrm>
            <a:off x="5022625" y="5712531"/>
            <a:ext cx="2835500" cy="1851660"/>
          </a:xfrm>
          <a:prstGeom prst="rect">
            <a:avLst/>
          </a:prstGeom>
        </p:spPr>
        <p:txBody>
          <a:bodyPr lIns="0" tIns="0" rIns="0" bIns="0" rtlCol="0" anchor="t">
            <a:spAutoFit/>
          </a:bodyPr>
          <a:lstStyle/>
          <a:p>
            <a:pPr marL="0" lvl="0" indent="0" algn="l">
              <a:lnSpc>
                <a:spcPts val="2940"/>
              </a:lnSpc>
              <a:spcBef>
                <a:spcPct val="0"/>
              </a:spcBef>
            </a:pPr>
            <a:r>
              <a:rPr lang="en-US" sz="2100" u="none" strike="noStrike">
                <a:solidFill>
                  <a:srgbClr val="ECF3FB"/>
                </a:solidFill>
                <a:latin typeface="Avenir Next" panose="020B0503020202020204" pitchFamily="34" charset="0"/>
                <a:ea typeface="TT Interphases"/>
                <a:cs typeface="TT Interphases"/>
                <a:sym typeface="TT Interphases"/>
              </a:rPr>
              <a:t>In summer, service requests continue to </a:t>
            </a:r>
            <a:r>
              <a:rPr lang="en-US" sz="2100" b="1" u="none" strike="noStrike">
                <a:solidFill>
                  <a:srgbClr val="ECF3FB"/>
                </a:solidFill>
                <a:latin typeface="Avenir Next" panose="020B0503020202020204" pitchFamily="34" charset="0"/>
                <a:ea typeface="TT Interphases Bold"/>
                <a:cs typeface="TT Interphases Bold"/>
                <a:sym typeface="TT Interphases Bold"/>
              </a:rPr>
              <a:t>increase</a:t>
            </a:r>
            <a:r>
              <a:rPr lang="en-US" sz="2100" u="none" strike="noStrike">
                <a:solidFill>
                  <a:srgbClr val="ECF3FB"/>
                </a:solidFill>
                <a:latin typeface="Avenir Next" panose="020B0503020202020204" pitchFamily="34" charset="0"/>
                <a:ea typeface="TT Interphases"/>
                <a:cs typeface="TT Interphases"/>
                <a:sym typeface="TT Interphases"/>
              </a:rPr>
              <a:t>, driving revenue and customer engagement.</a:t>
            </a:r>
          </a:p>
        </p:txBody>
      </p:sp>
      <p:sp>
        <p:nvSpPr>
          <p:cNvPr id="14" name="TextBox 14"/>
          <p:cNvSpPr txBox="1"/>
          <p:nvPr/>
        </p:nvSpPr>
        <p:spPr>
          <a:xfrm>
            <a:off x="9296400" y="3857625"/>
            <a:ext cx="2876550" cy="396455"/>
          </a:xfrm>
          <a:prstGeom prst="rect">
            <a:avLst/>
          </a:prstGeom>
        </p:spPr>
        <p:txBody>
          <a:bodyPr lIns="0" tIns="0" rIns="0" bIns="0" rtlCol="0" anchor="t">
            <a:spAutoFit/>
          </a:bodyPr>
          <a:lstStyle/>
          <a:p>
            <a:pPr marL="0" lvl="0" indent="0" algn="l">
              <a:lnSpc>
                <a:spcPts val="2999"/>
              </a:lnSpc>
              <a:spcBef>
                <a:spcPct val="0"/>
              </a:spcBef>
            </a:pPr>
            <a:r>
              <a:rPr lang="en-US" sz="2999" u="none" strike="noStrike" spc="-59" dirty="0">
                <a:solidFill>
                  <a:srgbClr val="ECF3FB"/>
                </a:solidFill>
                <a:latin typeface="Garamond" panose="02020404030301010803" pitchFamily="18" charset="0"/>
                <a:ea typeface="TT Ramillas"/>
                <a:cs typeface="TT Ramillas"/>
                <a:sym typeface="TT Ramillas"/>
              </a:rPr>
              <a:t>Autumn Decline</a:t>
            </a:r>
          </a:p>
        </p:txBody>
      </p:sp>
      <p:sp>
        <p:nvSpPr>
          <p:cNvPr id="15" name="TextBox 15"/>
          <p:cNvSpPr txBox="1"/>
          <p:nvPr/>
        </p:nvSpPr>
        <p:spPr>
          <a:xfrm>
            <a:off x="9334500" y="5712531"/>
            <a:ext cx="2838450" cy="1847301"/>
          </a:xfrm>
          <a:prstGeom prst="rect">
            <a:avLst/>
          </a:prstGeom>
        </p:spPr>
        <p:txBody>
          <a:bodyPr lIns="0" tIns="0" rIns="0" bIns="0" rtlCol="0" anchor="t">
            <a:spAutoFit/>
          </a:bodyPr>
          <a:lstStyle/>
          <a:p>
            <a:pPr marL="0" lvl="0" indent="0" algn="l">
              <a:lnSpc>
                <a:spcPts val="2940"/>
              </a:lnSpc>
              <a:spcBef>
                <a:spcPct val="0"/>
              </a:spcBef>
            </a:pPr>
            <a:r>
              <a:rPr lang="en-US" sz="2100" u="none" strike="noStrike">
                <a:solidFill>
                  <a:srgbClr val="ECF3FB"/>
                </a:solidFill>
                <a:latin typeface="Avenir Next" panose="020B0503020202020204" pitchFamily="34" charset="0"/>
                <a:ea typeface="TT Interphases"/>
                <a:cs typeface="TT Interphases"/>
                <a:sym typeface="TT Interphases"/>
              </a:rPr>
              <a:t>With the arrival of autumn, demand </a:t>
            </a:r>
            <a:r>
              <a:rPr lang="en-US" sz="2100" b="1" u="none" strike="noStrike">
                <a:solidFill>
                  <a:srgbClr val="ECF3FB"/>
                </a:solidFill>
                <a:latin typeface="Avenir Next" panose="020B0503020202020204" pitchFamily="34" charset="0"/>
                <a:ea typeface="TT Interphases Bold"/>
                <a:cs typeface="TT Interphases Bold"/>
                <a:sym typeface="TT Interphases Bold"/>
              </a:rPr>
              <a:t>drops significantly</a:t>
            </a:r>
            <a:r>
              <a:rPr lang="en-US" sz="2100" u="none" strike="noStrike">
                <a:solidFill>
                  <a:srgbClr val="ECF3FB"/>
                </a:solidFill>
                <a:latin typeface="Avenir Next" panose="020B0503020202020204" pitchFamily="34" charset="0"/>
                <a:ea typeface="TT Interphases"/>
                <a:cs typeface="TT Interphases"/>
                <a:sym typeface="TT Interphases"/>
              </a:rPr>
              <a:t>, preparing for winter's slowdown.</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3543300" y="6038850"/>
            <a:ext cx="2571750" cy="2327910"/>
            <a:chOff x="0" y="0"/>
            <a:chExt cx="3429000" cy="3103880"/>
          </a:xfrm>
        </p:grpSpPr>
        <p:sp>
          <p:nvSpPr>
            <p:cNvPr id="3" name="TextBox 3"/>
            <p:cNvSpPr txBox="1"/>
            <p:nvPr/>
          </p:nvSpPr>
          <p:spPr>
            <a:xfrm>
              <a:off x="0" y="66675"/>
              <a:ext cx="3429000" cy="1025524"/>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TT Ramillas"/>
                  <a:ea typeface="TT Ramillas"/>
                  <a:cs typeface="TT Ramillas"/>
                  <a:sym typeface="TT Ramillas"/>
                </a:rPr>
                <a:t>Income Statement</a:t>
              </a:r>
            </a:p>
          </p:txBody>
        </p:sp>
        <p:sp>
          <p:nvSpPr>
            <p:cNvPr id="4" name="TextBox 4"/>
            <p:cNvSpPr txBox="1"/>
            <p:nvPr/>
          </p:nvSpPr>
          <p:spPr>
            <a:xfrm>
              <a:off x="0" y="16414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Monthly projections of </a:t>
              </a:r>
              <a:r>
                <a:rPr lang="en-US" sz="2100" b="1">
                  <a:solidFill>
                    <a:srgbClr val="ECF3FB"/>
                  </a:solidFill>
                  <a:latin typeface="TT Interphases Bold"/>
                  <a:ea typeface="TT Interphases Bold"/>
                  <a:cs typeface="TT Interphases Bold"/>
                  <a:sym typeface="TT Interphases Bold"/>
                </a:rPr>
                <a:t>revenue and expenses</a:t>
              </a:r>
              <a:r>
                <a:rPr lang="en-US" sz="2100">
                  <a:solidFill>
                    <a:srgbClr val="ECF3FB"/>
                  </a:solidFill>
                  <a:latin typeface="TT Interphases"/>
                  <a:ea typeface="TT Interphases"/>
                  <a:cs typeface="TT Interphases"/>
                  <a:sym typeface="TT Interphases"/>
                </a:rPr>
                <a:t> are crucial.</a:t>
              </a:r>
            </a:p>
          </p:txBody>
        </p:sp>
        <p:sp>
          <p:nvSpPr>
            <p:cNvPr id="5" name="AutoShape 5"/>
            <p:cNvSpPr/>
            <p:nvPr/>
          </p:nvSpPr>
          <p:spPr>
            <a:xfrm>
              <a:off x="0" y="1390650"/>
              <a:ext cx="3429000" cy="0"/>
            </a:xfrm>
            <a:prstGeom prst="line">
              <a:avLst/>
            </a:prstGeom>
            <a:ln w="25400" cap="flat">
              <a:solidFill>
                <a:srgbClr val="ECF3FB"/>
              </a:solidFill>
              <a:prstDash val="solid"/>
              <a:headEnd type="none" w="sm" len="sm"/>
              <a:tailEnd type="none" w="sm" len="sm"/>
            </a:ln>
          </p:spPr>
          <p:txBody>
            <a:bodyPr/>
            <a:lstStyle/>
            <a:p>
              <a:endParaRPr lang="en-US"/>
            </a:p>
          </p:txBody>
        </p:sp>
      </p:grpSp>
      <p:grpSp>
        <p:nvGrpSpPr>
          <p:cNvPr id="6" name="Group 6"/>
          <p:cNvGrpSpPr/>
          <p:nvPr/>
        </p:nvGrpSpPr>
        <p:grpSpPr>
          <a:xfrm>
            <a:off x="9296400" y="6038850"/>
            <a:ext cx="2571750" cy="1956435"/>
            <a:chOff x="0" y="0"/>
            <a:chExt cx="3429000" cy="2608580"/>
          </a:xfrm>
        </p:grpSpPr>
        <p:sp>
          <p:nvSpPr>
            <p:cNvPr id="7" name="TextBox 7"/>
            <p:cNvSpPr txBox="1"/>
            <p:nvPr/>
          </p:nvSpPr>
          <p:spPr>
            <a:xfrm>
              <a:off x="0" y="66675"/>
              <a:ext cx="3429000" cy="530224"/>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TT Ramillas"/>
                  <a:ea typeface="TT Ramillas"/>
                  <a:cs typeface="TT Ramillas"/>
                  <a:sym typeface="TT Ramillas"/>
                </a:rPr>
                <a:t>Cash Flow</a:t>
              </a:r>
            </a:p>
          </p:txBody>
        </p:sp>
        <p:sp>
          <p:nvSpPr>
            <p:cNvPr id="8" name="TextBox 8"/>
            <p:cNvSpPr txBox="1"/>
            <p:nvPr/>
          </p:nvSpPr>
          <p:spPr>
            <a:xfrm>
              <a:off x="0" y="11461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Understanding </a:t>
              </a:r>
              <a:r>
                <a:rPr lang="en-US" sz="2100" b="1">
                  <a:solidFill>
                    <a:srgbClr val="ECF3FB"/>
                  </a:solidFill>
                  <a:latin typeface="TT Interphases Bold"/>
                  <a:ea typeface="TT Interphases Bold"/>
                  <a:cs typeface="TT Interphases Bold"/>
                  <a:sym typeface="TT Interphases Bold"/>
                </a:rPr>
                <a:t>cash flow's distinction</a:t>
              </a:r>
              <a:r>
                <a:rPr lang="en-US" sz="2100">
                  <a:solidFill>
                    <a:srgbClr val="ECF3FB"/>
                  </a:solidFill>
                  <a:latin typeface="TT Interphases"/>
                  <a:ea typeface="TT Interphases"/>
                  <a:cs typeface="TT Interphases"/>
                  <a:sym typeface="TT Interphases"/>
                </a:rPr>
                <a:t> from profit is vital.</a:t>
              </a:r>
            </a:p>
          </p:txBody>
        </p:sp>
        <p:sp>
          <p:nvSpPr>
            <p:cNvPr id="9" name="AutoShape 9"/>
            <p:cNvSpPr/>
            <p:nvPr/>
          </p:nvSpPr>
          <p:spPr>
            <a:xfrm>
              <a:off x="8313" y="895350"/>
              <a:ext cx="3420687" cy="0"/>
            </a:xfrm>
            <a:prstGeom prst="line">
              <a:avLst/>
            </a:prstGeom>
            <a:ln w="25400" cap="flat">
              <a:solidFill>
                <a:srgbClr val="ECF3FB"/>
              </a:solidFill>
              <a:prstDash val="solid"/>
              <a:headEnd type="none" w="sm" len="sm"/>
              <a:tailEnd type="none" w="sm" len="sm"/>
            </a:ln>
          </p:spPr>
          <p:txBody>
            <a:bodyPr/>
            <a:lstStyle/>
            <a:p>
              <a:endParaRPr lang="en-US"/>
            </a:p>
          </p:txBody>
        </p:sp>
      </p:grpSp>
      <p:grpSp>
        <p:nvGrpSpPr>
          <p:cNvPr id="10" name="Group 10"/>
          <p:cNvGrpSpPr/>
          <p:nvPr/>
        </p:nvGrpSpPr>
        <p:grpSpPr>
          <a:xfrm>
            <a:off x="15049500" y="6038850"/>
            <a:ext cx="2571750" cy="1956435"/>
            <a:chOff x="0" y="0"/>
            <a:chExt cx="3429000" cy="2608580"/>
          </a:xfrm>
        </p:grpSpPr>
        <p:sp>
          <p:nvSpPr>
            <p:cNvPr id="11" name="TextBox 11"/>
            <p:cNvSpPr txBox="1"/>
            <p:nvPr/>
          </p:nvSpPr>
          <p:spPr>
            <a:xfrm>
              <a:off x="9605" y="66675"/>
              <a:ext cx="3419395" cy="530224"/>
            </a:xfrm>
            <a:prstGeom prst="rect">
              <a:avLst/>
            </a:prstGeom>
          </p:spPr>
          <p:txBody>
            <a:bodyPr lIns="0" tIns="0" rIns="0" bIns="0" rtlCol="0" anchor="t">
              <a:spAutoFit/>
            </a:bodyPr>
            <a:lstStyle/>
            <a:p>
              <a:pPr marL="0" lvl="0" indent="0" algn="l">
                <a:lnSpc>
                  <a:spcPts val="2999"/>
                </a:lnSpc>
              </a:pPr>
              <a:r>
                <a:rPr lang="en-US" sz="2999" spc="-59">
                  <a:solidFill>
                    <a:srgbClr val="ECF3FB"/>
                  </a:solidFill>
                  <a:latin typeface="TT Ramillas"/>
                  <a:ea typeface="TT Ramillas"/>
                  <a:cs typeface="TT Ramillas"/>
                  <a:sym typeface="TT Ramillas"/>
                </a:rPr>
                <a:t>Balance Sheet</a:t>
              </a:r>
            </a:p>
          </p:txBody>
        </p:sp>
        <p:sp>
          <p:nvSpPr>
            <p:cNvPr id="12" name="TextBox 12"/>
            <p:cNvSpPr txBox="1"/>
            <p:nvPr/>
          </p:nvSpPr>
          <p:spPr>
            <a:xfrm>
              <a:off x="0" y="1146175"/>
              <a:ext cx="3429000" cy="1462405"/>
            </a:xfrm>
            <a:prstGeom prst="rect">
              <a:avLst/>
            </a:prstGeom>
          </p:spPr>
          <p:txBody>
            <a:bodyPr lIns="0" tIns="0" rIns="0" bIns="0" rtlCol="0" anchor="t">
              <a:spAutoFit/>
            </a:bodyPr>
            <a:lstStyle/>
            <a:p>
              <a:pPr marL="0" lvl="0" indent="0" algn="l">
                <a:lnSpc>
                  <a:spcPts val="2940"/>
                </a:lnSpc>
                <a:spcBef>
                  <a:spcPct val="0"/>
                </a:spcBef>
              </a:pPr>
              <a:r>
                <a:rPr lang="en-US" sz="2100">
                  <a:solidFill>
                    <a:srgbClr val="ECF3FB"/>
                  </a:solidFill>
                  <a:latin typeface="TT Interphases"/>
                  <a:ea typeface="TT Interphases"/>
                  <a:cs typeface="TT Interphases"/>
                  <a:sym typeface="TT Interphases"/>
                </a:rPr>
                <a:t>Snapshot of </a:t>
              </a:r>
              <a:r>
                <a:rPr lang="en-US" sz="2100" b="1">
                  <a:solidFill>
                    <a:srgbClr val="ECF3FB"/>
                  </a:solidFill>
                  <a:latin typeface="TT Interphases Bold"/>
                  <a:ea typeface="TT Interphases Bold"/>
                  <a:cs typeface="TT Interphases Bold"/>
                  <a:sym typeface="TT Interphases Bold"/>
                </a:rPr>
                <a:t>assets, liabilities, and equity</a:t>
              </a:r>
              <a:r>
                <a:rPr lang="en-US" sz="2100">
                  <a:solidFill>
                    <a:srgbClr val="ECF3FB"/>
                  </a:solidFill>
                  <a:latin typeface="TT Interphases"/>
                  <a:ea typeface="TT Interphases"/>
                  <a:cs typeface="TT Interphases"/>
                  <a:sym typeface="TT Interphases"/>
                </a:rPr>
                <a:t> at year-end.</a:t>
              </a:r>
            </a:p>
          </p:txBody>
        </p:sp>
        <p:sp>
          <p:nvSpPr>
            <p:cNvPr id="13" name="AutoShape 13"/>
            <p:cNvSpPr/>
            <p:nvPr/>
          </p:nvSpPr>
          <p:spPr>
            <a:xfrm>
              <a:off x="9605" y="895350"/>
              <a:ext cx="3419395" cy="0"/>
            </a:xfrm>
            <a:prstGeom prst="line">
              <a:avLst/>
            </a:prstGeom>
            <a:ln w="25400" cap="flat">
              <a:solidFill>
                <a:srgbClr val="ECF3FB"/>
              </a:solidFill>
              <a:prstDash val="solid"/>
              <a:headEnd type="none" w="sm" len="sm"/>
              <a:tailEnd type="none" w="sm" len="sm"/>
            </a:ln>
          </p:spPr>
          <p:txBody>
            <a:bodyPr/>
            <a:lstStyle/>
            <a:p>
              <a:endParaRPr lang="en-US"/>
            </a:p>
          </p:txBody>
        </p:sp>
      </p:grpSp>
      <p:sp>
        <p:nvSpPr>
          <p:cNvPr id="14" name="TextBox 14"/>
          <p:cNvSpPr txBox="1"/>
          <p:nvPr/>
        </p:nvSpPr>
        <p:spPr>
          <a:xfrm>
            <a:off x="666750" y="857250"/>
            <a:ext cx="14077950" cy="2604174"/>
          </a:xfrm>
          <a:prstGeom prst="rect">
            <a:avLst/>
          </a:prstGeom>
        </p:spPr>
        <p:txBody>
          <a:bodyPr lIns="0" tIns="0" rIns="0" bIns="0" rtlCol="0" anchor="t">
            <a:spAutoFit/>
          </a:bodyPr>
          <a:lstStyle/>
          <a:p>
            <a:pPr marL="0" lvl="0" indent="0" algn="l">
              <a:lnSpc>
                <a:spcPts val="9999"/>
              </a:lnSpc>
              <a:spcBef>
                <a:spcPct val="0"/>
              </a:spcBef>
            </a:pPr>
            <a:r>
              <a:rPr lang="en-US" sz="9999" spc="-199" dirty="0">
                <a:solidFill>
                  <a:srgbClr val="ECF3FB"/>
                </a:solidFill>
                <a:latin typeface="Garamond" panose="02020404030301010803" pitchFamily="18" charset="0"/>
                <a:ea typeface="TT Ramillas"/>
                <a:cs typeface="TT Ramillas"/>
                <a:sym typeface="TT Ramillas"/>
              </a:rPr>
              <a:t>Understanding Pro Forma Financial Statements</a:t>
            </a:r>
          </a:p>
        </p:txBody>
      </p:sp>
      <p:grpSp>
        <p:nvGrpSpPr>
          <p:cNvPr id="15" name="Group 15"/>
          <p:cNvGrpSpPr/>
          <p:nvPr/>
        </p:nvGrpSpPr>
        <p:grpSpPr>
          <a:xfrm>
            <a:off x="666750" y="6038850"/>
            <a:ext cx="2571750" cy="3581400"/>
            <a:chOff x="0" y="0"/>
            <a:chExt cx="621258" cy="865159"/>
          </a:xfrm>
        </p:grpSpPr>
        <p:sp>
          <p:nvSpPr>
            <p:cNvPr id="16" name="Freeform 16"/>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2"/>
              <a:stretch>
                <a:fillRect t="-303" b="-303"/>
              </a:stretch>
            </a:blipFill>
          </p:spPr>
          <p:txBody>
            <a:bodyPr/>
            <a:lstStyle/>
            <a:p>
              <a:endParaRPr lang="en-US"/>
            </a:p>
          </p:txBody>
        </p:sp>
      </p:grpSp>
      <p:grpSp>
        <p:nvGrpSpPr>
          <p:cNvPr id="17" name="Group 17"/>
          <p:cNvGrpSpPr/>
          <p:nvPr/>
        </p:nvGrpSpPr>
        <p:grpSpPr>
          <a:xfrm>
            <a:off x="6419850" y="6038850"/>
            <a:ext cx="2571750" cy="3581400"/>
            <a:chOff x="0" y="0"/>
            <a:chExt cx="621258" cy="865159"/>
          </a:xfrm>
        </p:grpSpPr>
        <p:sp>
          <p:nvSpPr>
            <p:cNvPr id="18" name="Freeform 18"/>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3"/>
              <a:stretch>
                <a:fillRect t="-303" b="-303"/>
              </a:stretch>
            </a:blipFill>
          </p:spPr>
          <p:txBody>
            <a:bodyPr/>
            <a:lstStyle/>
            <a:p>
              <a:endParaRPr lang="en-US"/>
            </a:p>
          </p:txBody>
        </p:sp>
      </p:grpSp>
      <p:grpSp>
        <p:nvGrpSpPr>
          <p:cNvPr id="19" name="Group 19"/>
          <p:cNvGrpSpPr/>
          <p:nvPr/>
        </p:nvGrpSpPr>
        <p:grpSpPr>
          <a:xfrm>
            <a:off x="12187012" y="6038850"/>
            <a:ext cx="2571750" cy="3581400"/>
            <a:chOff x="0" y="0"/>
            <a:chExt cx="621258" cy="865159"/>
          </a:xfrm>
        </p:grpSpPr>
        <p:sp>
          <p:nvSpPr>
            <p:cNvPr id="20" name="Freeform 20"/>
            <p:cNvSpPr/>
            <p:nvPr/>
          </p:nvSpPr>
          <p:spPr>
            <a:xfrm>
              <a:off x="0" y="0"/>
              <a:ext cx="621258" cy="865159"/>
            </a:xfrm>
            <a:custGeom>
              <a:avLst/>
              <a:gdLst/>
              <a:ahLst/>
              <a:cxnLst/>
              <a:rect l="l" t="t" r="r" b="b"/>
              <a:pathLst>
                <a:path w="621258" h="865159">
                  <a:moveTo>
                    <a:pt x="0" y="0"/>
                  </a:moveTo>
                  <a:lnTo>
                    <a:pt x="621258" y="0"/>
                  </a:lnTo>
                  <a:lnTo>
                    <a:pt x="621258" y="865159"/>
                  </a:lnTo>
                  <a:lnTo>
                    <a:pt x="0" y="865159"/>
                  </a:lnTo>
                  <a:close/>
                </a:path>
              </a:pathLst>
            </a:custGeom>
            <a:blipFill>
              <a:blip r:embed="rId4"/>
              <a:stretch>
                <a:fillRect t="-303" b="-303"/>
              </a:stretch>
            </a:blipFill>
          </p:spPr>
          <p:txBody>
            <a:bodyPr/>
            <a:lstStyle/>
            <a:p>
              <a:endParaRPr lang="en-US"/>
            </a:p>
          </p:txBody>
        </p:sp>
      </p:grpSp>
      <p:grpSp>
        <p:nvGrpSpPr>
          <p:cNvPr id="21" name="Group 21"/>
          <p:cNvGrpSpPr/>
          <p:nvPr/>
        </p:nvGrpSpPr>
        <p:grpSpPr>
          <a:xfrm>
            <a:off x="16725900" y="777240"/>
            <a:ext cx="895350" cy="895350"/>
            <a:chOff x="0" y="0"/>
            <a:chExt cx="1193800" cy="1193800"/>
          </a:xfrm>
        </p:grpSpPr>
        <p:grpSp>
          <p:nvGrpSpPr>
            <p:cNvPr id="22" name="Group 22"/>
            <p:cNvGrpSpPr/>
            <p:nvPr/>
          </p:nvGrpSpPr>
          <p:grpSpPr>
            <a:xfrm>
              <a:off x="0" y="0"/>
              <a:ext cx="1193800" cy="119380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FFFFFF"/>
                </a:solidFill>
                <a:prstDash val="solid"/>
                <a:miter/>
              </a:ln>
            </p:spPr>
            <p:txBody>
              <a:bodyPr/>
              <a:lstStyle/>
              <a:p>
                <a:endParaRPr lang="en-US"/>
              </a:p>
            </p:txBody>
          </p:sp>
          <p:sp>
            <p:nvSpPr>
              <p:cNvPr id="24" name="TextBox 24"/>
              <p:cNvSpPr txBox="1"/>
              <p:nvPr/>
            </p:nvSpPr>
            <p:spPr>
              <a:xfrm>
                <a:off x="76200" y="9525"/>
                <a:ext cx="660400" cy="727075"/>
              </a:xfrm>
              <a:prstGeom prst="rect">
                <a:avLst/>
              </a:prstGeom>
            </p:spPr>
            <p:txBody>
              <a:bodyPr lIns="50800" tIns="50800" rIns="50800" bIns="50800" rtlCol="0" anchor="ctr"/>
              <a:lstStyle/>
              <a:p>
                <a:pPr marL="0" lvl="0" indent="0" algn="ctr">
                  <a:lnSpc>
                    <a:spcPts val="3000"/>
                  </a:lnSpc>
                </a:pPr>
                <a:endParaRPr/>
              </a:p>
            </p:txBody>
          </p:sp>
        </p:grpSp>
        <p:sp>
          <p:nvSpPr>
            <p:cNvPr id="25" name="Freeform 25"/>
            <p:cNvSpPr/>
            <p:nvPr/>
          </p:nvSpPr>
          <p:spPr>
            <a:xfrm>
              <a:off x="302457" y="301921"/>
              <a:ext cx="588886" cy="589958"/>
            </a:xfrm>
            <a:custGeom>
              <a:avLst/>
              <a:gdLst/>
              <a:ahLst/>
              <a:cxnLst/>
              <a:rect l="l" t="t" r="r" b="b"/>
              <a:pathLst>
                <a:path w="588886" h="589958">
                  <a:moveTo>
                    <a:pt x="0" y="0"/>
                  </a:moveTo>
                  <a:lnTo>
                    <a:pt x="588886" y="0"/>
                  </a:lnTo>
                  <a:lnTo>
                    <a:pt x="588886" y="589958"/>
                  </a:lnTo>
                  <a:lnTo>
                    <a:pt x="0" y="5899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a:extLst>
            <a:ext uri="{FF2B5EF4-FFF2-40B4-BE49-F238E27FC236}">
              <a16:creationId xmlns:a16="http://schemas.microsoft.com/office/drawing/2014/main" id="{2EFC8C51-815A-7197-4E54-1BCBB4FE01C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2B11C10-DA8D-3D61-04DE-CB101D8F59BD}"/>
              </a:ext>
            </a:extLst>
          </p:cNvPr>
          <p:cNvGrpSpPr/>
          <p:nvPr/>
        </p:nvGrpSpPr>
        <p:grpSpPr>
          <a:xfrm>
            <a:off x="666750" y="666750"/>
            <a:ext cx="8324850" cy="8953500"/>
            <a:chOff x="0" y="0"/>
            <a:chExt cx="1289737" cy="1387131"/>
          </a:xfrm>
        </p:grpSpPr>
        <p:sp>
          <p:nvSpPr>
            <p:cNvPr id="3" name="Freeform 3">
              <a:extLst>
                <a:ext uri="{FF2B5EF4-FFF2-40B4-BE49-F238E27FC236}">
                  <a16:creationId xmlns:a16="http://schemas.microsoft.com/office/drawing/2014/main" id="{E0DEFDD8-1CD3-B7A7-8153-66A79EE8E5AE}"/>
                </a:ext>
              </a:extLst>
            </p:cNvPr>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txBody>
            <a:bodyPr/>
            <a:lstStyle/>
            <a:p>
              <a:endParaRPr lang="en-US"/>
            </a:p>
          </p:txBody>
        </p:sp>
      </p:grpSp>
      <p:sp>
        <p:nvSpPr>
          <p:cNvPr id="5" name="AutoShape 5">
            <a:extLst>
              <a:ext uri="{FF2B5EF4-FFF2-40B4-BE49-F238E27FC236}">
                <a16:creationId xmlns:a16="http://schemas.microsoft.com/office/drawing/2014/main" id="{8B173D42-3791-4229-FD63-AA89B9576519}"/>
              </a:ext>
            </a:extLst>
          </p:cNvPr>
          <p:cNvSpPr/>
          <p:nvPr/>
        </p:nvSpPr>
        <p:spPr>
          <a:xfrm>
            <a:off x="10853737" y="3928229"/>
            <a:ext cx="6287194" cy="0"/>
          </a:xfrm>
          <a:prstGeom prst="line">
            <a:avLst/>
          </a:prstGeom>
          <a:ln w="25400" cap="flat">
            <a:solidFill>
              <a:srgbClr val="ECF3FB"/>
            </a:solidFill>
            <a:prstDash val="solid"/>
            <a:headEnd type="none" w="sm" len="sm"/>
            <a:tailEnd type="none" w="sm" len="sm"/>
          </a:ln>
        </p:spPr>
        <p:txBody>
          <a:bodyPr/>
          <a:lstStyle/>
          <a:p>
            <a:endParaRPr lang="en-US"/>
          </a:p>
        </p:txBody>
      </p:sp>
      <p:sp>
        <p:nvSpPr>
          <p:cNvPr id="6" name="TextBox 6">
            <a:extLst>
              <a:ext uri="{FF2B5EF4-FFF2-40B4-BE49-F238E27FC236}">
                <a16:creationId xmlns:a16="http://schemas.microsoft.com/office/drawing/2014/main" id="{4D417B85-C2D3-EC3E-BBBE-24C5BAEDA097}"/>
              </a:ext>
            </a:extLst>
          </p:cNvPr>
          <p:cNvSpPr txBox="1"/>
          <p:nvPr/>
        </p:nvSpPr>
        <p:spPr>
          <a:xfrm>
            <a:off x="10853738" y="4125873"/>
            <a:ext cx="6486526" cy="1091966"/>
          </a:xfrm>
          <a:prstGeom prst="rect">
            <a:avLst/>
          </a:prstGeom>
        </p:spPr>
        <p:txBody>
          <a:bodyPr wrap="square" lIns="0" tIns="0" rIns="0" bIns="0" rtlCol="0" anchor="t">
            <a:spAutoFit/>
          </a:bodyPr>
          <a:lstStyle/>
          <a:p>
            <a:pPr lvl="0">
              <a:lnSpc>
                <a:spcPts val="2940"/>
              </a:lnSpc>
            </a:pPr>
            <a:r>
              <a:rPr lang="en-US" dirty="0">
                <a:solidFill>
                  <a:schemeClr val="bg1"/>
                </a:solidFill>
                <a:latin typeface="Avenir Next" panose="020B0503020202020204" pitchFamily="34" charset="0"/>
              </a:rPr>
              <a:t>Projected 10% annual growth driven by market expansion and brand strategy.</a:t>
            </a:r>
          </a:p>
          <a:p>
            <a:pPr lvl="0" algn="ctr">
              <a:lnSpc>
                <a:spcPts val="2940"/>
              </a:lnSpc>
            </a:pPr>
            <a:r>
              <a:rPr lang="en-US" dirty="0">
                <a:solidFill>
                  <a:schemeClr val="bg1"/>
                </a:solidFill>
                <a:latin typeface="Avenir Next" panose="020B0503020202020204" pitchFamily="34" charset="0"/>
              </a:rPr>
              <a:t>$250,000 → $275,000 → $302,500</a:t>
            </a:r>
            <a:endParaRPr lang="en-US" u="none" dirty="0">
              <a:solidFill>
                <a:schemeClr val="bg1"/>
              </a:solidFill>
              <a:latin typeface="Avenir Next" panose="020B0503020202020204" pitchFamily="34" charset="0"/>
              <a:ea typeface="TT Interphases"/>
              <a:cs typeface="TT Interphases"/>
              <a:sym typeface="TT Interphases"/>
            </a:endParaRPr>
          </a:p>
        </p:txBody>
      </p:sp>
      <p:sp>
        <p:nvSpPr>
          <p:cNvPr id="7" name="TextBox 7">
            <a:extLst>
              <a:ext uri="{FF2B5EF4-FFF2-40B4-BE49-F238E27FC236}">
                <a16:creationId xmlns:a16="http://schemas.microsoft.com/office/drawing/2014/main" id="{6F139C27-2A83-15E0-F827-972D5B9B8033}"/>
              </a:ext>
            </a:extLst>
          </p:cNvPr>
          <p:cNvSpPr txBox="1"/>
          <p:nvPr/>
        </p:nvSpPr>
        <p:spPr>
          <a:xfrm>
            <a:off x="10734675" y="857250"/>
            <a:ext cx="6886575" cy="2031325"/>
          </a:xfrm>
          <a:prstGeom prst="rect">
            <a:avLst/>
          </a:prstGeom>
        </p:spPr>
        <p:txBody>
          <a:bodyPr lIns="0" tIns="0" rIns="0" bIns="0" rtlCol="0" anchor="t">
            <a:spAutoFit/>
          </a:bodyPr>
          <a:lstStyle/>
          <a:p>
            <a:pPr marL="0" lvl="0" indent="0" algn="l"/>
            <a:r>
              <a:rPr lang="en-US" sz="6600" u="none" spc="-199" dirty="0">
                <a:solidFill>
                  <a:srgbClr val="ECF3FB"/>
                </a:solidFill>
                <a:latin typeface="Garamond" panose="02020404030301010803" pitchFamily="18" charset="0"/>
                <a:ea typeface="TT Ramillas"/>
                <a:cs typeface="TT Ramillas"/>
                <a:sym typeface="TT Ramillas"/>
              </a:rPr>
              <a:t>Pro Forma</a:t>
            </a:r>
          </a:p>
          <a:p>
            <a:pPr marL="0" lvl="0" indent="0" algn="l"/>
            <a:r>
              <a:rPr lang="en-US" sz="6600" u="none" spc="-199" dirty="0">
                <a:solidFill>
                  <a:srgbClr val="ECF3FB"/>
                </a:solidFill>
                <a:latin typeface="Garamond" panose="02020404030301010803" pitchFamily="18" charset="0"/>
                <a:ea typeface="TT Ramillas"/>
                <a:cs typeface="TT Ramillas"/>
                <a:sym typeface="TT Ramillas"/>
              </a:rPr>
              <a:t>Financial Projections</a:t>
            </a:r>
          </a:p>
        </p:txBody>
      </p:sp>
      <p:sp>
        <p:nvSpPr>
          <p:cNvPr id="8" name="TextBox 7">
            <a:extLst>
              <a:ext uri="{FF2B5EF4-FFF2-40B4-BE49-F238E27FC236}">
                <a16:creationId xmlns:a16="http://schemas.microsoft.com/office/drawing/2014/main" id="{395D911D-9259-9D4B-0F53-D09083651F83}"/>
              </a:ext>
            </a:extLst>
          </p:cNvPr>
          <p:cNvSpPr txBox="1"/>
          <p:nvPr/>
        </p:nvSpPr>
        <p:spPr>
          <a:xfrm>
            <a:off x="10734675" y="3321683"/>
            <a:ext cx="6486526" cy="584775"/>
          </a:xfrm>
          <a:prstGeom prst="rect">
            <a:avLst/>
          </a:prstGeom>
          <a:noFill/>
        </p:spPr>
        <p:txBody>
          <a:bodyPr wrap="square" rtlCol="0">
            <a:spAutoFit/>
          </a:bodyPr>
          <a:lstStyle/>
          <a:p>
            <a:r>
              <a:rPr lang="en-US" sz="3200" dirty="0">
                <a:solidFill>
                  <a:schemeClr val="bg1"/>
                </a:solidFill>
                <a:latin typeface="Garamond" panose="02020404030301010803" pitchFamily="18" charset="0"/>
              </a:rPr>
              <a:t>3 Year Projections</a:t>
            </a:r>
          </a:p>
        </p:txBody>
      </p:sp>
      <p:sp>
        <p:nvSpPr>
          <p:cNvPr id="4" name="TextBox 3">
            <a:extLst>
              <a:ext uri="{FF2B5EF4-FFF2-40B4-BE49-F238E27FC236}">
                <a16:creationId xmlns:a16="http://schemas.microsoft.com/office/drawing/2014/main" id="{9CDDC57C-5C86-2BC3-45DC-E83921702297}"/>
              </a:ext>
            </a:extLst>
          </p:cNvPr>
          <p:cNvSpPr txBox="1"/>
          <p:nvPr/>
        </p:nvSpPr>
        <p:spPr>
          <a:xfrm>
            <a:off x="10734675" y="5676900"/>
            <a:ext cx="6886575" cy="4154984"/>
          </a:xfrm>
          <a:prstGeom prst="rect">
            <a:avLst/>
          </a:prstGeom>
          <a:noFill/>
        </p:spPr>
        <p:txBody>
          <a:bodyPr wrap="square" rtlCol="0">
            <a:spAutoFit/>
          </a:bodyPr>
          <a:lstStyle/>
          <a:p>
            <a:pPr>
              <a:spcAft>
                <a:spcPts val="600"/>
              </a:spcAft>
            </a:pPr>
            <a:r>
              <a:rPr lang="en-US" b="1" dirty="0">
                <a:solidFill>
                  <a:schemeClr val="bg1"/>
                </a:solidFill>
                <a:latin typeface="Avenir Next" panose="020B0503020202020204" pitchFamily="34" charset="0"/>
              </a:rPr>
              <a:t>Key Growth Drivers:</a:t>
            </a:r>
          </a:p>
          <a:p>
            <a:pPr>
              <a:spcAft>
                <a:spcPts val="600"/>
              </a:spcAft>
            </a:pPr>
            <a:r>
              <a:rPr lang="en-US" b="1" dirty="0">
                <a:solidFill>
                  <a:schemeClr val="bg1"/>
                </a:solidFill>
                <a:latin typeface="Avenir Next" panose="020B0503020202020204" pitchFamily="34" charset="0"/>
              </a:rPr>
              <a:t>Customer Base Expansion:</a:t>
            </a:r>
            <a:r>
              <a:rPr lang="en-US" dirty="0">
                <a:solidFill>
                  <a:schemeClr val="bg1"/>
                </a:solidFill>
                <a:latin typeface="Avenir Next" panose="020B0503020202020204" pitchFamily="34" charset="0"/>
              </a:rPr>
              <a:t> Launch of a loyalty rewards program and increased online visibility through social media marketing.</a:t>
            </a:r>
          </a:p>
          <a:p>
            <a:pPr>
              <a:spcAft>
                <a:spcPts val="600"/>
              </a:spcAft>
            </a:pPr>
            <a:r>
              <a:rPr lang="en-US" b="1" dirty="0">
                <a:solidFill>
                  <a:schemeClr val="bg1"/>
                </a:solidFill>
                <a:latin typeface="Avenir Next" panose="020B0503020202020204" pitchFamily="34" charset="0"/>
              </a:rPr>
              <a:t>Product Line Diversification:</a:t>
            </a:r>
            <a:r>
              <a:rPr lang="en-US" dirty="0">
                <a:solidFill>
                  <a:schemeClr val="bg1"/>
                </a:solidFill>
                <a:latin typeface="Avenir Next" panose="020B0503020202020204" pitchFamily="34" charset="0"/>
              </a:rPr>
              <a:t> Adding new seasonal collections and locally sourced artisan products.</a:t>
            </a:r>
          </a:p>
          <a:p>
            <a:pPr>
              <a:spcAft>
                <a:spcPts val="600"/>
              </a:spcAft>
            </a:pPr>
            <a:r>
              <a:rPr lang="en-US" b="1" dirty="0">
                <a:solidFill>
                  <a:schemeClr val="bg1"/>
                </a:solidFill>
                <a:latin typeface="Avenir Next" panose="020B0503020202020204" pitchFamily="34" charset="0"/>
              </a:rPr>
              <a:t>Omnichannel Strategy:</a:t>
            </a:r>
            <a:r>
              <a:rPr lang="en-US" dirty="0">
                <a:solidFill>
                  <a:schemeClr val="bg1"/>
                </a:solidFill>
                <a:latin typeface="Avenir Next" panose="020B0503020202020204" pitchFamily="34" charset="0"/>
              </a:rPr>
              <a:t> Combining in-store and e-commerce sales to capture a wider audience.</a:t>
            </a:r>
          </a:p>
          <a:p>
            <a:pPr>
              <a:spcAft>
                <a:spcPts val="600"/>
              </a:spcAft>
            </a:pPr>
            <a:r>
              <a:rPr lang="en-US" b="1" dirty="0">
                <a:solidFill>
                  <a:schemeClr val="bg1"/>
                </a:solidFill>
                <a:latin typeface="Avenir Next" panose="020B0503020202020204" pitchFamily="34" charset="0"/>
              </a:rPr>
              <a:t>Brand Recognition:</a:t>
            </a:r>
            <a:r>
              <a:rPr lang="en-US" dirty="0">
                <a:solidFill>
                  <a:schemeClr val="bg1"/>
                </a:solidFill>
                <a:latin typeface="Avenir Next" panose="020B0503020202020204" pitchFamily="34" charset="0"/>
              </a:rPr>
              <a:t> Leveraging influencer partnerships and community events to drive awareness and repeat business.</a:t>
            </a:r>
          </a:p>
          <a:p>
            <a:pPr>
              <a:spcAft>
                <a:spcPts val="600"/>
              </a:spcAft>
            </a:pPr>
            <a:r>
              <a:rPr lang="en-US" b="1" dirty="0">
                <a:solidFill>
                  <a:schemeClr val="bg1"/>
                </a:solidFill>
                <a:latin typeface="Avenir Next" panose="020B0503020202020204" pitchFamily="34" charset="0"/>
              </a:rPr>
              <a:t>Operational Efficiency:</a:t>
            </a:r>
            <a:r>
              <a:rPr lang="en-US" dirty="0">
                <a:solidFill>
                  <a:schemeClr val="bg1"/>
                </a:solidFill>
                <a:latin typeface="Avenir Next" panose="020B0503020202020204" pitchFamily="34" charset="0"/>
              </a:rPr>
              <a:t> Improved inventory management and vendor relationships reduce costs, boosting net margins.</a:t>
            </a:r>
          </a:p>
          <a:p>
            <a:pPr>
              <a:spcAft>
                <a:spcPts val="600"/>
              </a:spcAft>
            </a:pPr>
            <a:endParaRPr lang="en-US" dirty="0">
              <a:solidFill>
                <a:schemeClr val="bg1"/>
              </a:solidFill>
              <a:latin typeface="Avenir Next" panose="020B0503020202020204" pitchFamily="34" charset="0"/>
            </a:endParaRPr>
          </a:p>
        </p:txBody>
      </p:sp>
    </p:spTree>
    <p:extLst>
      <p:ext uri="{BB962C8B-B14F-4D97-AF65-F5344CB8AC3E}">
        <p14:creationId xmlns:p14="http://schemas.microsoft.com/office/powerpoint/2010/main" val="394377485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p:cNvGrpSpPr/>
        <p:nvPr/>
      </p:nvGrpSpPr>
      <p:grpSpPr>
        <a:xfrm>
          <a:off x="0" y="0"/>
          <a:ext cx="0" cy="0"/>
          <a:chOff x="0" y="0"/>
          <a:chExt cx="0" cy="0"/>
        </a:xfrm>
      </p:grpSpPr>
      <p:grpSp>
        <p:nvGrpSpPr>
          <p:cNvPr id="2" name="Group 2"/>
          <p:cNvGrpSpPr/>
          <p:nvPr/>
        </p:nvGrpSpPr>
        <p:grpSpPr>
          <a:xfrm>
            <a:off x="666750" y="666750"/>
            <a:ext cx="8324850" cy="8953500"/>
            <a:chOff x="0" y="0"/>
            <a:chExt cx="1289737" cy="1387131"/>
          </a:xfrm>
        </p:grpSpPr>
        <p:sp>
          <p:nvSpPr>
            <p:cNvPr id="3" name="Freeform 3"/>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txBody>
            <a:bodyPr/>
            <a:lstStyle/>
            <a:p>
              <a:endParaRPr lang="en-US"/>
            </a:p>
          </p:txBody>
        </p:sp>
      </p:grpSp>
      <p:grpSp>
        <p:nvGrpSpPr>
          <p:cNvPr id="4" name="Group 4"/>
          <p:cNvGrpSpPr/>
          <p:nvPr/>
        </p:nvGrpSpPr>
        <p:grpSpPr>
          <a:xfrm>
            <a:off x="10734674" y="7211377"/>
            <a:ext cx="6486527" cy="1661506"/>
            <a:chOff x="0" y="12700"/>
            <a:chExt cx="7494715" cy="2215340"/>
          </a:xfrm>
        </p:grpSpPr>
        <p:sp>
          <p:nvSpPr>
            <p:cNvPr id="5" name="AutoShape 5"/>
            <p:cNvSpPr/>
            <p:nvPr/>
          </p:nvSpPr>
          <p:spPr>
            <a:xfrm>
              <a:off x="0" y="12700"/>
              <a:ext cx="7264400" cy="0"/>
            </a:xfrm>
            <a:prstGeom prst="line">
              <a:avLst/>
            </a:prstGeom>
            <a:ln w="25400" cap="flat">
              <a:solidFill>
                <a:srgbClr val="ECF3FB"/>
              </a:solidFill>
              <a:prstDash val="solid"/>
              <a:headEnd type="none" w="sm" len="sm"/>
              <a:tailEnd type="none" w="sm" len="sm"/>
            </a:ln>
          </p:spPr>
          <p:txBody>
            <a:bodyPr/>
            <a:lstStyle/>
            <a:p>
              <a:endParaRPr lang="en-US"/>
            </a:p>
          </p:txBody>
        </p:sp>
        <p:sp>
          <p:nvSpPr>
            <p:cNvPr id="6" name="TextBox 6"/>
            <p:cNvSpPr txBox="1"/>
            <p:nvPr/>
          </p:nvSpPr>
          <p:spPr>
            <a:xfrm>
              <a:off x="1" y="276225"/>
              <a:ext cx="7494714" cy="1951815"/>
            </a:xfrm>
            <a:prstGeom prst="rect">
              <a:avLst/>
            </a:prstGeom>
          </p:spPr>
          <p:txBody>
            <a:bodyPr wrap="square" lIns="0" tIns="0" rIns="0" bIns="0" rtlCol="0" anchor="t">
              <a:spAutoFit/>
            </a:bodyPr>
            <a:lstStyle/>
            <a:p>
              <a:pPr lvl="0">
                <a:lnSpc>
                  <a:spcPts val="2940"/>
                </a:lnSpc>
              </a:pPr>
              <a:r>
                <a:rPr lang="en-US" dirty="0">
                  <a:solidFill>
                    <a:schemeClr val="bg1"/>
                  </a:solidFill>
                  <a:latin typeface="Avenir Next" panose="020B0503020202020204" pitchFamily="34" charset="0"/>
                </a:rPr>
                <a:t>This section outlines </a:t>
              </a:r>
              <a:r>
                <a:rPr lang="en-US" b="1" dirty="0">
                  <a:solidFill>
                    <a:schemeClr val="bg1"/>
                  </a:solidFill>
                  <a:latin typeface="Avenir Next" panose="020B0503020202020204" pitchFamily="34" charset="0"/>
                </a:rPr>
                <a:t>pro forma financial projections</a:t>
              </a:r>
              <a:r>
                <a:rPr lang="en-US" dirty="0">
                  <a:solidFill>
                    <a:schemeClr val="bg1"/>
                  </a:solidFill>
                  <a:latin typeface="Avenir Next" panose="020B0503020202020204" pitchFamily="34" charset="0"/>
                </a:rPr>
                <a:t> for the startup boutique, assuming an initial launch with </a:t>
              </a:r>
              <a:r>
                <a:rPr lang="en-US" b="1" dirty="0">
                  <a:solidFill>
                    <a:schemeClr val="bg1"/>
                  </a:solidFill>
                  <a:latin typeface="Avenir Next" panose="020B0503020202020204" pitchFamily="34" charset="0"/>
                </a:rPr>
                <a:t>$250,000 in first-year sales</a:t>
              </a:r>
              <a:r>
                <a:rPr lang="en-US" dirty="0">
                  <a:solidFill>
                    <a:schemeClr val="bg1"/>
                  </a:solidFill>
                  <a:latin typeface="Avenir Next" panose="020B0503020202020204" pitchFamily="34" charset="0"/>
                </a:rPr>
                <a:t> and a </a:t>
              </a:r>
              <a:r>
                <a:rPr lang="en-US" b="1" dirty="0">
                  <a:solidFill>
                    <a:schemeClr val="bg1"/>
                  </a:solidFill>
                  <a:latin typeface="Avenir Next" panose="020B0503020202020204" pitchFamily="34" charset="0"/>
                </a:rPr>
                <a:t>10% annual growth rate</a:t>
              </a:r>
              <a:r>
                <a:rPr lang="en-US" dirty="0">
                  <a:solidFill>
                    <a:schemeClr val="bg1"/>
                  </a:solidFill>
                  <a:latin typeface="Avenir Next" panose="020B0503020202020204" pitchFamily="34" charset="0"/>
                </a:rPr>
                <a:t>.</a:t>
              </a:r>
              <a:br>
                <a:rPr lang="en-US" dirty="0">
                  <a:solidFill>
                    <a:schemeClr val="bg1"/>
                  </a:solidFill>
                  <a:latin typeface="Avenir Next" panose="020B0503020202020204" pitchFamily="34" charset="0"/>
                </a:rPr>
              </a:br>
              <a:endParaRPr lang="en-US" u="none" dirty="0">
                <a:solidFill>
                  <a:schemeClr val="bg1"/>
                </a:solidFill>
                <a:latin typeface="Avenir Next" panose="020B0503020202020204" pitchFamily="34" charset="0"/>
                <a:ea typeface="TT Interphases"/>
                <a:cs typeface="TT Interphases"/>
                <a:sym typeface="TT Interphases"/>
              </a:endParaRPr>
            </a:p>
          </p:txBody>
        </p:sp>
      </p:grpSp>
      <p:sp>
        <p:nvSpPr>
          <p:cNvPr id="7" name="TextBox 7"/>
          <p:cNvSpPr txBox="1"/>
          <p:nvPr/>
        </p:nvSpPr>
        <p:spPr>
          <a:xfrm>
            <a:off x="10734675" y="857250"/>
            <a:ext cx="6886575" cy="2031325"/>
          </a:xfrm>
          <a:prstGeom prst="rect">
            <a:avLst/>
          </a:prstGeom>
        </p:spPr>
        <p:txBody>
          <a:bodyPr lIns="0" tIns="0" rIns="0" bIns="0" rtlCol="0" anchor="t">
            <a:spAutoFit/>
          </a:bodyPr>
          <a:lstStyle/>
          <a:p>
            <a:pPr marL="0" lvl="0" indent="0" algn="l"/>
            <a:r>
              <a:rPr lang="en-US" sz="6600" u="none" spc="-199" dirty="0">
                <a:solidFill>
                  <a:srgbClr val="ECF3FB"/>
                </a:solidFill>
                <a:latin typeface="Garamond" panose="02020404030301010803" pitchFamily="18" charset="0"/>
                <a:ea typeface="TT Ramillas"/>
                <a:cs typeface="TT Ramillas"/>
                <a:sym typeface="TT Ramillas"/>
              </a:rPr>
              <a:t>Pro Forma</a:t>
            </a:r>
          </a:p>
          <a:p>
            <a:pPr marL="0" lvl="0" indent="0" algn="l"/>
            <a:r>
              <a:rPr lang="en-US" sz="6600" u="none" spc="-199" dirty="0">
                <a:solidFill>
                  <a:srgbClr val="ECF3FB"/>
                </a:solidFill>
                <a:latin typeface="Garamond" panose="02020404030301010803" pitchFamily="18" charset="0"/>
                <a:ea typeface="TT Ramillas"/>
                <a:cs typeface="TT Ramillas"/>
                <a:sym typeface="TT Ramillas"/>
              </a:rPr>
              <a:t>Final Projections</a:t>
            </a:r>
          </a:p>
        </p:txBody>
      </p:sp>
      <p:sp>
        <p:nvSpPr>
          <p:cNvPr id="8" name="TextBox 7">
            <a:extLst>
              <a:ext uri="{FF2B5EF4-FFF2-40B4-BE49-F238E27FC236}">
                <a16:creationId xmlns:a16="http://schemas.microsoft.com/office/drawing/2014/main" id="{0E926607-F1BF-81D4-D724-9B63316BEA28}"/>
              </a:ext>
            </a:extLst>
          </p:cNvPr>
          <p:cNvSpPr txBox="1"/>
          <p:nvPr/>
        </p:nvSpPr>
        <p:spPr>
          <a:xfrm>
            <a:off x="10615612" y="6604831"/>
            <a:ext cx="6486526" cy="584775"/>
          </a:xfrm>
          <a:prstGeom prst="rect">
            <a:avLst/>
          </a:prstGeom>
          <a:noFill/>
        </p:spPr>
        <p:txBody>
          <a:bodyPr wrap="square" rtlCol="0">
            <a:spAutoFit/>
          </a:bodyPr>
          <a:lstStyle/>
          <a:p>
            <a:r>
              <a:rPr lang="en-US" sz="3200" dirty="0">
                <a:solidFill>
                  <a:schemeClr val="bg1"/>
                </a:solidFill>
                <a:latin typeface="Garamond" panose="02020404030301010803" pitchFamily="18" charset="0"/>
              </a:rPr>
              <a:t>Thread &amp; Thistle Clothing Boutique</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5263B"/>
        </a:solidFill>
        <a:effectLst/>
      </p:bgPr>
    </p:bg>
    <p:spTree>
      <p:nvGrpSpPr>
        <p:cNvPr id="1" name="">
          <a:extLst>
            <a:ext uri="{FF2B5EF4-FFF2-40B4-BE49-F238E27FC236}">
              <a16:creationId xmlns:a16="http://schemas.microsoft.com/office/drawing/2014/main" id="{FA3DB18E-2363-63B5-2C30-F20DB060C93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1D763D8-D12E-4B5F-855F-147C336F89BB}"/>
              </a:ext>
            </a:extLst>
          </p:cNvPr>
          <p:cNvGrpSpPr/>
          <p:nvPr/>
        </p:nvGrpSpPr>
        <p:grpSpPr>
          <a:xfrm>
            <a:off x="666750" y="666750"/>
            <a:ext cx="8324850" cy="8953500"/>
            <a:chOff x="0" y="0"/>
            <a:chExt cx="1289737" cy="1387131"/>
          </a:xfrm>
        </p:grpSpPr>
        <p:sp>
          <p:nvSpPr>
            <p:cNvPr id="3" name="Freeform 3">
              <a:extLst>
                <a:ext uri="{FF2B5EF4-FFF2-40B4-BE49-F238E27FC236}">
                  <a16:creationId xmlns:a16="http://schemas.microsoft.com/office/drawing/2014/main" id="{3659E491-3D78-6F2B-B5B7-0CB61C44174C}"/>
                </a:ext>
              </a:extLst>
            </p:cNvPr>
            <p:cNvSpPr/>
            <p:nvPr/>
          </p:nvSpPr>
          <p:spPr>
            <a:xfrm>
              <a:off x="0" y="0"/>
              <a:ext cx="1289737" cy="1387131"/>
            </a:xfrm>
            <a:custGeom>
              <a:avLst/>
              <a:gdLst/>
              <a:ahLst/>
              <a:cxnLst/>
              <a:rect l="l" t="t" r="r" b="b"/>
              <a:pathLst>
                <a:path w="1289737" h="1387131">
                  <a:moveTo>
                    <a:pt x="0" y="0"/>
                  </a:moveTo>
                  <a:lnTo>
                    <a:pt x="1289737" y="0"/>
                  </a:lnTo>
                  <a:lnTo>
                    <a:pt x="1289737" y="1387131"/>
                  </a:lnTo>
                  <a:lnTo>
                    <a:pt x="0" y="1387131"/>
                  </a:lnTo>
                  <a:close/>
                </a:path>
              </a:pathLst>
            </a:custGeom>
            <a:blipFill>
              <a:blip r:embed="rId2"/>
              <a:stretch>
                <a:fillRect t="-258" b="-258"/>
              </a:stretch>
            </a:blipFill>
          </p:spPr>
          <p:txBody>
            <a:bodyPr/>
            <a:lstStyle/>
            <a:p>
              <a:endParaRPr lang="en-US"/>
            </a:p>
          </p:txBody>
        </p:sp>
      </p:grpSp>
      <p:sp>
        <p:nvSpPr>
          <p:cNvPr id="5" name="AutoShape 5">
            <a:extLst>
              <a:ext uri="{FF2B5EF4-FFF2-40B4-BE49-F238E27FC236}">
                <a16:creationId xmlns:a16="http://schemas.microsoft.com/office/drawing/2014/main" id="{0693CFBC-7194-B52F-D946-7D3C0B957CFD}"/>
              </a:ext>
            </a:extLst>
          </p:cNvPr>
          <p:cNvSpPr/>
          <p:nvPr/>
        </p:nvSpPr>
        <p:spPr>
          <a:xfrm>
            <a:off x="10734674" y="7211377"/>
            <a:ext cx="6287194" cy="0"/>
          </a:xfrm>
          <a:prstGeom prst="line">
            <a:avLst/>
          </a:prstGeom>
          <a:ln w="25400" cap="flat">
            <a:solidFill>
              <a:srgbClr val="ECF3FB"/>
            </a:solidFill>
            <a:prstDash val="solid"/>
            <a:headEnd type="none" w="sm" len="sm"/>
            <a:tailEnd type="none" w="sm" len="sm"/>
          </a:ln>
        </p:spPr>
        <p:txBody>
          <a:bodyPr/>
          <a:lstStyle/>
          <a:p>
            <a:endParaRPr lang="en-US"/>
          </a:p>
        </p:txBody>
      </p:sp>
      <p:sp>
        <p:nvSpPr>
          <p:cNvPr id="6" name="TextBox 6">
            <a:extLst>
              <a:ext uri="{FF2B5EF4-FFF2-40B4-BE49-F238E27FC236}">
                <a16:creationId xmlns:a16="http://schemas.microsoft.com/office/drawing/2014/main" id="{3116D313-504A-5608-5A66-633AB3ED9E4F}"/>
              </a:ext>
            </a:extLst>
          </p:cNvPr>
          <p:cNvSpPr txBox="1"/>
          <p:nvPr/>
        </p:nvSpPr>
        <p:spPr>
          <a:xfrm>
            <a:off x="10734675" y="7409021"/>
            <a:ext cx="6486526" cy="1463862"/>
          </a:xfrm>
          <a:prstGeom prst="rect">
            <a:avLst/>
          </a:prstGeom>
        </p:spPr>
        <p:txBody>
          <a:bodyPr wrap="square" lIns="0" tIns="0" rIns="0" bIns="0" rtlCol="0" anchor="t">
            <a:spAutoFit/>
          </a:bodyPr>
          <a:lstStyle/>
          <a:p>
            <a:pPr lvl="0">
              <a:lnSpc>
                <a:spcPts val="2940"/>
              </a:lnSpc>
            </a:pPr>
            <a:r>
              <a:rPr lang="en-US" dirty="0">
                <a:solidFill>
                  <a:schemeClr val="bg1"/>
                </a:solidFill>
                <a:latin typeface="Avenir Next" panose="020B0503020202020204" pitchFamily="34" charset="0"/>
              </a:rPr>
              <a:t>Proforma Financial Statement illustrate the </a:t>
            </a:r>
            <a:r>
              <a:rPr lang="en-US" i="1" dirty="0">
                <a:solidFill>
                  <a:schemeClr val="bg1"/>
                </a:solidFill>
                <a:latin typeface="Avenir Next" panose="020B0503020202020204" pitchFamily="34" charset="0"/>
              </a:rPr>
              <a:t>anticipated financial outcomes</a:t>
            </a:r>
            <a:r>
              <a:rPr lang="en-US" dirty="0">
                <a:solidFill>
                  <a:schemeClr val="bg1"/>
                </a:solidFill>
                <a:latin typeface="Avenir Next" panose="020B0503020202020204" pitchFamily="34" charset="0"/>
              </a:rPr>
              <a:t> under baseline assumptions </a:t>
            </a:r>
            <a:r>
              <a:rPr lang="en-US" b="1" dirty="0">
                <a:solidFill>
                  <a:schemeClr val="bg1"/>
                </a:solidFill>
                <a:latin typeface="Avenir Next" panose="020B0503020202020204" pitchFamily="34" charset="0"/>
              </a:rPr>
              <a:t>for sales growth, cost structure, and profitability</a:t>
            </a:r>
            <a:r>
              <a:rPr lang="en-US" dirty="0">
                <a:solidFill>
                  <a:schemeClr val="bg1"/>
                </a:solidFill>
                <a:latin typeface="Avenir Next" panose="020B0503020202020204" pitchFamily="34" charset="0"/>
              </a:rPr>
              <a:t> — serving as a foundation for investor discussions and internal planning.</a:t>
            </a:r>
            <a:endParaRPr lang="en-US" u="none" dirty="0">
              <a:solidFill>
                <a:schemeClr val="bg1"/>
              </a:solidFill>
              <a:latin typeface="Avenir Next" panose="020B0503020202020204" pitchFamily="34" charset="0"/>
              <a:ea typeface="TT Interphases"/>
              <a:cs typeface="TT Interphases"/>
              <a:sym typeface="TT Interphases"/>
            </a:endParaRPr>
          </a:p>
        </p:txBody>
      </p:sp>
      <p:sp>
        <p:nvSpPr>
          <p:cNvPr id="7" name="TextBox 7">
            <a:extLst>
              <a:ext uri="{FF2B5EF4-FFF2-40B4-BE49-F238E27FC236}">
                <a16:creationId xmlns:a16="http://schemas.microsoft.com/office/drawing/2014/main" id="{88BFFFE5-9342-11E2-667F-31E054C4D812}"/>
              </a:ext>
            </a:extLst>
          </p:cNvPr>
          <p:cNvSpPr txBox="1"/>
          <p:nvPr/>
        </p:nvSpPr>
        <p:spPr>
          <a:xfrm>
            <a:off x="10734675" y="857250"/>
            <a:ext cx="6886575" cy="2031325"/>
          </a:xfrm>
          <a:prstGeom prst="rect">
            <a:avLst/>
          </a:prstGeom>
        </p:spPr>
        <p:txBody>
          <a:bodyPr lIns="0" tIns="0" rIns="0" bIns="0" rtlCol="0" anchor="t">
            <a:spAutoFit/>
          </a:bodyPr>
          <a:lstStyle/>
          <a:p>
            <a:pPr marL="0" lvl="0" indent="0" algn="l"/>
            <a:r>
              <a:rPr lang="en-US" sz="6600" u="none" spc="-199" dirty="0">
                <a:solidFill>
                  <a:srgbClr val="ECF3FB"/>
                </a:solidFill>
                <a:latin typeface="Garamond" panose="02020404030301010803" pitchFamily="18" charset="0"/>
                <a:ea typeface="TT Ramillas"/>
                <a:cs typeface="TT Ramillas"/>
                <a:sym typeface="TT Ramillas"/>
              </a:rPr>
              <a:t>Pro Forma</a:t>
            </a:r>
          </a:p>
          <a:p>
            <a:pPr marL="0" lvl="0" indent="0" algn="l"/>
            <a:r>
              <a:rPr lang="en-US" sz="6600" u="none" spc="-199" dirty="0">
                <a:solidFill>
                  <a:srgbClr val="ECF3FB"/>
                </a:solidFill>
                <a:latin typeface="Garamond" panose="02020404030301010803" pitchFamily="18" charset="0"/>
                <a:ea typeface="TT Ramillas"/>
                <a:cs typeface="TT Ramillas"/>
                <a:sym typeface="TT Ramillas"/>
              </a:rPr>
              <a:t>Financial Projections</a:t>
            </a:r>
          </a:p>
        </p:txBody>
      </p:sp>
      <p:sp>
        <p:nvSpPr>
          <p:cNvPr id="8" name="TextBox 7">
            <a:extLst>
              <a:ext uri="{FF2B5EF4-FFF2-40B4-BE49-F238E27FC236}">
                <a16:creationId xmlns:a16="http://schemas.microsoft.com/office/drawing/2014/main" id="{08228E49-F256-B30B-D728-A3EC1C9AB9C4}"/>
              </a:ext>
            </a:extLst>
          </p:cNvPr>
          <p:cNvSpPr txBox="1"/>
          <p:nvPr/>
        </p:nvSpPr>
        <p:spPr>
          <a:xfrm>
            <a:off x="10615612" y="6604831"/>
            <a:ext cx="6486526" cy="584775"/>
          </a:xfrm>
          <a:prstGeom prst="rect">
            <a:avLst/>
          </a:prstGeom>
          <a:noFill/>
        </p:spPr>
        <p:txBody>
          <a:bodyPr wrap="square" rtlCol="0">
            <a:spAutoFit/>
          </a:bodyPr>
          <a:lstStyle/>
          <a:p>
            <a:r>
              <a:rPr lang="en-US" sz="3200" dirty="0">
                <a:solidFill>
                  <a:schemeClr val="bg1"/>
                </a:solidFill>
                <a:latin typeface="Garamond" panose="02020404030301010803" pitchFamily="18" charset="0"/>
              </a:rPr>
              <a:t>Thread &amp; Thistle Clothing Boutique</a:t>
            </a:r>
          </a:p>
        </p:txBody>
      </p:sp>
    </p:spTree>
    <p:extLst>
      <p:ext uri="{BB962C8B-B14F-4D97-AF65-F5344CB8AC3E}">
        <p14:creationId xmlns:p14="http://schemas.microsoft.com/office/powerpoint/2010/main" val="2714072797"/>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1161</TotalTime>
  <Words>1022</Words>
  <Application>Microsoft Macintosh PowerPoint</Application>
  <PresentationFormat>Custom</PresentationFormat>
  <Paragraphs>156</Paragraphs>
  <Slides>18</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TT Ramillas</vt:lpstr>
      <vt:lpstr>TT Interphases Bold</vt:lpstr>
      <vt:lpstr>Calibri</vt:lpstr>
      <vt:lpstr>Garamond</vt:lpstr>
      <vt:lpstr>Aptos</vt:lpstr>
      <vt:lpstr>TT Interphases</vt:lpstr>
      <vt:lpstr>Avenir Next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 Financial</dc:title>
  <dc:description>Presentation - Financial</dc:description>
  <cp:lastModifiedBy>Liz Kheng-Chindavong</cp:lastModifiedBy>
  <cp:revision>17</cp:revision>
  <dcterms:created xsi:type="dcterms:W3CDTF">2006-08-16T00:00:00Z</dcterms:created>
  <dcterms:modified xsi:type="dcterms:W3CDTF">2025-10-31T20:15:08Z</dcterms:modified>
  <dc:identifier>DAG3TxFqZ78</dc:identifier>
</cp:coreProperties>
</file>